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971" r:id="rId2"/>
    <p:sldMasterId id="2147484055" r:id="rId3"/>
    <p:sldMasterId id="2147484076" r:id="rId4"/>
    <p:sldMasterId id="2147484097" r:id="rId5"/>
    <p:sldMasterId id="2147484163" r:id="rId6"/>
    <p:sldMasterId id="2147484196" r:id="rId7"/>
    <p:sldMasterId id="2147484315" r:id="rId8"/>
    <p:sldMasterId id="2147484367" r:id="rId9"/>
    <p:sldMasterId id="2147484524" r:id="rId10"/>
  </p:sldMasterIdLst>
  <p:notesMasterIdLst>
    <p:notesMasterId r:id="rId40"/>
  </p:notesMasterIdLst>
  <p:handoutMasterIdLst>
    <p:handoutMasterId r:id="rId41"/>
  </p:handoutMasterIdLst>
  <p:sldIdLst>
    <p:sldId id="257" r:id="rId11"/>
    <p:sldId id="443" r:id="rId12"/>
    <p:sldId id="543" r:id="rId13"/>
    <p:sldId id="422" r:id="rId14"/>
    <p:sldId id="534" r:id="rId15"/>
    <p:sldId id="425" r:id="rId16"/>
    <p:sldId id="536" r:id="rId17"/>
    <p:sldId id="540" r:id="rId18"/>
    <p:sldId id="365" r:id="rId19"/>
    <p:sldId id="470" r:id="rId20"/>
    <p:sldId id="460" r:id="rId21"/>
    <p:sldId id="532" r:id="rId22"/>
    <p:sldId id="538" r:id="rId23"/>
    <p:sldId id="542" r:id="rId24"/>
    <p:sldId id="350" r:id="rId25"/>
    <p:sldId id="352" r:id="rId26"/>
    <p:sldId id="354" r:id="rId27"/>
    <p:sldId id="449" r:id="rId28"/>
    <p:sldId id="453" r:id="rId29"/>
    <p:sldId id="541" r:id="rId30"/>
    <p:sldId id="503" r:id="rId31"/>
    <p:sldId id="360" r:id="rId32"/>
    <p:sldId id="505" r:id="rId33"/>
    <p:sldId id="507" r:id="rId34"/>
    <p:sldId id="508" r:id="rId35"/>
    <p:sldId id="509" r:id="rId36"/>
    <p:sldId id="515" r:id="rId37"/>
    <p:sldId id="334" r:id="rId38"/>
    <p:sldId id="537" r:id="rId39"/>
  </p:sldIdLst>
  <p:sldSz cx="9144000" cy="6858000" type="screen4x3"/>
  <p:notesSz cx="7315200" cy="9601200"/>
  <p:embeddedFontLst>
    <p:embeddedFont>
      <p:font typeface="OpenSymbol" panose="020B0604020202020204" charset="0"/>
      <p:regular r:id="rId42"/>
    </p:embeddedFont>
    <p:embeddedFont>
      <p:font typeface="Segoe Print" panose="02000600000000000000" pitchFamily="2" charset="0"/>
      <p:regular r:id="rId43"/>
      <p:bold r:id="rId44"/>
    </p:embeddedFont>
    <p:embeddedFont>
      <p:font typeface="MS PGothic" panose="020B0600070205080204" pitchFamily="34" charset="-128"/>
      <p:regular r:id="rId45"/>
    </p:embeddedFont>
    <p:embeddedFont>
      <p:font typeface="Aharoni" panose="02010803020104030203" pitchFamily="2" charset="-79"/>
      <p:bold r:id="rId46"/>
    </p:embeddedFont>
    <p:embeddedFont>
      <p:font typeface="MV Boli" panose="02000500030200090000" pitchFamily="2" charset="0"/>
      <p:regular r:id="rId47"/>
    </p:embeddedFont>
    <p:embeddedFont>
      <p:font typeface="Calibri" panose="020F0502020204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FFFFFF"/>
    <a:srgbClr val="7C9A40"/>
    <a:srgbClr val="183962"/>
    <a:srgbClr val="4382D1"/>
    <a:srgbClr val="366092"/>
    <a:srgbClr val="000000"/>
    <a:srgbClr val="5D7430"/>
    <a:srgbClr val="429538"/>
    <a:srgbClr val="267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9" autoAdjust="0"/>
    <p:restoredTop sz="95405" autoAdjust="0"/>
  </p:normalViewPr>
  <p:slideViewPr>
    <p:cSldViewPr snapToGrid="0">
      <p:cViewPr>
        <p:scale>
          <a:sx n="105" d="100"/>
          <a:sy n="105" d="100"/>
        </p:scale>
        <p:origin x="-480" y="60"/>
      </p:cViewPr>
      <p:guideLst>
        <p:guide orient="horz" pos="2160"/>
        <p:guide pos="2880"/>
      </p:guideLst>
    </p:cSldViewPr>
  </p:slideViewPr>
  <p:outlineViewPr>
    <p:cViewPr>
      <p:scale>
        <a:sx n="33" d="100"/>
        <a:sy n="33" d="100"/>
      </p:scale>
      <p:origin x="0" y="-49002"/>
    </p:cViewPr>
  </p:outlineViewPr>
  <p:notesTextViewPr>
    <p:cViewPr>
      <p:scale>
        <a:sx n="100" d="100"/>
        <a:sy n="100" d="100"/>
      </p:scale>
      <p:origin x="0" y="0"/>
    </p:cViewPr>
  </p:notesTextViewPr>
  <p:sorterViewPr>
    <p:cViewPr>
      <p:scale>
        <a:sx n="66" d="100"/>
        <a:sy n="66" d="100"/>
      </p:scale>
      <p:origin x="0" y="-22842"/>
    </p:cViewPr>
  </p:sorterViewPr>
  <p:notesViewPr>
    <p:cSldViewPr snapToGrid="0">
      <p:cViewPr varScale="1">
        <p:scale>
          <a:sx n="83" d="100"/>
          <a:sy n="83" d="100"/>
        </p:scale>
        <p:origin x="11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8.fntdata"/><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Master" Target="slideMasters/slideMaster8.xml"/><Relationship Id="rId51" Type="http://schemas.openxmlformats.org/officeDocument/2006/relationships/font" Target="fonts/font10.fntdata"/><Relationship Id="rId3" Type="http://schemas.openxmlformats.org/officeDocument/2006/relationships/slideMaster" Target="slideMasters/slideMaster3.xml"/></Relationships>
</file>

<file path=ppt/diagrams/_rels/data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image" Target="../media/image51.png"/><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7F457-F682-40AC-90EF-E96B2D9082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19569D-8AF0-4E19-AB26-B84969091E41}">
      <dgm:prSet custT="1"/>
      <dgm:spPr>
        <a:solidFill>
          <a:schemeClr val="accent1">
            <a:hueOff val="0"/>
            <a:satOff val="0"/>
            <a:lumOff val="0"/>
            <a:alpha val="85000"/>
          </a:schemeClr>
        </a:solidFill>
      </dgm:spPr>
      <dgm:t>
        <a:bodyPr/>
        <a:lstStyle/>
        <a:p>
          <a:pPr rtl="0"/>
          <a:r>
            <a:rPr lang="en-US" sz="2800" b="1" dirty="0" smtClean="0"/>
            <a:t>Don’t dry dust or dry sweep</a:t>
          </a:r>
          <a:endParaRPr lang="en-US" sz="2800" b="1" dirty="0"/>
        </a:p>
      </dgm:t>
    </dgm:pt>
    <dgm:pt modelId="{D2BCCB25-5A16-4755-9CB4-88C202398146}" type="parTrans" cxnId="{32FCC2AD-FCDF-4014-B851-F7308D994230}">
      <dgm:prSet/>
      <dgm:spPr/>
      <dgm:t>
        <a:bodyPr/>
        <a:lstStyle/>
        <a:p>
          <a:endParaRPr lang="en-US"/>
        </a:p>
      </dgm:t>
    </dgm:pt>
    <dgm:pt modelId="{1517141B-80B5-4BD1-AD16-7E974359F46F}" type="sibTrans" cxnId="{32FCC2AD-FCDF-4014-B851-F7308D994230}">
      <dgm:prSet/>
      <dgm:spPr/>
      <dgm:t>
        <a:bodyPr/>
        <a:lstStyle/>
        <a:p>
          <a:endParaRPr lang="en-US"/>
        </a:p>
      </dgm:t>
    </dgm:pt>
    <dgm:pt modelId="{36F0E763-BF12-4F66-96A1-E0997D123F81}">
      <dgm:prSet custT="1"/>
      <dgm:spPr>
        <a:solidFill>
          <a:schemeClr val="accent1">
            <a:hueOff val="0"/>
            <a:satOff val="0"/>
            <a:lumOff val="0"/>
            <a:alpha val="85000"/>
          </a:schemeClr>
        </a:solidFill>
      </dgm:spPr>
      <dgm:t>
        <a:bodyPr/>
        <a:lstStyle/>
        <a:p>
          <a:pPr rtl="0"/>
          <a:r>
            <a:rPr lang="en-US" sz="2800" b="1" dirty="0" smtClean="0"/>
            <a:t>Vacuuming:</a:t>
          </a:r>
          <a:endParaRPr lang="en-US" sz="2800" b="1" dirty="0"/>
        </a:p>
      </dgm:t>
    </dgm:pt>
    <dgm:pt modelId="{C4C3EA1E-F37C-4A7E-8C02-6F0F80A2D78C}" type="parTrans" cxnId="{237D0098-3942-4699-8A0C-FE07964CB736}">
      <dgm:prSet/>
      <dgm:spPr/>
      <dgm:t>
        <a:bodyPr/>
        <a:lstStyle/>
        <a:p>
          <a:endParaRPr lang="en-US"/>
        </a:p>
      </dgm:t>
    </dgm:pt>
    <dgm:pt modelId="{7948871A-C9C8-4E40-9C32-CA740BE755B0}" type="sibTrans" cxnId="{237D0098-3942-4699-8A0C-FE07964CB736}">
      <dgm:prSet/>
      <dgm:spPr/>
      <dgm:t>
        <a:bodyPr/>
        <a:lstStyle/>
        <a:p>
          <a:endParaRPr lang="en-US"/>
        </a:p>
      </dgm:t>
    </dgm:pt>
    <dgm:pt modelId="{461BF68C-3D4B-4F03-8ACB-3F30CCA7F1BC}">
      <dgm:prSet/>
      <dgm:spPr>
        <a:solidFill>
          <a:schemeClr val="lt1">
            <a:hueOff val="0"/>
            <a:satOff val="0"/>
            <a:lumOff val="0"/>
            <a:alpha val="80000"/>
          </a:schemeClr>
        </a:solidFill>
      </dgm:spPr>
      <dgm:t>
        <a:bodyPr/>
        <a:lstStyle/>
        <a:p>
          <a:pPr rtl="0"/>
          <a:r>
            <a:rPr lang="en-US" b="1" dirty="0" smtClean="0">
              <a:solidFill>
                <a:schemeClr val="tx2"/>
              </a:solidFill>
            </a:rPr>
            <a:t>Low-emission vacuum with beater bar</a:t>
          </a:r>
          <a:endParaRPr lang="en-US" b="1" dirty="0">
            <a:solidFill>
              <a:schemeClr val="tx2"/>
            </a:solidFill>
          </a:endParaRPr>
        </a:p>
      </dgm:t>
    </dgm:pt>
    <dgm:pt modelId="{5A345C2D-2DFC-4BFC-BDEC-DD253CC6571F}" type="parTrans" cxnId="{A23DBA8C-C634-429B-B6AB-F19106E3EC6D}">
      <dgm:prSet/>
      <dgm:spPr/>
      <dgm:t>
        <a:bodyPr/>
        <a:lstStyle/>
        <a:p>
          <a:endParaRPr lang="en-US"/>
        </a:p>
      </dgm:t>
    </dgm:pt>
    <dgm:pt modelId="{CC95FA19-7BEB-4B04-A181-33070539F992}" type="sibTrans" cxnId="{A23DBA8C-C634-429B-B6AB-F19106E3EC6D}">
      <dgm:prSet/>
      <dgm:spPr/>
      <dgm:t>
        <a:bodyPr/>
        <a:lstStyle/>
        <a:p>
          <a:endParaRPr lang="en-US"/>
        </a:p>
      </dgm:t>
    </dgm:pt>
    <dgm:pt modelId="{94B1390A-880B-4DAA-B307-64F09E907352}">
      <dgm:prSet/>
      <dgm:spPr>
        <a:solidFill>
          <a:schemeClr val="lt1">
            <a:hueOff val="0"/>
            <a:satOff val="0"/>
            <a:lumOff val="0"/>
            <a:alpha val="80000"/>
          </a:schemeClr>
        </a:solidFill>
      </dgm:spPr>
      <dgm:t>
        <a:bodyPr/>
        <a:lstStyle/>
        <a:p>
          <a:pPr rtl="0"/>
          <a:r>
            <a:rPr lang="en-US" b="1" dirty="0" smtClean="0">
              <a:solidFill>
                <a:schemeClr val="tx2"/>
              </a:solidFill>
            </a:rPr>
            <a:t>Very slowly (or use vacuum with dirt finder) </a:t>
          </a:r>
          <a:endParaRPr lang="en-US" b="1" dirty="0">
            <a:solidFill>
              <a:schemeClr val="tx2"/>
            </a:solidFill>
          </a:endParaRPr>
        </a:p>
      </dgm:t>
    </dgm:pt>
    <dgm:pt modelId="{222E885B-61C6-4CAA-8F51-2E41AD4CBE9E}" type="parTrans" cxnId="{04E5FA92-F03B-4E59-951B-E8C60F2C8A30}">
      <dgm:prSet/>
      <dgm:spPr/>
      <dgm:t>
        <a:bodyPr/>
        <a:lstStyle/>
        <a:p>
          <a:endParaRPr lang="en-US"/>
        </a:p>
      </dgm:t>
    </dgm:pt>
    <dgm:pt modelId="{21613259-BCE7-46F0-B6ED-40E8FA256E2E}" type="sibTrans" cxnId="{04E5FA92-F03B-4E59-951B-E8C60F2C8A30}">
      <dgm:prSet/>
      <dgm:spPr/>
      <dgm:t>
        <a:bodyPr/>
        <a:lstStyle/>
        <a:p>
          <a:endParaRPr lang="en-US"/>
        </a:p>
      </dgm:t>
    </dgm:pt>
    <dgm:pt modelId="{E9DC35E0-F5C7-4547-B656-7176C2B52BA0}">
      <dgm:prSet custT="1"/>
      <dgm:spPr>
        <a:solidFill>
          <a:schemeClr val="accent1">
            <a:hueOff val="0"/>
            <a:satOff val="0"/>
            <a:lumOff val="0"/>
            <a:alpha val="85000"/>
          </a:schemeClr>
        </a:solidFill>
      </dgm:spPr>
      <dgm:t>
        <a:bodyPr/>
        <a:lstStyle/>
        <a:p>
          <a:pPr rtl="0"/>
          <a:r>
            <a:rPr lang="en-US" sz="2800" b="1" dirty="0" smtClean="0"/>
            <a:t>Wet cleaning:</a:t>
          </a:r>
          <a:endParaRPr lang="en-US" sz="2800" b="1" dirty="0"/>
        </a:p>
      </dgm:t>
    </dgm:pt>
    <dgm:pt modelId="{BDAAE977-0416-410F-B80A-8DD40994F001}" type="parTrans" cxnId="{BA902531-5D70-4E8A-9D95-C6EE59FBF8E2}">
      <dgm:prSet/>
      <dgm:spPr/>
      <dgm:t>
        <a:bodyPr/>
        <a:lstStyle/>
        <a:p>
          <a:endParaRPr lang="en-US"/>
        </a:p>
      </dgm:t>
    </dgm:pt>
    <dgm:pt modelId="{15D9072A-5928-48DD-B6FF-8F5C9EA2EEEF}" type="sibTrans" cxnId="{BA902531-5D70-4E8A-9D95-C6EE59FBF8E2}">
      <dgm:prSet/>
      <dgm:spPr/>
      <dgm:t>
        <a:bodyPr/>
        <a:lstStyle/>
        <a:p>
          <a:endParaRPr lang="en-US"/>
        </a:p>
      </dgm:t>
    </dgm:pt>
    <dgm:pt modelId="{6861B6C5-7F42-4D49-B3FC-B61C0DE95006}">
      <dgm:prSet/>
      <dgm:spPr>
        <a:solidFill>
          <a:schemeClr val="lt1">
            <a:hueOff val="0"/>
            <a:satOff val="0"/>
            <a:lumOff val="0"/>
            <a:alpha val="80000"/>
          </a:schemeClr>
        </a:solidFill>
      </dgm:spPr>
      <dgm:t>
        <a:bodyPr/>
        <a:lstStyle/>
        <a:p>
          <a:pPr rtl="0"/>
          <a:r>
            <a:rPr lang="en-US" b="1" dirty="0" smtClean="0">
              <a:solidFill>
                <a:schemeClr val="tx2"/>
              </a:solidFill>
            </a:rPr>
            <a:t>Use “elbow grease”</a:t>
          </a:r>
          <a:endParaRPr lang="en-US" b="1" dirty="0">
            <a:solidFill>
              <a:schemeClr val="tx2"/>
            </a:solidFill>
          </a:endParaRPr>
        </a:p>
      </dgm:t>
    </dgm:pt>
    <dgm:pt modelId="{66311A8E-371E-489E-9B93-2844FAF75070}" type="parTrans" cxnId="{3233F480-68C4-475C-885B-67BF0DAC6B20}">
      <dgm:prSet/>
      <dgm:spPr/>
      <dgm:t>
        <a:bodyPr/>
        <a:lstStyle/>
        <a:p>
          <a:endParaRPr lang="en-US"/>
        </a:p>
      </dgm:t>
    </dgm:pt>
    <dgm:pt modelId="{686EB419-FBFA-4A62-9ECC-E9DC46BF4855}" type="sibTrans" cxnId="{3233F480-68C4-475C-885B-67BF0DAC6B20}">
      <dgm:prSet/>
      <dgm:spPr/>
      <dgm:t>
        <a:bodyPr/>
        <a:lstStyle/>
        <a:p>
          <a:endParaRPr lang="en-US"/>
        </a:p>
      </dgm:t>
    </dgm:pt>
    <dgm:pt modelId="{F8350D3C-7580-44F4-8CF7-1E63E5243C75}">
      <dgm:prSet/>
      <dgm:spPr>
        <a:solidFill>
          <a:schemeClr val="lt1">
            <a:hueOff val="0"/>
            <a:satOff val="0"/>
            <a:lumOff val="0"/>
            <a:alpha val="80000"/>
          </a:schemeClr>
        </a:solidFill>
      </dgm:spPr>
      <dgm:t>
        <a:bodyPr/>
        <a:lstStyle/>
        <a:p>
          <a:pPr rtl="0"/>
          <a:r>
            <a:rPr lang="en-US" b="1" dirty="0" smtClean="0">
              <a:solidFill>
                <a:schemeClr val="tx2"/>
              </a:solidFill>
            </a:rPr>
            <a:t>Frequently change water</a:t>
          </a:r>
          <a:endParaRPr lang="en-US" b="1" dirty="0">
            <a:solidFill>
              <a:schemeClr val="tx2"/>
            </a:solidFill>
          </a:endParaRPr>
        </a:p>
      </dgm:t>
    </dgm:pt>
    <dgm:pt modelId="{7BCF3341-F5E2-4E26-9454-0BD9F41CC1F5}" type="parTrans" cxnId="{BFD10892-05A4-4C6B-BFE1-EAAC97C1F877}">
      <dgm:prSet/>
      <dgm:spPr/>
      <dgm:t>
        <a:bodyPr/>
        <a:lstStyle/>
        <a:p>
          <a:endParaRPr lang="en-US"/>
        </a:p>
      </dgm:t>
    </dgm:pt>
    <dgm:pt modelId="{2860D5EC-FE7E-4CB2-A5BD-FF3201209DB9}" type="sibTrans" cxnId="{BFD10892-05A4-4C6B-BFE1-EAAC97C1F877}">
      <dgm:prSet/>
      <dgm:spPr/>
      <dgm:t>
        <a:bodyPr/>
        <a:lstStyle/>
        <a:p>
          <a:endParaRPr lang="en-US"/>
        </a:p>
      </dgm:t>
    </dgm:pt>
    <dgm:pt modelId="{569ADF88-14F7-4C74-A331-1EDA1CB12BA2}">
      <dgm:prSet/>
      <dgm:spPr>
        <a:solidFill>
          <a:schemeClr val="lt1">
            <a:hueOff val="0"/>
            <a:satOff val="0"/>
            <a:lumOff val="0"/>
            <a:alpha val="80000"/>
          </a:schemeClr>
        </a:solidFill>
      </dgm:spPr>
      <dgm:t>
        <a:bodyPr/>
        <a:lstStyle/>
        <a:p>
          <a:pPr rtl="0"/>
          <a:r>
            <a:rPr lang="en-US" b="1" dirty="0" smtClean="0">
              <a:solidFill>
                <a:schemeClr val="tx2"/>
              </a:solidFill>
            </a:rPr>
            <a:t>Use Steam Cleaners on floors and carpets</a:t>
          </a:r>
          <a:endParaRPr lang="en-US" b="1" dirty="0">
            <a:solidFill>
              <a:schemeClr val="tx2"/>
            </a:solidFill>
          </a:endParaRPr>
        </a:p>
      </dgm:t>
    </dgm:pt>
    <dgm:pt modelId="{DC48408A-B69F-444E-A489-81CE719CE3D2}" type="parTrans" cxnId="{6E5A63F6-8C7D-4C8B-B9E0-DE8E81DF2231}">
      <dgm:prSet/>
      <dgm:spPr/>
      <dgm:t>
        <a:bodyPr/>
        <a:lstStyle/>
        <a:p>
          <a:endParaRPr lang="en-US"/>
        </a:p>
      </dgm:t>
    </dgm:pt>
    <dgm:pt modelId="{CA42CDA3-5230-4030-99D7-8D6BE38F56C6}" type="sibTrans" cxnId="{6E5A63F6-8C7D-4C8B-B9E0-DE8E81DF2231}">
      <dgm:prSet/>
      <dgm:spPr/>
      <dgm:t>
        <a:bodyPr/>
        <a:lstStyle/>
        <a:p>
          <a:endParaRPr lang="en-US"/>
        </a:p>
      </dgm:t>
    </dgm:pt>
    <dgm:pt modelId="{6A2E83DC-D21C-4648-AA8D-003FA8365288}" type="pres">
      <dgm:prSet presAssocID="{8CB7F457-F682-40AC-90EF-E96B2D908299}" presName="linear" presStyleCnt="0">
        <dgm:presLayoutVars>
          <dgm:dir/>
          <dgm:animLvl val="lvl"/>
          <dgm:resizeHandles val="exact"/>
        </dgm:presLayoutVars>
      </dgm:prSet>
      <dgm:spPr/>
      <dgm:t>
        <a:bodyPr/>
        <a:lstStyle/>
        <a:p>
          <a:endParaRPr lang="en-US"/>
        </a:p>
      </dgm:t>
    </dgm:pt>
    <dgm:pt modelId="{6AECB295-F268-464D-9FF5-473E91A88C20}" type="pres">
      <dgm:prSet presAssocID="{5E19569D-8AF0-4E19-AB26-B84969091E41}" presName="parentLin" presStyleCnt="0"/>
      <dgm:spPr/>
    </dgm:pt>
    <dgm:pt modelId="{2CAE20F2-D3A2-43A3-AA2C-D2701B322AC8}" type="pres">
      <dgm:prSet presAssocID="{5E19569D-8AF0-4E19-AB26-B84969091E41}" presName="parentLeftMargin" presStyleLbl="node1" presStyleIdx="0" presStyleCnt="3"/>
      <dgm:spPr/>
      <dgm:t>
        <a:bodyPr/>
        <a:lstStyle/>
        <a:p>
          <a:endParaRPr lang="en-US"/>
        </a:p>
      </dgm:t>
    </dgm:pt>
    <dgm:pt modelId="{085669FE-288B-4FBE-A416-139A0B2EE0D0}" type="pres">
      <dgm:prSet presAssocID="{5E19569D-8AF0-4E19-AB26-B84969091E41}" presName="parentText" presStyleLbl="node1" presStyleIdx="0" presStyleCnt="3" custScaleX="116009">
        <dgm:presLayoutVars>
          <dgm:chMax val="0"/>
          <dgm:bulletEnabled val="1"/>
        </dgm:presLayoutVars>
      </dgm:prSet>
      <dgm:spPr/>
      <dgm:t>
        <a:bodyPr/>
        <a:lstStyle/>
        <a:p>
          <a:endParaRPr lang="en-US"/>
        </a:p>
      </dgm:t>
    </dgm:pt>
    <dgm:pt modelId="{F7C8E416-7775-4FF5-9FF2-D71C4F4036BD}" type="pres">
      <dgm:prSet presAssocID="{5E19569D-8AF0-4E19-AB26-B84969091E41}" presName="negativeSpace" presStyleCnt="0"/>
      <dgm:spPr/>
    </dgm:pt>
    <dgm:pt modelId="{C742446F-B414-4DD1-9D89-12EC86CBD0D6}" type="pres">
      <dgm:prSet presAssocID="{5E19569D-8AF0-4E19-AB26-B84969091E41}" presName="childText" presStyleLbl="conFgAcc1" presStyleIdx="0" presStyleCnt="3">
        <dgm:presLayoutVars>
          <dgm:bulletEnabled val="1"/>
        </dgm:presLayoutVars>
      </dgm:prSet>
      <dgm:spPr>
        <a:solidFill>
          <a:schemeClr val="lt1">
            <a:hueOff val="0"/>
            <a:satOff val="0"/>
            <a:lumOff val="0"/>
            <a:alpha val="80000"/>
          </a:schemeClr>
        </a:solidFill>
      </dgm:spPr>
    </dgm:pt>
    <dgm:pt modelId="{852C95D0-A2BE-45F9-8AFB-B01A68F0BD6C}" type="pres">
      <dgm:prSet presAssocID="{1517141B-80B5-4BD1-AD16-7E974359F46F}" presName="spaceBetweenRectangles" presStyleCnt="0"/>
      <dgm:spPr/>
    </dgm:pt>
    <dgm:pt modelId="{90DFB94A-F9A6-4CE9-9449-4BF2E9F46F13}" type="pres">
      <dgm:prSet presAssocID="{36F0E763-BF12-4F66-96A1-E0997D123F81}" presName="parentLin" presStyleCnt="0"/>
      <dgm:spPr/>
    </dgm:pt>
    <dgm:pt modelId="{3C7098E8-3FC9-4A24-84F0-8CA2B1021308}" type="pres">
      <dgm:prSet presAssocID="{36F0E763-BF12-4F66-96A1-E0997D123F81}" presName="parentLeftMargin" presStyleLbl="node1" presStyleIdx="0" presStyleCnt="3"/>
      <dgm:spPr/>
      <dgm:t>
        <a:bodyPr/>
        <a:lstStyle/>
        <a:p>
          <a:endParaRPr lang="en-US"/>
        </a:p>
      </dgm:t>
    </dgm:pt>
    <dgm:pt modelId="{F1ED5DCF-28C9-4974-9FDB-64DDFC549CD3}" type="pres">
      <dgm:prSet presAssocID="{36F0E763-BF12-4F66-96A1-E0997D123F81}" presName="parentText" presStyleLbl="node1" presStyleIdx="1" presStyleCnt="3" custScaleX="116009">
        <dgm:presLayoutVars>
          <dgm:chMax val="0"/>
          <dgm:bulletEnabled val="1"/>
        </dgm:presLayoutVars>
      </dgm:prSet>
      <dgm:spPr/>
      <dgm:t>
        <a:bodyPr/>
        <a:lstStyle/>
        <a:p>
          <a:endParaRPr lang="en-US"/>
        </a:p>
      </dgm:t>
    </dgm:pt>
    <dgm:pt modelId="{28808B80-CEF0-46A5-B285-9BC9E63E999D}" type="pres">
      <dgm:prSet presAssocID="{36F0E763-BF12-4F66-96A1-E0997D123F81}" presName="negativeSpace" presStyleCnt="0"/>
      <dgm:spPr/>
    </dgm:pt>
    <dgm:pt modelId="{CE6746BC-CABB-4D57-A362-29545E989E6F}" type="pres">
      <dgm:prSet presAssocID="{36F0E763-BF12-4F66-96A1-E0997D123F81}" presName="childText" presStyleLbl="conFgAcc1" presStyleIdx="1" presStyleCnt="3">
        <dgm:presLayoutVars>
          <dgm:bulletEnabled val="1"/>
        </dgm:presLayoutVars>
      </dgm:prSet>
      <dgm:spPr/>
      <dgm:t>
        <a:bodyPr/>
        <a:lstStyle/>
        <a:p>
          <a:endParaRPr lang="en-US"/>
        </a:p>
      </dgm:t>
    </dgm:pt>
    <dgm:pt modelId="{5783B90D-3B5A-4FFD-B96E-DE4923B62D98}" type="pres">
      <dgm:prSet presAssocID="{7948871A-C9C8-4E40-9C32-CA740BE755B0}" presName="spaceBetweenRectangles" presStyleCnt="0"/>
      <dgm:spPr/>
    </dgm:pt>
    <dgm:pt modelId="{967BEE99-12FF-4DB6-B8CA-AD04551838AD}" type="pres">
      <dgm:prSet presAssocID="{E9DC35E0-F5C7-4547-B656-7176C2B52BA0}" presName="parentLin" presStyleCnt="0"/>
      <dgm:spPr/>
    </dgm:pt>
    <dgm:pt modelId="{61B51810-FA73-4437-93AD-28588E6E09D0}" type="pres">
      <dgm:prSet presAssocID="{E9DC35E0-F5C7-4547-B656-7176C2B52BA0}" presName="parentLeftMargin" presStyleLbl="node1" presStyleIdx="1" presStyleCnt="3"/>
      <dgm:spPr/>
      <dgm:t>
        <a:bodyPr/>
        <a:lstStyle/>
        <a:p>
          <a:endParaRPr lang="en-US"/>
        </a:p>
      </dgm:t>
    </dgm:pt>
    <dgm:pt modelId="{0D89FDB2-7ED8-4BE6-98D7-0B96CA0B4CE7}" type="pres">
      <dgm:prSet presAssocID="{E9DC35E0-F5C7-4547-B656-7176C2B52BA0}" presName="parentText" presStyleLbl="node1" presStyleIdx="2" presStyleCnt="3" custScaleX="116009">
        <dgm:presLayoutVars>
          <dgm:chMax val="0"/>
          <dgm:bulletEnabled val="1"/>
        </dgm:presLayoutVars>
      </dgm:prSet>
      <dgm:spPr/>
      <dgm:t>
        <a:bodyPr/>
        <a:lstStyle/>
        <a:p>
          <a:endParaRPr lang="en-US"/>
        </a:p>
      </dgm:t>
    </dgm:pt>
    <dgm:pt modelId="{C1477351-4072-43EC-B7B7-51755E06FA94}" type="pres">
      <dgm:prSet presAssocID="{E9DC35E0-F5C7-4547-B656-7176C2B52BA0}" presName="negativeSpace" presStyleCnt="0"/>
      <dgm:spPr/>
    </dgm:pt>
    <dgm:pt modelId="{32D46980-01FF-43E7-9778-6E8C6BAC93FC}" type="pres">
      <dgm:prSet presAssocID="{E9DC35E0-F5C7-4547-B656-7176C2B52BA0}" presName="childText" presStyleLbl="conFgAcc1" presStyleIdx="2" presStyleCnt="3">
        <dgm:presLayoutVars>
          <dgm:bulletEnabled val="1"/>
        </dgm:presLayoutVars>
      </dgm:prSet>
      <dgm:spPr/>
      <dgm:t>
        <a:bodyPr/>
        <a:lstStyle/>
        <a:p>
          <a:endParaRPr lang="en-US"/>
        </a:p>
      </dgm:t>
    </dgm:pt>
  </dgm:ptLst>
  <dgm:cxnLst>
    <dgm:cxn modelId="{6E5A63F6-8C7D-4C8B-B9E0-DE8E81DF2231}" srcId="{E9DC35E0-F5C7-4547-B656-7176C2B52BA0}" destId="{569ADF88-14F7-4C74-A331-1EDA1CB12BA2}" srcOrd="2" destOrd="0" parTransId="{DC48408A-B69F-444E-A489-81CE719CE3D2}" sibTransId="{CA42CDA3-5230-4030-99D7-8D6BE38F56C6}"/>
    <dgm:cxn modelId="{3233F480-68C4-475C-885B-67BF0DAC6B20}" srcId="{E9DC35E0-F5C7-4547-B656-7176C2B52BA0}" destId="{6861B6C5-7F42-4D49-B3FC-B61C0DE95006}" srcOrd="0" destOrd="0" parTransId="{66311A8E-371E-489E-9B93-2844FAF75070}" sibTransId="{686EB419-FBFA-4A62-9ECC-E9DC46BF4855}"/>
    <dgm:cxn modelId="{A23DBA8C-C634-429B-B6AB-F19106E3EC6D}" srcId="{36F0E763-BF12-4F66-96A1-E0997D123F81}" destId="{461BF68C-3D4B-4F03-8ACB-3F30CCA7F1BC}" srcOrd="0" destOrd="0" parTransId="{5A345C2D-2DFC-4BFC-BDEC-DD253CC6571F}" sibTransId="{CC95FA19-7BEB-4B04-A181-33070539F992}"/>
    <dgm:cxn modelId="{03899E63-8DE0-45C3-A655-E354BFF28C28}" type="presOf" srcId="{36F0E763-BF12-4F66-96A1-E0997D123F81}" destId="{F1ED5DCF-28C9-4974-9FDB-64DDFC549CD3}" srcOrd="1" destOrd="0" presId="urn:microsoft.com/office/officeart/2005/8/layout/list1"/>
    <dgm:cxn modelId="{32FCC2AD-FCDF-4014-B851-F7308D994230}" srcId="{8CB7F457-F682-40AC-90EF-E96B2D908299}" destId="{5E19569D-8AF0-4E19-AB26-B84969091E41}" srcOrd="0" destOrd="0" parTransId="{D2BCCB25-5A16-4755-9CB4-88C202398146}" sibTransId="{1517141B-80B5-4BD1-AD16-7E974359F46F}"/>
    <dgm:cxn modelId="{BA902531-5D70-4E8A-9D95-C6EE59FBF8E2}" srcId="{8CB7F457-F682-40AC-90EF-E96B2D908299}" destId="{E9DC35E0-F5C7-4547-B656-7176C2B52BA0}" srcOrd="2" destOrd="0" parTransId="{BDAAE977-0416-410F-B80A-8DD40994F001}" sibTransId="{15D9072A-5928-48DD-B6FF-8F5C9EA2EEEF}"/>
    <dgm:cxn modelId="{DAD628F7-CA8C-44AD-8D3B-5DBE57D1758E}" type="presOf" srcId="{E9DC35E0-F5C7-4547-B656-7176C2B52BA0}" destId="{61B51810-FA73-4437-93AD-28588E6E09D0}" srcOrd="0" destOrd="0" presId="urn:microsoft.com/office/officeart/2005/8/layout/list1"/>
    <dgm:cxn modelId="{BD77D1B0-93F0-4F18-8A8C-FBCC445546E7}" type="presOf" srcId="{5E19569D-8AF0-4E19-AB26-B84969091E41}" destId="{085669FE-288B-4FBE-A416-139A0B2EE0D0}" srcOrd="1" destOrd="0" presId="urn:microsoft.com/office/officeart/2005/8/layout/list1"/>
    <dgm:cxn modelId="{04E5FA92-F03B-4E59-951B-E8C60F2C8A30}" srcId="{36F0E763-BF12-4F66-96A1-E0997D123F81}" destId="{94B1390A-880B-4DAA-B307-64F09E907352}" srcOrd="1" destOrd="0" parTransId="{222E885B-61C6-4CAA-8F51-2E41AD4CBE9E}" sibTransId="{21613259-BCE7-46F0-B6ED-40E8FA256E2E}"/>
    <dgm:cxn modelId="{D74A530D-DED7-431A-BB4B-9BD858EF1E13}" type="presOf" srcId="{569ADF88-14F7-4C74-A331-1EDA1CB12BA2}" destId="{32D46980-01FF-43E7-9778-6E8C6BAC93FC}" srcOrd="0" destOrd="2" presId="urn:microsoft.com/office/officeart/2005/8/layout/list1"/>
    <dgm:cxn modelId="{293A5297-F77B-4359-A59D-F838FBF0111E}" type="presOf" srcId="{461BF68C-3D4B-4F03-8ACB-3F30CCA7F1BC}" destId="{CE6746BC-CABB-4D57-A362-29545E989E6F}" srcOrd="0" destOrd="0" presId="urn:microsoft.com/office/officeart/2005/8/layout/list1"/>
    <dgm:cxn modelId="{5520D794-9260-423A-9261-D03C63C5D82F}" type="presOf" srcId="{6861B6C5-7F42-4D49-B3FC-B61C0DE95006}" destId="{32D46980-01FF-43E7-9778-6E8C6BAC93FC}" srcOrd="0" destOrd="0" presId="urn:microsoft.com/office/officeart/2005/8/layout/list1"/>
    <dgm:cxn modelId="{237D0098-3942-4699-8A0C-FE07964CB736}" srcId="{8CB7F457-F682-40AC-90EF-E96B2D908299}" destId="{36F0E763-BF12-4F66-96A1-E0997D123F81}" srcOrd="1" destOrd="0" parTransId="{C4C3EA1E-F37C-4A7E-8C02-6F0F80A2D78C}" sibTransId="{7948871A-C9C8-4E40-9C32-CA740BE755B0}"/>
    <dgm:cxn modelId="{0F6FA24A-A946-4176-80B2-B439F951F679}" type="presOf" srcId="{94B1390A-880B-4DAA-B307-64F09E907352}" destId="{CE6746BC-CABB-4D57-A362-29545E989E6F}" srcOrd="0" destOrd="1" presId="urn:microsoft.com/office/officeart/2005/8/layout/list1"/>
    <dgm:cxn modelId="{6E45CFEA-2F83-41F9-B1DB-47F4E946D00A}" type="presOf" srcId="{5E19569D-8AF0-4E19-AB26-B84969091E41}" destId="{2CAE20F2-D3A2-43A3-AA2C-D2701B322AC8}" srcOrd="0" destOrd="0" presId="urn:microsoft.com/office/officeart/2005/8/layout/list1"/>
    <dgm:cxn modelId="{C3FC184C-C818-4978-A298-A4B7CBB2E50C}" type="presOf" srcId="{8CB7F457-F682-40AC-90EF-E96B2D908299}" destId="{6A2E83DC-D21C-4648-AA8D-003FA8365288}" srcOrd="0" destOrd="0" presId="urn:microsoft.com/office/officeart/2005/8/layout/list1"/>
    <dgm:cxn modelId="{5EAA4B58-59C4-41FA-AB94-C24A80FC571E}" type="presOf" srcId="{F8350D3C-7580-44F4-8CF7-1E63E5243C75}" destId="{32D46980-01FF-43E7-9778-6E8C6BAC93FC}" srcOrd="0" destOrd="1" presId="urn:microsoft.com/office/officeart/2005/8/layout/list1"/>
    <dgm:cxn modelId="{ECC5963F-EB9D-4953-87DC-C49273F148E7}" type="presOf" srcId="{36F0E763-BF12-4F66-96A1-E0997D123F81}" destId="{3C7098E8-3FC9-4A24-84F0-8CA2B1021308}" srcOrd="0" destOrd="0" presId="urn:microsoft.com/office/officeart/2005/8/layout/list1"/>
    <dgm:cxn modelId="{BFD10892-05A4-4C6B-BFE1-EAAC97C1F877}" srcId="{E9DC35E0-F5C7-4547-B656-7176C2B52BA0}" destId="{F8350D3C-7580-44F4-8CF7-1E63E5243C75}" srcOrd="1" destOrd="0" parTransId="{7BCF3341-F5E2-4E26-9454-0BD9F41CC1F5}" sibTransId="{2860D5EC-FE7E-4CB2-A5BD-FF3201209DB9}"/>
    <dgm:cxn modelId="{A3E788B2-DB7A-455C-9100-694CFFBAB146}" type="presOf" srcId="{E9DC35E0-F5C7-4547-B656-7176C2B52BA0}" destId="{0D89FDB2-7ED8-4BE6-98D7-0B96CA0B4CE7}" srcOrd="1" destOrd="0" presId="urn:microsoft.com/office/officeart/2005/8/layout/list1"/>
    <dgm:cxn modelId="{A806F55E-2682-476A-A252-F42A6266FA2A}" type="presParOf" srcId="{6A2E83DC-D21C-4648-AA8D-003FA8365288}" destId="{6AECB295-F268-464D-9FF5-473E91A88C20}" srcOrd="0" destOrd="0" presId="urn:microsoft.com/office/officeart/2005/8/layout/list1"/>
    <dgm:cxn modelId="{C22D12E8-70B2-4D48-936F-C68F48D8B594}" type="presParOf" srcId="{6AECB295-F268-464D-9FF5-473E91A88C20}" destId="{2CAE20F2-D3A2-43A3-AA2C-D2701B322AC8}" srcOrd="0" destOrd="0" presId="urn:microsoft.com/office/officeart/2005/8/layout/list1"/>
    <dgm:cxn modelId="{5B4CA8EB-81EB-440A-8F31-1F8E578A1F1F}" type="presParOf" srcId="{6AECB295-F268-464D-9FF5-473E91A88C20}" destId="{085669FE-288B-4FBE-A416-139A0B2EE0D0}" srcOrd="1" destOrd="0" presId="urn:microsoft.com/office/officeart/2005/8/layout/list1"/>
    <dgm:cxn modelId="{0135AAE2-9C3F-4FE1-8531-E5D273E70810}" type="presParOf" srcId="{6A2E83DC-D21C-4648-AA8D-003FA8365288}" destId="{F7C8E416-7775-4FF5-9FF2-D71C4F4036BD}" srcOrd="1" destOrd="0" presId="urn:microsoft.com/office/officeart/2005/8/layout/list1"/>
    <dgm:cxn modelId="{6FCB90D1-DF5D-41A5-A35D-63E99D5DD538}" type="presParOf" srcId="{6A2E83DC-D21C-4648-AA8D-003FA8365288}" destId="{C742446F-B414-4DD1-9D89-12EC86CBD0D6}" srcOrd="2" destOrd="0" presId="urn:microsoft.com/office/officeart/2005/8/layout/list1"/>
    <dgm:cxn modelId="{4FDF2985-5858-4584-BDCA-BA04811C0124}" type="presParOf" srcId="{6A2E83DC-D21C-4648-AA8D-003FA8365288}" destId="{852C95D0-A2BE-45F9-8AFB-B01A68F0BD6C}" srcOrd="3" destOrd="0" presId="urn:microsoft.com/office/officeart/2005/8/layout/list1"/>
    <dgm:cxn modelId="{6B4CBA7F-64F0-4A37-B514-5FD99DC1968D}" type="presParOf" srcId="{6A2E83DC-D21C-4648-AA8D-003FA8365288}" destId="{90DFB94A-F9A6-4CE9-9449-4BF2E9F46F13}" srcOrd="4" destOrd="0" presId="urn:microsoft.com/office/officeart/2005/8/layout/list1"/>
    <dgm:cxn modelId="{804C958C-5F5C-436B-B101-DF5A428E7055}" type="presParOf" srcId="{90DFB94A-F9A6-4CE9-9449-4BF2E9F46F13}" destId="{3C7098E8-3FC9-4A24-84F0-8CA2B1021308}" srcOrd="0" destOrd="0" presId="urn:microsoft.com/office/officeart/2005/8/layout/list1"/>
    <dgm:cxn modelId="{C539D647-3D76-4346-88A0-B05D52FED082}" type="presParOf" srcId="{90DFB94A-F9A6-4CE9-9449-4BF2E9F46F13}" destId="{F1ED5DCF-28C9-4974-9FDB-64DDFC549CD3}" srcOrd="1" destOrd="0" presId="urn:microsoft.com/office/officeart/2005/8/layout/list1"/>
    <dgm:cxn modelId="{F6078DE1-FFE4-4642-9C97-79D3E30E4174}" type="presParOf" srcId="{6A2E83DC-D21C-4648-AA8D-003FA8365288}" destId="{28808B80-CEF0-46A5-B285-9BC9E63E999D}" srcOrd="5" destOrd="0" presId="urn:microsoft.com/office/officeart/2005/8/layout/list1"/>
    <dgm:cxn modelId="{69F20915-D545-4AD8-91F1-42C0B365EC38}" type="presParOf" srcId="{6A2E83DC-D21C-4648-AA8D-003FA8365288}" destId="{CE6746BC-CABB-4D57-A362-29545E989E6F}" srcOrd="6" destOrd="0" presId="urn:microsoft.com/office/officeart/2005/8/layout/list1"/>
    <dgm:cxn modelId="{EEB18ADA-FF49-411B-B47E-136E3FFAE2CC}" type="presParOf" srcId="{6A2E83DC-D21C-4648-AA8D-003FA8365288}" destId="{5783B90D-3B5A-4FFD-B96E-DE4923B62D98}" srcOrd="7" destOrd="0" presId="urn:microsoft.com/office/officeart/2005/8/layout/list1"/>
    <dgm:cxn modelId="{54C9A60B-135F-4F52-AA28-9CD7048009AD}" type="presParOf" srcId="{6A2E83DC-D21C-4648-AA8D-003FA8365288}" destId="{967BEE99-12FF-4DB6-B8CA-AD04551838AD}" srcOrd="8" destOrd="0" presId="urn:microsoft.com/office/officeart/2005/8/layout/list1"/>
    <dgm:cxn modelId="{F04033D1-8DB3-4608-9B7A-DCB733E5011F}" type="presParOf" srcId="{967BEE99-12FF-4DB6-B8CA-AD04551838AD}" destId="{61B51810-FA73-4437-93AD-28588E6E09D0}" srcOrd="0" destOrd="0" presId="urn:microsoft.com/office/officeart/2005/8/layout/list1"/>
    <dgm:cxn modelId="{BA2AEC30-A9E5-4A0B-8CEB-23C16BCDD8E0}" type="presParOf" srcId="{967BEE99-12FF-4DB6-B8CA-AD04551838AD}" destId="{0D89FDB2-7ED8-4BE6-98D7-0B96CA0B4CE7}" srcOrd="1" destOrd="0" presId="urn:microsoft.com/office/officeart/2005/8/layout/list1"/>
    <dgm:cxn modelId="{D89FE923-B896-4AFE-B2CE-1F7278B91165}" type="presParOf" srcId="{6A2E83DC-D21C-4648-AA8D-003FA8365288}" destId="{C1477351-4072-43EC-B7B7-51755E06FA94}" srcOrd="9" destOrd="0" presId="urn:microsoft.com/office/officeart/2005/8/layout/list1"/>
    <dgm:cxn modelId="{2E5F9044-DF9F-41BD-AA77-7EBD2CF425FE}" type="presParOf" srcId="{6A2E83DC-D21C-4648-AA8D-003FA8365288}" destId="{32D46980-01FF-43E7-9778-6E8C6BAC93F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06B-04BE-42D0-B132-7411E26915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18A738A-E0DA-4DC7-A470-1EB22F612A94}">
      <dgm:prSet custT="1"/>
      <dgm:spPr/>
      <dgm:t>
        <a:bodyPr/>
        <a:lstStyle/>
        <a:p>
          <a:pPr rtl="0"/>
          <a:r>
            <a:rPr lang="en-US" sz="3200" b="1" dirty="0" smtClean="0"/>
            <a:t>Renter/Owner</a:t>
          </a:r>
          <a:endParaRPr lang="en-US" sz="3200" b="1" dirty="0"/>
        </a:p>
      </dgm:t>
    </dgm:pt>
    <dgm:pt modelId="{CAE469BD-75CE-4DEE-8EBA-6ABD4D505FEF}" type="parTrans" cxnId="{81A8C87B-571D-4ADE-AB0E-9D155B6B8699}">
      <dgm:prSet/>
      <dgm:spPr/>
      <dgm:t>
        <a:bodyPr/>
        <a:lstStyle/>
        <a:p>
          <a:endParaRPr lang="en-US"/>
        </a:p>
      </dgm:t>
    </dgm:pt>
    <dgm:pt modelId="{46F89B24-6798-4B3E-8A95-DB3D5118FB8F}" type="sibTrans" cxnId="{81A8C87B-571D-4ADE-AB0E-9D155B6B8699}">
      <dgm:prSet/>
      <dgm:spPr/>
      <dgm:t>
        <a:bodyPr/>
        <a:lstStyle/>
        <a:p>
          <a:endParaRPr lang="en-US"/>
        </a:p>
      </dgm:t>
    </dgm:pt>
    <dgm:pt modelId="{FF58C5DD-7EB2-4C5C-BCD9-2FA1B8F56AFC}">
      <dgm:prSet custT="1"/>
      <dgm:spPr/>
      <dgm:t>
        <a:bodyPr/>
        <a:lstStyle/>
        <a:p>
          <a:pPr rtl="0"/>
          <a:r>
            <a:rPr lang="en-US" sz="2600" dirty="0" smtClean="0"/>
            <a:t>Do not smoke in the house</a:t>
          </a:r>
          <a:endParaRPr lang="en-US" sz="2600" dirty="0"/>
        </a:p>
      </dgm:t>
    </dgm:pt>
    <dgm:pt modelId="{1AF3704A-4808-4B18-B6CA-8DF2A9BA2498}" type="parTrans" cxnId="{15C8FBDE-6BA5-41D7-BD50-09B32010B49F}">
      <dgm:prSet/>
      <dgm:spPr/>
      <dgm:t>
        <a:bodyPr/>
        <a:lstStyle/>
        <a:p>
          <a:endParaRPr lang="en-US"/>
        </a:p>
      </dgm:t>
    </dgm:pt>
    <dgm:pt modelId="{53FF0CA6-7D96-4289-9A2F-AC3928C72BB4}" type="sibTrans" cxnId="{15C8FBDE-6BA5-41D7-BD50-09B32010B49F}">
      <dgm:prSet/>
      <dgm:spPr/>
      <dgm:t>
        <a:bodyPr/>
        <a:lstStyle/>
        <a:p>
          <a:endParaRPr lang="en-US"/>
        </a:p>
      </dgm:t>
    </dgm:pt>
    <dgm:pt modelId="{B5E8CC3D-6A80-4BAB-90D5-11E556FE7060}">
      <dgm:prSet custT="1"/>
      <dgm:spPr/>
      <dgm:t>
        <a:bodyPr/>
        <a:lstStyle/>
        <a:p>
          <a:pPr rtl="0"/>
          <a:r>
            <a:rPr lang="en-US" sz="3200" b="1" dirty="0" smtClean="0"/>
            <a:t>Landlord</a:t>
          </a:r>
          <a:endParaRPr lang="en-US" sz="3200" b="1" dirty="0"/>
        </a:p>
      </dgm:t>
    </dgm:pt>
    <dgm:pt modelId="{DF1BCF30-BD9F-4F6E-ADF1-06C377B96CE2}" type="parTrans" cxnId="{574722AE-8494-4669-855D-FD73B494E426}">
      <dgm:prSet/>
      <dgm:spPr/>
      <dgm:t>
        <a:bodyPr/>
        <a:lstStyle/>
        <a:p>
          <a:endParaRPr lang="en-US"/>
        </a:p>
      </dgm:t>
    </dgm:pt>
    <dgm:pt modelId="{6F08066B-4CA6-4F00-90CE-6DB94F50F132}" type="sibTrans" cxnId="{574722AE-8494-4669-855D-FD73B494E426}">
      <dgm:prSet/>
      <dgm:spPr/>
      <dgm:t>
        <a:bodyPr/>
        <a:lstStyle/>
        <a:p>
          <a:endParaRPr lang="en-US"/>
        </a:p>
      </dgm:t>
    </dgm:pt>
    <dgm:pt modelId="{A57F8AC5-891E-447C-8954-D005F9906B3A}">
      <dgm:prSet custT="1"/>
      <dgm:spPr/>
      <dgm:t>
        <a:bodyPr/>
        <a:lstStyle/>
        <a:p>
          <a:pPr rtl="0"/>
          <a:r>
            <a:rPr lang="en-US" sz="2600" dirty="0" smtClean="0"/>
            <a:t>Use low VOC paints, carpets, adhesive and other products when renovating</a:t>
          </a:r>
          <a:endParaRPr lang="en-US" sz="2600" dirty="0"/>
        </a:p>
      </dgm:t>
    </dgm:pt>
    <dgm:pt modelId="{0A493E7D-3395-48A3-BBAC-2B1BAF612207}" type="parTrans" cxnId="{64F0F2F2-3B08-4AF4-A7A2-38651AC3D79F}">
      <dgm:prSet/>
      <dgm:spPr/>
      <dgm:t>
        <a:bodyPr/>
        <a:lstStyle/>
        <a:p>
          <a:endParaRPr lang="en-US"/>
        </a:p>
      </dgm:t>
    </dgm:pt>
    <dgm:pt modelId="{D1915F98-5833-405A-9B4D-29FB42181B81}" type="sibTrans" cxnId="{64F0F2F2-3B08-4AF4-A7A2-38651AC3D79F}">
      <dgm:prSet/>
      <dgm:spPr/>
      <dgm:t>
        <a:bodyPr/>
        <a:lstStyle/>
        <a:p>
          <a:endParaRPr lang="en-US"/>
        </a:p>
      </dgm:t>
    </dgm:pt>
    <dgm:pt modelId="{FA60841D-7389-4CFD-B6F7-B164137E803A}">
      <dgm:prSet custT="1"/>
      <dgm:spPr/>
      <dgm:t>
        <a:bodyPr/>
        <a:lstStyle/>
        <a:p>
          <a:pPr rtl="0"/>
          <a:r>
            <a:rPr lang="en-US" sz="2600" dirty="0" smtClean="0"/>
            <a:t>Do not smoke around children</a:t>
          </a:r>
          <a:endParaRPr lang="en-US" sz="2600" dirty="0"/>
        </a:p>
      </dgm:t>
    </dgm:pt>
    <dgm:pt modelId="{6BA3C98D-51AB-4B16-8663-6100FDD4770F}" type="parTrans" cxnId="{DC48C80D-77CA-427D-A5F1-7D890BF27316}">
      <dgm:prSet/>
      <dgm:spPr/>
      <dgm:t>
        <a:bodyPr/>
        <a:lstStyle/>
        <a:p>
          <a:endParaRPr lang="en-US"/>
        </a:p>
      </dgm:t>
    </dgm:pt>
    <dgm:pt modelId="{A33EC691-77D8-47C1-9BD4-ADF1DEA91D86}" type="sibTrans" cxnId="{DC48C80D-77CA-427D-A5F1-7D890BF27316}">
      <dgm:prSet/>
      <dgm:spPr/>
      <dgm:t>
        <a:bodyPr/>
        <a:lstStyle/>
        <a:p>
          <a:endParaRPr lang="en-US"/>
        </a:p>
      </dgm:t>
    </dgm:pt>
    <dgm:pt modelId="{47729B10-E808-495B-ACB4-CAE13204ADA4}">
      <dgm:prSet custT="1"/>
      <dgm:spPr/>
      <dgm:t>
        <a:bodyPr/>
        <a:lstStyle/>
        <a:p>
          <a:pPr rtl="0"/>
          <a:r>
            <a:rPr lang="en-US" sz="2600" dirty="0" smtClean="0"/>
            <a:t>Avoid using products of high levels of VOCs</a:t>
          </a:r>
          <a:endParaRPr lang="en-US" sz="2600" dirty="0"/>
        </a:p>
      </dgm:t>
    </dgm:pt>
    <dgm:pt modelId="{9AB4A8FE-5B41-4DC6-90F8-64C139AD9185}" type="parTrans" cxnId="{FE8B45B5-0752-408A-9CD5-74824B775824}">
      <dgm:prSet/>
      <dgm:spPr/>
      <dgm:t>
        <a:bodyPr/>
        <a:lstStyle/>
        <a:p>
          <a:endParaRPr lang="en-US"/>
        </a:p>
      </dgm:t>
    </dgm:pt>
    <dgm:pt modelId="{22024755-40CF-476D-889C-AE73D50B7E9D}" type="sibTrans" cxnId="{FE8B45B5-0752-408A-9CD5-74824B775824}">
      <dgm:prSet/>
      <dgm:spPr/>
      <dgm:t>
        <a:bodyPr/>
        <a:lstStyle/>
        <a:p>
          <a:endParaRPr lang="en-US"/>
        </a:p>
      </dgm:t>
    </dgm:pt>
    <dgm:pt modelId="{DBEBF16B-84EA-4802-AD48-013CAA119F15}">
      <dgm:prSet custT="1"/>
      <dgm:spPr/>
      <dgm:t>
        <a:bodyPr/>
        <a:lstStyle/>
        <a:p>
          <a:pPr rtl="0"/>
          <a:r>
            <a:rPr lang="en-US" sz="2600" dirty="0" smtClean="0"/>
            <a:t>Make sure that no smoking rules are followed </a:t>
          </a:r>
          <a:endParaRPr lang="en-US" sz="2600" dirty="0"/>
        </a:p>
      </dgm:t>
    </dgm:pt>
    <dgm:pt modelId="{362D261E-F116-4043-9F46-0B0AB427652A}" type="parTrans" cxnId="{393A9A44-54F5-4B0B-93EB-FD7D9AB64290}">
      <dgm:prSet/>
      <dgm:spPr/>
      <dgm:t>
        <a:bodyPr/>
        <a:lstStyle/>
        <a:p>
          <a:endParaRPr lang="en-US"/>
        </a:p>
      </dgm:t>
    </dgm:pt>
    <dgm:pt modelId="{A6E7533B-5F1E-443F-96CA-7173AE6F7B8D}" type="sibTrans" cxnId="{393A9A44-54F5-4B0B-93EB-FD7D9AB64290}">
      <dgm:prSet/>
      <dgm:spPr/>
      <dgm:t>
        <a:bodyPr/>
        <a:lstStyle/>
        <a:p>
          <a:endParaRPr lang="en-US"/>
        </a:p>
      </dgm:t>
    </dgm:pt>
    <dgm:pt modelId="{F384760B-48F4-4172-A66E-CCE21E492B8D}">
      <dgm:prSet custT="1"/>
      <dgm:spPr/>
      <dgm:t>
        <a:bodyPr/>
        <a:lstStyle/>
        <a:p>
          <a:pPr rtl="0"/>
          <a:r>
            <a:rPr lang="en-US" sz="2600" dirty="0" smtClean="0"/>
            <a:t>Have fresh air circulating, if you use a VOC product </a:t>
          </a:r>
          <a:endParaRPr lang="en-US" sz="2600" dirty="0"/>
        </a:p>
      </dgm:t>
    </dgm:pt>
    <dgm:pt modelId="{04EC9B37-6600-47FB-8FE8-4C0E2EA3418B}" type="parTrans" cxnId="{452BF556-2AE8-4298-9ED6-4DEF99B73DD5}">
      <dgm:prSet/>
      <dgm:spPr/>
      <dgm:t>
        <a:bodyPr/>
        <a:lstStyle/>
        <a:p>
          <a:endParaRPr lang="en-US"/>
        </a:p>
      </dgm:t>
    </dgm:pt>
    <dgm:pt modelId="{40BC947F-8208-4230-830F-01B0B0D07EAD}" type="sibTrans" cxnId="{452BF556-2AE8-4298-9ED6-4DEF99B73DD5}">
      <dgm:prSet/>
      <dgm:spPr/>
      <dgm:t>
        <a:bodyPr/>
        <a:lstStyle/>
        <a:p>
          <a:endParaRPr lang="en-US"/>
        </a:p>
      </dgm:t>
    </dgm:pt>
    <dgm:pt modelId="{F5CAF915-B86A-439C-B887-97468DFA5AC6}" type="pres">
      <dgm:prSet presAssocID="{05AC806B-04BE-42D0-B132-7411E2691573}" presName="Name0" presStyleCnt="0">
        <dgm:presLayoutVars>
          <dgm:dir/>
          <dgm:animLvl val="lvl"/>
          <dgm:resizeHandles val="exact"/>
        </dgm:presLayoutVars>
      </dgm:prSet>
      <dgm:spPr/>
      <dgm:t>
        <a:bodyPr/>
        <a:lstStyle/>
        <a:p>
          <a:endParaRPr lang="en-US"/>
        </a:p>
      </dgm:t>
    </dgm:pt>
    <dgm:pt modelId="{55FE7410-DEC8-465F-9656-491927A68372}" type="pres">
      <dgm:prSet presAssocID="{C18A738A-E0DA-4DC7-A470-1EB22F612A94}" presName="composite" presStyleCnt="0"/>
      <dgm:spPr/>
      <dgm:t>
        <a:bodyPr/>
        <a:lstStyle/>
        <a:p>
          <a:endParaRPr lang="en-US"/>
        </a:p>
      </dgm:t>
    </dgm:pt>
    <dgm:pt modelId="{32E19982-06BB-4D93-BB7C-0BBDA1D44544}" type="pres">
      <dgm:prSet presAssocID="{C18A738A-E0DA-4DC7-A470-1EB22F612A94}" presName="parTx" presStyleLbl="alignNode1" presStyleIdx="0" presStyleCnt="2" custLinFactNeighborX="-11890" custLinFactNeighborY="1407">
        <dgm:presLayoutVars>
          <dgm:chMax val="0"/>
          <dgm:chPref val="0"/>
          <dgm:bulletEnabled val="1"/>
        </dgm:presLayoutVars>
      </dgm:prSet>
      <dgm:spPr/>
      <dgm:t>
        <a:bodyPr/>
        <a:lstStyle/>
        <a:p>
          <a:endParaRPr lang="en-US"/>
        </a:p>
      </dgm:t>
    </dgm:pt>
    <dgm:pt modelId="{C52512C6-9E5F-4050-896F-D71A15C501F3}" type="pres">
      <dgm:prSet presAssocID="{C18A738A-E0DA-4DC7-A470-1EB22F612A94}" presName="desTx" presStyleLbl="alignAccFollowNode1" presStyleIdx="0" presStyleCnt="2">
        <dgm:presLayoutVars>
          <dgm:bulletEnabled val="1"/>
        </dgm:presLayoutVars>
      </dgm:prSet>
      <dgm:spPr/>
      <dgm:t>
        <a:bodyPr/>
        <a:lstStyle/>
        <a:p>
          <a:endParaRPr lang="en-US"/>
        </a:p>
      </dgm:t>
    </dgm:pt>
    <dgm:pt modelId="{03F3F747-717A-47EA-86EA-916434CA1F0A}" type="pres">
      <dgm:prSet presAssocID="{46F89B24-6798-4B3E-8A95-DB3D5118FB8F}" presName="space" presStyleCnt="0"/>
      <dgm:spPr/>
      <dgm:t>
        <a:bodyPr/>
        <a:lstStyle/>
        <a:p>
          <a:endParaRPr lang="en-US"/>
        </a:p>
      </dgm:t>
    </dgm:pt>
    <dgm:pt modelId="{F6860CD1-E748-4CB7-B00A-7162DDB766AD}" type="pres">
      <dgm:prSet presAssocID="{B5E8CC3D-6A80-4BAB-90D5-11E556FE7060}" presName="composite" presStyleCnt="0"/>
      <dgm:spPr/>
      <dgm:t>
        <a:bodyPr/>
        <a:lstStyle/>
        <a:p>
          <a:endParaRPr lang="en-US"/>
        </a:p>
      </dgm:t>
    </dgm:pt>
    <dgm:pt modelId="{254262B7-5720-4D65-807D-C63AC35A6E11}" type="pres">
      <dgm:prSet presAssocID="{B5E8CC3D-6A80-4BAB-90D5-11E556FE7060}" presName="parTx" presStyleLbl="alignNode1" presStyleIdx="1" presStyleCnt="2">
        <dgm:presLayoutVars>
          <dgm:chMax val="0"/>
          <dgm:chPref val="0"/>
          <dgm:bulletEnabled val="1"/>
        </dgm:presLayoutVars>
      </dgm:prSet>
      <dgm:spPr/>
      <dgm:t>
        <a:bodyPr/>
        <a:lstStyle/>
        <a:p>
          <a:endParaRPr lang="en-US"/>
        </a:p>
      </dgm:t>
    </dgm:pt>
    <dgm:pt modelId="{58E5579C-E487-45C6-9AC0-D7F01EE572C2}" type="pres">
      <dgm:prSet presAssocID="{B5E8CC3D-6A80-4BAB-90D5-11E556FE7060}" presName="desTx" presStyleLbl="alignAccFollowNode1" presStyleIdx="1" presStyleCnt="2">
        <dgm:presLayoutVars>
          <dgm:bulletEnabled val="1"/>
        </dgm:presLayoutVars>
      </dgm:prSet>
      <dgm:spPr/>
      <dgm:t>
        <a:bodyPr/>
        <a:lstStyle/>
        <a:p>
          <a:endParaRPr lang="en-US"/>
        </a:p>
      </dgm:t>
    </dgm:pt>
  </dgm:ptLst>
  <dgm:cxnLst>
    <dgm:cxn modelId="{64F0F2F2-3B08-4AF4-A7A2-38651AC3D79F}" srcId="{B5E8CC3D-6A80-4BAB-90D5-11E556FE7060}" destId="{A57F8AC5-891E-447C-8954-D005F9906B3A}" srcOrd="0" destOrd="0" parTransId="{0A493E7D-3395-48A3-BBAC-2B1BAF612207}" sibTransId="{D1915F98-5833-405A-9B4D-29FB42181B81}"/>
    <dgm:cxn modelId="{31259449-A599-4CE7-880D-76BED413A485}" type="presOf" srcId="{F384760B-48F4-4172-A66E-CCE21E492B8D}" destId="{C52512C6-9E5F-4050-896F-D71A15C501F3}" srcOrd="0" destOrd="3" presId="urn:microsoft.com/office/officeart/2005/8/layout/hList1"/>
    <dgm:cxn modelId="{15C8FBDE-6BA5-41D7-BD50-09B32010B49F}" srcId="{C18A738A-E0DA-4DC7-A470-1EB22F612A94}" destId="{FF58C5DD-7EB2-4C5C-BCD9-2FA1B8F56AFC}" srcOrd="0" destOrd="0" parTransId="{1AF3704A-4808-4B18-B6CA-8DF2A9BA2498}" sibTransId="{53FF0CA6-7D96-4289-9A2F-AC3928C72BB4}"/>
    <dgm:cxn modelId="{81A8C87B-571D-4ADE-AB0E-9D155B6B8699}" srcId="{05AC806B-04BE-42D0-B132-7411E2691573}" destId="{C18A738A-E0DA-4DC7-A470-1EB22F612A94}" srcOrd="0" destOrd="0" parTransId="{CAE469BD-75CE-4DEE-8EBA-6ABD4D505FEF}" sibTransId="{46F89B24-6798-4B3E-8A95-DB3D5118FB8F}"/>
    <dgm:cxn modelId="{393A9A44-54F5-4B0B-93EB-FD7D9AB64290}" srcId="{B5E8CC3D-6A80-4BAB-90D5-11E556FE7060}" destId="{DBEBF16B-84EA-4802-AD48-013CAA119F15}" srcOrd="1" destOrd="0" parTransId="{362D261E-F116-4043-9F46-0B0AB427652A}" sibTransId="{A6E7533B-5F1E-443F-96CA-7173AE6F7B8D}"/>
    <dgm:cxn modelId="{AF9CBC81-53EB-459C-8F72-AEDD20B1B027}" type="presOf" srcId="{A57F8AC5-891E-447C-8954-D005F9906B3A}" destId="{58E5579C-E487-45C6-9AC0-D7F01EE572C2}" srcOrd="0" destOrd="0" presId="urn:microsoft.com/office/officeart/2005/8/layout/hList1"/>
    <dgm:cxn modelId="{77B792B4-6B2B-4DB4-83A5-94CEA1217ECC}" type="presOf" srcId="{B5E8CC3D-6A80-4BAB-90D5-11E556FE7060}" destId="{254262B7-5720-4D65-807D-C63AC35A6E11}" srcOrd="0" destOrd="0" presId="urn:microsoft.com/office/officeart/2005/8/layout/hList1"/>
    <dgm:cxn modelId="{2D4DC3CA-6E12-4BFA-A4A5-4D32D519B8F5}" type="presOf" srcId="{FF58C5DD-7EB2-4C5C-BCD9-2FA1B8F56AFC}" destId="{C52512C6-9E5F-4050-896F-D71A15C501F3}" srcOrd="0" destOrd="0" presId="urn:microsoft.com/office/officeart/2005/8/layout/hList1"/>
    <dgm:cxn modelId="{A73B37F1-2A66-418C-B887-8D03BB1ECD36}" type="presOf" srcId="{05AC806B-04BE-42D0-B132-7411E2691573}" destId="{F5CAF915-B86A-439C-B887-97468DFA5AC6}" srcOrd="0" destOrd="0" presId="urn:microsoft.com/office/officeart/2005/8/layout/hList1"/>
    <dgm:cxn modelId="{8ECD6092-38CD-4EDB-BF5C-1D5F3BCBA0F0}" type="presOf" srcId="{DBEBF16B-84EA-4802-AD48-013CAA119F15}" destId="{58E5579C-E487-45C6-9AC0-D7F01EE572C2}" srcOrd="0" destOrd="1" presId="urn:microsoft.com/office/officeart/2005/8/layout/hList1"/>
    <dgm:cxn modelId="{FE8B45B5-0752-408A-9CD5-74824B775824}" srcId="{C18A738A-E0DA-4DC7-A470-1EB22F612A94}" destId="{47729B10-E808-495B-ACB4-CAE13204ADA4}" srcOrd="2" destOrd="0" parTransId="{9AB4A8FE-5B41-4DC6-90F8-64C139AD9185}" sibTransId="{22024755-40CF-476D-889C-AE73D50B7E9D}"/>
    <dgm:cxn modelId="{92A9E6FB-95CD-4A95-A301-10B0B91C5BC9}" type="presOf" srcId="{C18A738A-E0DA-4DC7-A470-1EB22F612A94}" destId="{32E19982-06BB-4D93-BB7C-0BBDA1D44544}" srcOrd="0" destOrd="0" presId="urn:microsoft.com/office/officeart/2005/8/layout/hList1"/>
    <dgm:cxn modelId="{452BF556-2AE8-4298-9ED6-4DEF99B73DD5}" srcId="{C18A738A-E0DA-4DC7-A470-1EB22F612A94}" destId="{F384760B-48F4-4172-A66E-CCE21E492B8D}" srcOrd="3" destOrd="0" parTransId="{04EC9B37-6600-47FB-8FE8-4C0E2EA3418B}" sibTransId="{40BC947F-8208-4230-830F-01B0B0D07EAD}"/>
    <dgm:cxn modelId="{DC48C80D-77CA-427D-A5F1-7D890BF27316}" srcId="{C18A738A-E0DA-4DC7-A470-1EB22F612A94}" destId="{FA60841D-7389-4CFD-B6F7-B164137E803A}" srcOrd="1" destOrd="0" parTransId="{6BA3C98D-51AB-4B16-8663-6100FDD4770F}" sibTransId="{A33EC691-77D8-47C1-9BD4-ADF1DEA91D86}"/>
    <dgm:cxn modelId="{574722AE-8494-4669-855D-FD73B494E426}" srcId="{05AC806B-04BE-42D0-B132-7411E2691573}" destId="{B5E8CC3D-6A80-4BAB-90D5-11E556FE7060}" srcOrd="1" destOrd="0" parTransId="{DF1BCF30-BD9F-4F6E-ADF1-06C377B96CE2}" sibTransId="{6F08066B-4CA6-4F00-90CE-6DB94F50F132}"/>
    <dgm:cxn modelId="{1D389D3E-01E2-4B81-A0EE-80AD37AE2B21}" type="presOf" srcId="{47729B10-E808-495B-ACB4-CAE13204ADA4}" destId="{C52512C6-9E5F-4050-896F-D71A15C501F3}" srcOrd="0" destOrd="2" presId="urn:microsoft.com/office/officeart/2005/8/layout/hList1"/>
    <dgm:cxn modelId="{9BDF1786-CEDE-4859-84D2-9BB23839FE52}" type="presOf" srcId="{FA60841D-7389-4CFD-B6F7-B164137E803A}" destId="{C52512C6-9E5F-4050-896F-D71A15C501F3}" srcOrd="0" destOrd="1" presId="urn:microsoft.com/office/officeart/2005/8/layout/hList1"/>
    <dgm:cxn modelId="{90C5A153-DF7E-4B9D-B9C3-BDE69FA510B0}" type="presParOf" srcId="{F5CAF915-B86A-439C-B887-97468DFA5AC6}" destId="{55FE7410-DEC8-465F-9656-491927A68372}" srcOrd="0" destOrd="0" presId="urn:microsoft.com/office/officeart/2005/8/layout/hList1"/>
    <dgm:cxn modelId="{1E13C9BB-E438-4C24-A9C9-934279D94005}" type="presParOf" srcId="{55FE7410-DEC8-465F-9656-491927A68372}" destId="{32E19982-06BB-4D93-BB7C-0BBDA1D44544}" srcOrd="0" destOrd="0" presId="urn:microsoft.com/office/officeart/2005/8/layout/hList1"/>
    <dgm:cxn modelId="{08A0B5FD-6EC6-4F49-891A-D8A97319D596}" type="presParOf" srcId="{55FE7410-DEC8-465F-9656-491927A68372}" destId="{C52512C6-9E5F-4050-896F-D71A15C501F3}" srcOrd="1" destOrd="0" presId="urn:microsoft.com/office/officeart/2005/8/layout/hList1"/>
    <dgm:cxn modelId="{A19351C6-B6CB-47E8-A0F1-37E74E037161}" type="presParOf" srcId="{F5CAF915-B86A-439C-B887-97468DFA5AC6}" destId="{03F3F747-717A-47EA-86EA-916434CA1F0A}" srcOrd="1" destOrd="0" presId="urn:microsoft.com/office/officeart/2005/8/layout/hList1"/>
    <dgm:cxn modelId="{443D7EC2-A8B7-49CE-86E6-260DEAA37C54}" type="presParOf" srcId="{F5CAF915-B86A-439C-B887-97468DFA5AC6}" destId="{F6860CD1-E748-4CB7-B00A-7162DDB766AD}" srcOrd="2" destOrd="0" presId="urn:microsoft.com/office/officeart/2005/8/layout/hList1"/>
    <dgm:cxn modelId="{E96A4011-6D58-40F1-AFA8-372E218D05DC}" type="presParOf" srcId="{F6860CD1-E748-4CB7-B00A-7162DDB766AD}" destId="{254262B7-5720-4D65-807D-C63AC35A6E11}" srcOrd="0" destOrd="0" presId="urn:microsoft.com/office/officeart/2005/8/layout/hList1"/>
    <dgm:cxn modelId="{27F5789A-2EB1-45C9-A1C4-49C21D0FEE95}" type="presParOf" srcId="{F6860CD1-E748-4CB7-B00A-7162DDB766AD}" destId="{58E5579C-E487-45C6-9AC0-D7F01EE572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C806B-04BE-42D0-B132-7411E26915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18A738A-E0DA-4DC7-A470-1EB22F612A94}">
      <dgm:prSet custT="1"/>
      <dgm:spPr/>
      <dgm:t>
        <a:bodyPr/>
        <a:lstStyle/>
        <a:p>
          <a:pPr rtl="0"/>
          <a:r>
            <a:rPr lang="en-US" sz="3200" b="1" dirty="0" smtClean="0"/>
            <a:t>Renter/Owner</a:t>
          </a:r>
          <a:endParaRPr lang="en-US" sz="3200" b="1" dirty="0"/>
        </a:p>
      </dgm:t>
    </dgm:pt>
    <dgm:pt modelId="{CAE469BD-75CE-4DEE-8EBA-6ABD4D505FEF}" type="parTrans" cxnId="{81A8C87B-571D-4ADE-AB0E-9D155B6B8699}">
      <dgm:prSet/>
      <dgm:spPr/>
      <dgm:t>
        <a:bodyPr/>
        <a:lstStyle/>
        <a:p>
          <a:endParaRPr lang="en-US"/>
        </a:p>
      </dgm:t>
    </dgm:pt>
    <dgm:pt modelId="{46F89B24-6798-4B3E-8A95-DB3D5118FB8F}" type="sibTrans" cxnId="{81A8C87B-571D-4ADE-AB0E-9D155B6B8699}">
      <dgm:prSet/>
      <dgm:spPr/>
      <dgm:t>
        <a:bodyPr/>
        <a:lstStyle/>
        <a:p>
          <a:endParaRPr lang="en-US"/>
        </a:p>
      </dgm:t>
    </dgm:pt>
    <dgm:pt modelId="{FF58C5DD-7EB2-4C5C-BCD9-2FA1B8F56AFC}">
      <dgm:prSet custT="1"/>
      <dgm:spPr/>
      <dgm:t>
        <a:bodyPr/>
        <a:lstStyle/>
        <a:p>
          <a:pPr rtl="0"/>
          <a:r>
            <a:rPr lang="en-US" sz="2000" dirty="0" smtClean="0"/>
            <a:t>Use exhaust fan and open windows when cleaning with chemicals or using gas heaters</a:t>
          </a:r>
          <a:endParaRPr lang="en-US" sz="2000" dirty="0"/>
        </a:p>
      </dgm:t>
    </dgm:pt>
    <dgm:pt modelId="{1AF3704A-4808-4B18-B6CA-8DF2A9BA2498}" type="parTrans" cxnId="{15C8FBDE-6BA5-41D7-BD50-09B32010B49F}">
      <dgm:prSet/>
      <dgm:spPr/>
      <dgm:t>
        <a:bodyPr/>
        <a:lstStyle/>
        <a:p>
          <a:endParaRPr lang="en-US"/>
        </a:p>
      </dgm:t>
    </dgm:pt>
    <dgm:pt modelId="{53FF0CA6-7D96-4289-9A2F-AC3928C72BB4}" type="sibTrans" cxnId="{15C8FBDE-6BA5-41D7-BD50-09B32010B49F}">
      <dgm:prSet/>
      <dgm:spPr/>
      <dgm:t>
        <a:bodyPr/>
        <a:lstStyle/>
        <a:p>
          <a:endParaRPr lang="en-US"/>
        </a:p>
      </dgm:t>
    </dgm:pt>
    <dgm:pt modelId="{B5E8CC3D-6A80-4BAB-90D5-11E556FE7060}">
      <dgm:prSet custT="1"/>
      <dgm:spPr/>
      <dgm:t>
        <a:bodyPr/>
        <a:lstStyle/>
        <a:p>
          <a:pPr rtl="0"/>
          <a:r>
            <a:rPr lang="en-US" sz="3200" b="1" dirty="0" smtClean="0"/>
            <a:t>Landlord</a:t>
          </a:r>
          <a:endParaRPr lang="en-US" sz="3200" b="1" dirty="0"/>
        </a:p>
      </dgm:t>
    </dgm:pt>
    <dgm:pt modelId="{DF1BCF30-BD9F-4F6E-ADF1-06C377B96CE2}" type="parTrans" cxnId="{574722AE-8494-4669-855D-FD73B494E426}">
      <dgm:prSet/>
      <dgm:spPr/>
      <dgm:t>
        <a:bodyPr/>
        <a:lstStyle/>
        <a:p>
          <a:endParaRPr lang="en-US"/>
        </a:p>
      </dgm:t>
    </dgm:pt>
    <dgm:pt modelId="{6F08066B-4CA6-4F00-90CE-6DB94F50F132}" type="sibTrans" cxnId="{574722AE-8494-4669-855D-FD73B494E426}">
      <dgm:prSet/>
      <dgm:spPr/>
      <dgm:t>
        <a:bodyPr/>
        <a:lstStyle/>
        <a:p>
          <a:endParaRPr lang="en-US"/>
        </a:p>
      </dgm:t>
    </dgm:pt>
    <dgm:pt modelId="{A57F8AC5-891E-447C-8954-D005F9906B3A}">
      <dgm:prSet custT="1"/>
      <dgm:spPr/>
      <dgm:t>
        <a:bodyPr/>
        <a:lstStyle/>
        <a:p>
          <a:pPr rtl="0"/>
          <a:r>
            <a:rPr lang="en-US" sz="2400" dirty="0" smtClean="0"/>
            <a:t>Have bathroom and kitchen exhaust fans that vent outside</a:t>
          </a:r>
          <a:endParaRPr lang="en-US" sz="2400" dirty="0"/>
        </a:p>
      </dgm:t>
    </dgm:pt>
    <dgm:pt modelId="{0A493E7D-3395-48A3-BBAC-2B1BAF612207}" type="parTrans" cxnId="{64F0F2F2-3B08-4AF4-A7A2-38651AC3D79F}">
      <dgm:prSet/>
      <dgm:spPr/>
      <dgm:t>
        <a:bodyPr/>
        <a:lstStyle/>
        <a:p>
          <a:endParaRPr lang="en-US"/>
        </a:p>
      </dgm:t>
    </dgm:pt>
    <dgm:pt modelId="{D1915F98-5833-405A-9B4D-29FB42181B81}" type="sibTrans" cxnId="{64F0F2F2-3B08-4AF4-A7A2-38651AC3D79F}">
      <dgm:prSet/>
      <dgm:spPr/>
      <dgm:t>
        <a:bodyPr/>
        <a:lstStyle/>
        <a:p>
          <a:endParaRPr lang="en-US"/>
        </a:p>
      </dgm:t>
    </dgm:pt>
    <dgm:pt modelId="{0D0FCB7E-F19B-4262-B9BA-09A4E66C45D2}">
      <dgm:prSet custT="1"/>
      <dgm:spPr/>
      <dgm:t>
        <a:bodyPr/>
        <a:lstStyle/>
        <a:p>
          <a:pPr rtl="0"/>
          <a:r>
            <a:rPr lang="en-US" sz="2000" dirty="0" smtClean="0"/>
            <a:t>Avoid aerosols and scented sprays</a:t>
          </a:r>
          <a:endParaRPr lang="en-US" sz="2000" dirty="0"/>
        </a:p>
      </dgm:t>
    </dgm:pt>
    <dgm:pt modelId="{9C50807D-0834-425E-9FF5-6CE7B0FCE28B}" type="parTrans" cxnId="{CE191E1A-574D-4ADA-818E-041133FA9E4A}">
      <dgm:prSet/>
      <dgm:spPr/>
      <dgm:t>
        <a:bodyPr/>
        <a:lstStyle/>
        <a:p>
          <a:endParaRPr lang="en-US"/>
        </a:p>
      </dgm:t>
    </dgm:pt>
    <dgm:pt modelId="{D299A3F8-A9EC-4CB6-B5AA-E65E5F323C12}" type="sibTrans" cxnId="{CE191E1A-574D-4ADA-818E-041133FA9E4A}">
      <dgm:prSet/>
      <dgm:spPr/>
      <dgm:t>
        <a:bodyPr/>
        <a:lstStyle/>
        <a:p>
          <a:endParaRPr lang="en-US"/>
        </a:p>
      </dgm:t>
    </dgm:pt>
    <dgm:pt modelId="{4ECEB7A9-9391-4AD6-8A52-8003F0ECBB46}">
      <dgm:prSet custT="1"/>
      <dgm:spPr/>
      <dgm:t>
        <a:bodyPr/>
        <a:lstStyle/>
        <a:p>
          <a:pPr rtl="0"/>
          <a:r>
            <a:rPr lang="en-US" sz="2000" dirty="0" smtClean="0"/>
            <a:t>Use steam cleaning and DIY cleaners</a:t>
          </a:r>
          <a:endParaRPr lang="en-US" sz="2000" dirty="0"/>
        </a:p>
      </dgm:t>
    </dgm:pt>
    <dgm:pt modelId="{74D0A6DE-C2DD-40D2-ACA0-2C94B63AE70C}" type="parTrans" cxnId="{2435B489-90F0-4AE9-A275-66A7BB8AECB2}">
      <dgm:prSet/>
      <dgm:spPr/>
      <dgm:t>
        <a:bodyPr/>
        <a:lstStyle/>
        <a:p>
          <a:endParaRPr lang="en-US"/>
        </a:p>
      </dgm:t>
    </dgm:pt>
    <dgm:pt modelId="{FE2AF976-3329-405A-B2C2-F0CA5C93FFC5}" type="sibTrans" cxnId="{2435B489-90F0-4AE9-A275-66A7BB8AECB2}">
      <dgm:prSet/>
      <dgm:spPr/>
      <dgm:t>
        <a:bodyPr/>
        <a:lstStyle/>
        <a:p>
          <a:endParaRPr lang="en-US"/>
        </a:p>
      </dgm:t>
    </dgm:pt>
    <dgm:pt modelId="{B7FF30E8-76F6-4AC1-B49A-659D71722F88}">
      <dgm:prSet custT="1"/>
      <dgm:spPr/>
      <dgm:t>
        <a:bodyPr/>
        <a:lstStyle/>
        <a:p>
          <a:pPr rtl="0"/>
          <a:r>
            <a:rPr lang="en-US" sz="2400" dirty="0" smtClean="0"/>
            <a:t>Maintain furnaces</a:t>
          </a:r>
          <a:endParaRPr lang="en-US" sz="2400" dirty="0"/>
        </a:p>
      </dgm:t>
    </dgm:pt>
    <dgm:pt modelId="{3918FFD2-EFC7-4F2A-8929-CF434D0CDECE}" type="parTrans" cxnId="{0E7412B2-4DBE-40FE-998B-70789B449AD7}">
      <dgm:prSet/>
      <dgm:spPr/>
      <dgm:t>
        <a:bodyPr/>
        <a:lstStyle/>
        <a:p>
          <a:endParaRPr lang="en-US"/>
        </a:p>
      </dgm:t>
    </dgm:pt>
    <dgm:pt modelId="{028929E5-CD05-4C08-AA16-3EE1A137B737}" type="sibTrans" cxnId="{0E7412B2-4DBE-40FE-998B-70789B449AD7}">
      <dgm:prSet/>
      <dgm:spPr/>
      <dgm:t>
        <a:bodyPr/>
        <a:lstStyle/>
        <a:p>
          <a:endParaRPr lang="en-US"/>
        </a:p>
      </dgm:t>
    </dgm:pt>
    <dgm:pt modelId="{0F7C7840-C8A8-4D7A-8C58-2057506ABC74}">
      <dgm:prSet custT="1"/>
      <dgm:spPr/>
      <dgm:t>
        <a:bodyPr/>
        <a:lstStyle/>
        <a:p>
          <a:pPr rtl="0"/>
          <a:r>
            <a:rPr lang="en-US" sz="2400" dirty="0" smtClean="0"/>
            <a:t>Have dryers vent outside and keep vents unclogged</a:t>
          </a:r>
          <a:endParaRPr lang="en-US" sz="2400" dirty="0"/>
        </a:p>
      </dgm:t>
    </dgm:pt>
    <dgm:pt modelId="{D8B60A4E-3B77-4E14-B20B-FA50023A3FAF}" type="parTrans" cxnId="{3DC99467-2679-400C-B02D-DAC006FC94E7}">
      <dgm:prSet/>
      <dgm:spPr/>
      <dgm:t>
        <a:bodyPr/>
        <a:lstStyle/>
        <a:p>
          <a:endParaRPr lang="en-US"/>
        </a:p>
      </dgm:t>
    </dgm:pt>
    <dgm:pt modelId="{808E2749-85CE-456D-B7B8-A84CB6012C24}" type="sibTrans" cxnId="{3DC99467-2679-400C-B02D-DAC006FC94E7}">
      <dgm:prSet/>
      <dgm:spPr/>
      <dgm:t>
        <a:bodyPr/>
        <a:lstStyle/>
        <a:p>
          <a:endParaRPr lang="en-US"/>
        </a:p>
      </dgm:t>
    </dgm:pt>
    <dgm:pt modelId="{F5CAF915-B86A-439C-B887-97468DFA5AC6}" type="pres">
      <dgm:prSet presAssocID="{05AC806B-04BE-42D0-B132-7411E2691573}" presName="Name0" presStyleCnt="0">
        <dgm:presLayoutVars>
          <dgm:dir/>
          <dgm:animLvl val="lvl"/>
          <dgm:resizeHandles val="exact"/>
        </dgm:presLayoutVars>
      </dgm:prSet>
      <dgm:spPr/>
      <dgm:t>
        <a:bodyPr/>
        <a:lstStyle/>
        <a:p>
          <a:endParaRPr lang="en-US"/>
        </a:p>
      </dgm:t>
    </dgm:pt>
    <dgm:pt modelId="{55FE7410-DEC8-465F-9656-491927A68372}" type="pres">
      <dgm:prSet presAssocID="{C18A738A-E0DA-4DC7-A470-1EB22F612A94}" presName="composite" presStyleCnt="0"/>
      <dgm:spPr/>
      <dgm:t>
        <a:bodyPr/>
        <a:lstStyle/>
        <a:p>
          <a:endParaRPr lang="en-US"/>
        </a:p>
      </dgm:t>
    </dgm:pt>
    <dgm:pt modelId="{32E19982-06BB-4D93-BB7C-0BBDA1D44544}" type="pres">
      <dgm:prSet presAssocID="{C18A738A-E0DA-4DC7-A470-1EB22F612A94}" presName="parTx" presStyleLbl="alignNode1" presStyleIdx="0" presStyleCnt="2" custLinFactNeighborX="-11890" custLinFactNeighborY="1407">
        <dgm:presLayoutVars>
          <dgm:chMax val="0"/>
          <dgm:chPref val="0"/>
          <dgm:bulletEnabled val="1"/>
        </dgm:presLayoutVars>
      </dgm:prSet>
      <dgm:spPr/>
      <dgm:t>
        <a:bodyPr/>
        <a:lstStyle/>
        <a:p>
          <a:endParaRPr lang="en-US"/>
        </a:p>
      </dgm:t>
    </dgm:pt>
    <dgm:pt modelId="{C52512C6-9E5F-4050-896F-D71A15C501F3}" type="pres">
      <dgm:prSet presAssocID="{C18A738A-E0DA-4DC7-A470-1EB22F612A94}" presName="desTx" presStyleLbl="alignAccFollowNode1" presStyleIdx="0" presStyleCnt="2" custScaleY="99628">
        <dgm:presLayoutVars>
          <dgm:bulletEnabled val="1"/>
        </dgm:presLayoutVars>
      </dgm:prSet>
      <dgm:spPr/>
      <dgm:t>
        <a:bodyPr/>
        <a:lstStyle/>
        <a:p>
          <a:endParaRPr lang="en-US"/>
        </a:p>
      </dgm:t>
    </dgm:pt>
    <dgm:pt modelId="{03F3F747-717A-47EA-86EA-916434CA1F0A}" type="pres">
      <dgm:prSet presAssocID="{46F89B24-6798-4B3E-8A95-DB3D5118FB8F}" presName="space" presStyleCnt="0"/>
      <dgm:spPr/>
      <dgm:t>
        <a:bodyPr/>
        <a:lstStyle/>
        <a:p>
          <a:endParaRPr lang="en-US"/>
        </a:p>
      </dgm:t>
    </dgm:pt>
    <dgm:pt modelId="{F6860CD1-E748-4CB7-B00A-7162DDB766AD}" type="pres">
      <dgm:prSet presAssocID="{B5E8CC3D-6A80-4BAB-90D5-11E556FE7060}" presName="composite" presStyleCnt="0"/>
      <dgm:spPr/>
      <dgm:t>
        <a:bodyPr/>
        <a:lstStyle/>
        <a:p>
          <a:endParaRPr lang="en-US"/>
        </a:p>
      </dgm:t>
    </dgm:pt>
    <dgm:pt modelId="{254262B7-5720-4D65-807D-C63AC35A6E11}" type="pres">
      <dgm:prSet presAssocID="{B5E8CC3D-6A80-4BAB-90D5-11E556FE7060}" presName="parTx" presStyleLbl="alignNode1" presStyleIdx="1" presStyleCnt="2">
        <dgm:presLayoutVars>
          <dgm:chMax val="0"/>
          <dgm:chPref val="0"/>
          <dgm:bulletEnabled val="1"/>
        </dgm:presLayoutVars>
      </dgm:prSet>
      <dgm:spPr/>
      <dgm:t>
        <a:bodyPr/>
        <a:lstStyle/>
        <a:p>
          <a:endParaRPr lang="en-US"/>
        </a:p>
      </dgm:t>
    </dgm:pt>
    <dgm:pt modelId="{58E5579C-E487-45C6-9AC0-D7F01EE572C2}" type="pres">
      <dgm:prSet presAssocID="{B5E8CC3D-6A80-4BAB-90D5-11E556FE7060}" presName="desTx" presStyleLbl="alignAccFollowNode1" presStyleIdx="1" presStyleCnt="2">
        <dgm:presLayoutVars>
          <dgm:bulletEnabled val="1"/>
        </dgm:presLayoutVars>
      </dgm:prSet>
      <dgm:spPr/>
      <dgm:t>
        <a:bodyPr/>
        <a:lstStyle/>
        <a:p>
          <a:endParaRPr lang="en-US"/>
        </a:p>
      </dgm:t>
    </dgm:pt>
  </dgm:ptLst>
  <dgm:cxnLst>
    <dgm:cxn modelId="{2435B489-90F0-4AE9-A275-66A7BB8AECB2}" srcId="{C18A738A-E0DA-4DC7-A470-1EB22F612A94}" destId="{4ECEB7A9-9391-4AD6-8A52-8003F0ECBB46}" srcOrd="2" destOrd="0" parTransId="{74D0A6DE-C2DD-40D2-ACA0-2C94B63AE70C}" sibTransId="{FE2AF976-3329-405A-B2C2-F0CA5C93FFC5}"/>
    <dgm:cxn modelId="{64F0F2F2-3B08-4AF4-A7A2-38651AC3D79F}" srcId="{B5E8CC3D-6A80-4BAB-90D5-11E556FE7060}" destId="{A57F8AC5-891E-447C-8954-D005F9906B3A}" srcOrd="0" destOrd="0" parTransId="{0A493E7D-3395-48A3-BBAC-2B1BAF612207}" sibTransId="{D1915F98-5833-405A-9B4D-29FB42181B81}"/>
    <dgm:cxn modelId="{1E70BFB3-DE9D-458B-84F4-E247B1CE43D5}" type="presOf" srcId="{A57F8AC5-891E-447C-8954-D005F9906B3A}" destId="{58E5579C-E487-45C6-9AC0-D7F01EE572C2}" srcOrd="0" destOrd="0" presId="urn:microsoft.com/office/officeart/2005/8/layout/hList1"/>
    <dgm:cxn modelId="{15C8FBDE-6BA5-41D7-BD50-09B32010B49F}" srcId="{C18A738A-E0DA-4DC7-A470-1EB22F612A94}" destId="{FF58C5DD-7EB2-4C5C-BCD9-2FA1B8F56AFC}" srcOrd="0" destOrd="0" parTransId="{1AF3704A-4808-4B18-B6CA-8DF2A9BA2498}" sibTransId="{53FF0CA6-7D96-4289-9A2F-AC3928C72BB4}"/>
    <dgm:cxn modelId="{81A8C87B-571D-4ADE-AB0E-9D155B6B8699}" srcId="{05AC806B-04BE-42D0-B132-7411E2691573}" destId="{C18A738A-E0DA-4DC7-A470-1EB22F612A94}" srcOrd="0" destOrd="0" parTransId="{CAE469BD-75CE-4DEE-8EBA-6ABD4D505FEF}" sibTransId="{46F89B24-6798-4B3E-8A95-DB3D5118FB8F}"/>
    <dgm:cxn modelId="{CE191E1A-574D-4ADA-818E-041133FA9E4A}" srcId="{C18A738A-E0DA-4DC7-A470-1EB22F612A94}" destId="{0D0FCB7E-F19B-4262-B9BA-09A4E66C45D2}" srcOrd="1" destOrd="0" parTransId="{9C50807D-0834-425E-9FF5-6CE7B0FCE28B}" sibTransId="{D299A3F8-A9EC-4CB6-B5AA-E65E5F323C12}"/>
    <dgm:cxn modelId="{6270AD89-EC93-45FB-81E5-27A6F26E282F}" type="presOf" srcId="{C18A738A-E0DA-4DC7-A470-1EB22F612A94}" destId="{32E19982-06BB-4D93-BB7C-0BBDA1D44544}" srcOrd="0" destOrd="0" presId="urn:microsoft.com/office/officeart/2005/8/layout/hList1"/>
    <dgm:cxn modelId="{57E89E62-8D55-4C93-B9B5-1C414098A532}" type="presOf" srcId="{B5E8CC3D-6A80-4BAB-90D5-11E556FE7060}" destId="{254262B7-5720-4D65-807D-C63AC35A6E11}" srcOrd="0" destOrd="0" presId="urn:microsoft.com/office/officeart/2005/8/layout/hList1"/>
    <dgm:cxn modelId="{00123D6D-5AE0-4F11-855B-26489EACF234}" type="presOf" srcId="{0F7C7840-C8A8-4D7A-8C58-2057506ABC74}" destId="{58E5579C-E487-45C6-9AC0-D7F01EE572C2}" srcOrd="0" destOrd="2" presId="urn:microsoft.com/office/officeart/2005/8/layout/hList1"/>
    <dgm:cxn modelId="{0E7412B2-4DBE-40FE-998B-70789B449AD7}" srcId="{B5E8CC3D-6A80-4BAB-90D5-11E556FE7060}" destId="{B7FF30E8-76F6-4AC1-B49A-659D71722F88}" srcOrd="1" destOrd="0" parTransId="{3918FFD2-EFC7-4F2A-8929-CF434D0CDECE}" sibTransId="{028929E5-CD05-4C08-AA16-3EE1A137B737}"/>
    <dgm:cxn modelId="{8925E20C-C7AC-4F89-9213-9A744877451A}" type="presOf" srcId="{0D0FCB7E-F19B-4262-B9BA-09A4E66C45D2}" destId="{C52512C6-9E5F-4050-896F-D71A15C501F3}" srcOrd="0" destOrd="1" presId="urn:microsoft.com/office/officeart/2005/8/layout/hList1"/>
    <dgm:cxn modelId="{20C06CFE-D746-4925-899C-A54570AA4711}" type="presOf" srcId="{FF58C5DD-7EB2-4C5C-BCD9-2FA1B8F56AFC}" destId="{C52512C6-9E5F-4050-896F-D71A15C501F3}" srcOrd="0" destOrd="0" presId="urn:microsoft.com/office/officeart/2005/8/layout/hList1"/>
    <dgm:cxn modelId="{3DC99467-2679-400C-B02D-DAC006FC94E7}" srcId="{B5E8CC3D-6A80-4BAB-90D5-11E556FE7060}" destId="{0F7C7840-C8A8-4D7A-8C58-2057506ABC74}" srcOrd="2" destOrd="0" parTransId="{D8B60A4E-3B77-4E14-B20B-FA50023A3FAF}" sibTransId="{808E2749-85CE-456D-B7B8-A84CB6012C24}"/>
    <dgm:cxn modelId="{51F202EE-9916-4DBA-ADA2-9B1F7A8652F0}" type="presOf" srcId="{4ECEB7A9-9391-4AD6-8A52-8003F0ECBB46}" destId="{C52512C6-9E5F-4050-896F-D71A15C501F3}" srcOrd="0" destOrd="2" presId="urn:microsoft.com/office/officeart/2005/8/layout/hList1"/>
    <dgm:cxn modelId="{3A01844A-8314-4062-8EEB-8BB33D31EA00}" type="presOf" srcId="{B7FF30E8-76F6-4AC1-B49A-659D71722F88}" destId="{58E5579C-E487-45C6-9AC0-D7F01EE572C2}" srcOrd="0" destOrd="1" presId="urn:microsoft.com/office/officeart/2005/8/layout/hList1"/>
    <dgm:cxn modelId="{574722AE-8494-4669-855D-FD73B494E426}" srcId="{05AC806B-04BE-42D0-B132-7411E2691573}" destId="{B5E8CC3D-6A80-4BAB-90D5-11E556FE7060}" srcOrd="1" destOrd="0" parTransId="{DF1BCF30-BD9F-4F6E-ADF1-06C377B96CE2}" sibTransId="{6F08066B-4CA6-4F00-90CE-6DB94F50F132}"/>
    <dgm:cxn modelId="{FB76C9D6-D3C1-4244-B2E3-59F26E0CE8E2}" type="presOf" srcId="{05AC806B-04BE-42D0-B132-7411E2691573}" destId="{F5CAF915-B86A-439C-B887-97468DFA5AC6}" srcOrd="0" destOrd="0" presId="urn:microsoft.com/office/officeart/2005/8/layout/hList1"/>
    <dgm:cxn modelId="{FA23E4A7-5A37-4F78-A80D-AEA7FC948EA8}" type="presParOf" srcId="{F5CAF915-B86A-439C-B887-97468DFA5AC6}" destId="{55FE7410-DEC8-465F-9656-491927A68372}" srcOrd="0" destOrd="0" presId="urn:microsoft.com/office/officeart/2005/8/layout/hList1"/>
    <dgm:cxn modelId="{0D8856F9-AF32-4639-BFF6-AB5FF596AEA4}" type="presParOf" srcId="{55FE7410-DEC8-465F-9656-491927A68372}" destId="{32E19982-06BB-4D93-BB7C-0BBDA1D44544}" srcOrd="0" destOrd="0" presId="urn:microsoft.com/office/officeart/2005/8/layout/hList1"/>
    <dgm:cxn modelId="{F42A6C7B-6838-4582-8427-51AA32FD2D36}" type="presParOf" srcId="{55FE7410-DEC8-465F-9656-491927A68372}" destId="{C52512C6-9E5F-4050-896F-D71A15C501F3}" srcOrd="1" destOrd="0" presId="urn:microsoft.com/office/officeart/2005/8/layout/hList1"/>
    <dgm:cxn modelId="{EDF5E2DC-DC5C-48DC-A6E9-C3420742E316}" type="presParOf" srcId="{F5CAF915-B86A-439C-B887-97468DFA5AC6}" destId="{03F3F747-717A-47EA-86EA-916434CA1F0A}" srcOrd="1" destOrd="0" presId="urn:microsoft.com/office/officeart/2005/8/layout/hList1"/>
    <dgm:cxn modelId="{11D8EF44-2794-44EF-A791-D2C404F945DF}" type="presParOf" srcId="{F5CAF915-B86A-439C-B887-97468DFA5AC6}" destId="{F6860CD1-E748-4CB7-B00A-7162DDB766AD}" srcOrd="2" destOrd="0" presId="urn:microsoft.com/office/officeart/2005/8/layout/hList1"/>
    <dgm:cxn modelId="{1F29F01C-AD41-45A8-8185-B0D5C74145B1}" type="presParOf" srcId="{F6860CD1-E748-4CB7-B00A-7162DDB766AD}" destId="{254262B7-5720-4D65-807D-C63AC35A6E11}" srcOrd="0" destOrd="0" presId="urn:microsoft.com/office/officeart/2005/8/layout/hList1"/>
    <dgm:cxn modelId="{4D14208E-C05C-44A2-B183-41CEA242D7CB}" type="presParOf" srcId="{F6860CD1-E748-4CB7-B00A-7162DDB766AD}" destId="{58E5579C-E487-45C6-9AC0-D7F01EE572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AC806B-04BE-42D0-B132-7411E26915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18A738A-E0DA-4DC7-A470-1EB22F612A94}">
      <dgm:prSet custT="1"/>
      <dgm:spPr/>
      <dgm:t>
        <a:bodyPr/>
        <a:lstStyle/>
        <a:p>
          <a:pPr rtl="0"/>
          <a:r>
            <a:rPr lang="en-US" sz="3200" b="1" dirty="0" smtClean="0"/>
            <a:t>Renter/Owner</a:t>
          </a:r>
          <a:endParaRPr lang="en-US" sz="3200" b="1" dirty="0"/>
        </a:p>
      </dgm:t>
    </dgm:pt>
    <dgm:pt modelId="{CAE469BD-75CE-4DEE-8EBA-6ABD4D505FEF}" type="parTrans" cxnId="{81A8C87B-571D-4ADE-AB0E-9D155B6B8699}">
      <dgm:prSet/>
      <dgm:spPr/>
      <dgm:t>
        <a:bodyPr/>
        <a:lstStyle/>
        <a:p>
          <a:endParaRPr lang="en-US"/>
        </a:p>
      </dgm:t>
    </dgm:pt>
    <dgm:pt modelId="{46F89B24-6798-4B3E-8A95-DB3D5118FB8F}" type="sibTrans" cxnId="{81A8C87B-571D-4ADE-AB0E-9D155B6B8699}">
      <dgm:prSet/>
      <dgm:spPr/>
      <dgm:t>
        <a:bodyPr/>
        <a:lstStyle/>
        <a:p>
          <a:endParaRPr lang="en-US"/>
        </a:p>
      </dgm:t>
    </dgm:pt>
    <dgm:pt modelId="{FF58C5DD-7EB2-4C5C-BCD9-2FA1B8F56AFC}">
      <dgm:prSet custT="1"/>
      <dgm:spPr/>
      <dgm:t>
        <a:bodyPr/>
        <a:lstStyle/>
        <a:p>
          <a:pPr rtl="0"/>
          <a:r>
            <a:rPr lang="en-US" sz="2600" dirty="0" smtClean="0"/>
            <a:t>Use ventilation fans</a:t>
          </a:r>
          <a:endParaRPr lang="en-US" sz="2600" dirty="0"/>
        </a:p>
      </dgm:t>
    </dgm:pt>
    <dgm:pt modelId="{1AF3704A-4808-4B18-B6CA-8DF2A9BA2498}" type="parTrans" cxnId="{15C8FBDE-6BA5-41D7-BD50-09B32010B49F}">
      <dgm:prSet/>
      <dgm:spPr/>
      <dgm:t>
        <a:bodyPr/>
        <a:lstStyle/>
        <a:p>
          <a:endParaRPr lang="en-US"/>
        </a:p>
      </dgm:t>
    </dgm:pt>
    <dgm:pt modelId="{53FF0CA6-7D96-4289-9A2F-AC3928C72BB4}" type="sibTrans" cxnId="{15C8FBDE-6BA5-41D7-BD50-09B32010B49F}">
      <dgm:prSet/>
      <dgm:spPr/>
      <dgm:t>
        <a:bodyPr/>
        <a:lstStyle/>
        <a:p>
          <a:endParaRPr lang="en-US"/>
        </a:p>
      </dgm:t>
    </dgm:pt>
    <dgm:pt modelId="{C1F18097-E54C-42A3-BADA-DD926775AAE2}">
      <dgm:prSet custT="1"/>
      <dgm:spPr/>
      <dgm:t>
        <a:bodyPr/>
        <a:lstStyle/>
        <a:p>
          <a:pPr rtl="0"/>
          <a:r>
            <a:rPr lang="en-US" sz="2600" dirty="0" smtClean="0"/>
            <a:t>Wipe down shower walls after use</a:t>
          </a:r>
          <a:endParaRPr lang="en-US" sz="2600" dirty="0"/>
        </a:p>
      </dgm:t>
    </dgm:pt>
    <dgm:pt modelId="{B8429945-2A21-4F92-8C5F-AC74415AE0AF}" type="parTrans" cxnId="{26506473-C0E5-4891-95B6-B93E31D13604}">
      <dgm:prSet/>
      <dgm:spPr/>
      <dgm:t>
        <a:bodyPr/>
        <a:lstStyle/>
        <a:p>
          <a:endParaRPr lang="en-US"/>
        </a:p>
      </dgm:t>
    </dgm:pt>
    <dgm:pt modelId="{B1B01F90-3EF5-42CD-A6B0-BE1E3B490091}" type="sibTrans" cxnId="{26506473-C0E5-4891-95B6-B93E31D13604}">
      <dgm:prSet/>
      <dgm:spPr/>
      <dgm:t>
        <a:bodyPr/>
        <a:lstStyle/>
        <a:p>
          <a:endParaRPr lang="en-US"/>
        </a:p>
      </dgm:t>
    </dgm:pt>
    <dgm:pt modelId="{582FB8AB-7766-49CC-9051-D058B0C0E24E}">
      <dgm:prSet custT="1"/>
      <dgm:spPr/>
      <dgm:t>
        <a:bodyPr/>
        <a:lstStyle/>
        <a:p>
          <a:pPr rtl="0"/>
          <a:r>
            <a:rPr lang="en-US" sz="2600" dirty="0" smtClean="0"/>
            <a:t>Turn on air conditioning </a:t>
          </a:r>
          <a:endParaRPr lang="en-US" sz="2600" dirty="0"/>
        </a:p>
      </dgm:t>
    </dgm:pt>
    <dgm:pt modelId="{390040E1-5368-4696-8CFE-32427A13CF1E}" type="parTrans" cxnId="{5AB1214B-6CF4-41E4-BA9F-01AE63B66FDD}">
      <dgm:prSet/>
      <dgm:spPr/>
      <dgm:t>
        <a:bodyPr/>
        <a:lstStyle/>
        <a:p>
          <a:endParaRPr lang="en-US"/>
        </a:p>
      </dgm:t>
    </dgm:pt>
    <dgm:pt modelId="{9532FBB3-7AF6-42AD-9B61-18A586F96044}" type="sibTrans" cxnId="{5AB1214B-6CF4-41E4-BA9F-01AE63B66FDD}">
      <dgm:prSet/>
      <dgm:spPr/>
      <dgm:t>
        <a:bodyPr/>
        <a:lstStyle/>
        <a:p>
          <a:endParaRPr lang="en-US"/>
        </a:p>
      </dgm:t>
    </dgm:pt>
    <dgm:pt modelId="{62370075-AA9A-4DF1-9E72-88C87CE154A7}">
      <dgm:prSet custT="1"/>
      <dgm:spPr/>
      <dgm:t>
        <a:bodyPr/>
        <a:lstStyle/>
        <a:p>
          <a:pPr rtl="0"/>
          <a:r>
            <a:rPr lang="en-US" sz="2600" dirty="0" smtClean="0"/>
            <a:t>Use a dehumidifier</a:t>
          </a:r>
          <a:endParaRPr lang="en-US" sz="2600" dirty="0"/>
        </a:p>
      </dgm:t>
    </dgm:pt>
    <dgm:pt modelId="{07545896-0A3C-4F42-8F2A-129D72A840E0}" type="parTrans" cxnId="{FE544933-CB02-44F3-B620-C476AC48A179}">
      <dgm:prSet/>
      <dgm:spPr/>
      <dgm:t>
        <a:bodyPr/>
        <a:lstStyle/>
        <a:p>
          <a:endParaRPr lang="en-US"/>
        </a:p>
      </dgm:t>
    </dgm:pt>
    <dgm:pt modelId="{E326FBB4-29CD-4D3E-BD93-7E02F7EA4160}" type="sibTrans" cxnId="{FE544933-CB02-44F3-B620-C476AC48A179}">
      <dgm:prSet/>
      <dgm:spPr/>
      <dgm:t>
        <a:bodyPr/>
        <a:lstStyle/>
        <a:p>
          <a:endParaRPr lang="en-US"/>
        </a:p>
      </dgm:t>
    </dgm:pt>
    <dgm:pt modelId="{5D15A7AD-F1C1-4B9A-AE7E-083FF97D55A2}">
      <dgm:prSet custT="1"/>
      <dgm:spPr/>
      <dgm:t>
        <a:bodyPr/>
        <a:lstStyle/>
        <a:p>
          <a:pPr rtl="0"/>
          <a:r>
            <a:rPr lang="en-US" sz="2600" dirty="0" smtClean="0"/>
            <a:t>Clean up mold</a:t>
          </a:r>
          <a:endParaRPr lang="en-US" sz="2600" dirty="0"/>
        </a:p>
      </dgm:t>
    </dgm:pt>
    <dgm:pt modelId="{57DAF4A4-B41C-4FC5-85FA-AE785376205F}" type="parTrans" cxnId="{327B4113-6D9E-450E-9A15-FFE46EA5CA2F}">
      <dgm:prSet/>
      <dgm:spPr/>
      <dgm:t>
        <a:bodyPr/>
        <a:lstStyle/>
        <a:p>
          <a:endParaRPr lang="en-US"/>
        </a:p>
      </dgm:t>
    </dgm:pt>
    <dgm:pt modelId="{7DEBFCE3-B7AB-406E-9173-BF526C8B8505}" type="sibTrans" cxnId="{327B4113-6D9E-450E-9A15-FFE46EA5CA2F}">
      <dgm:prSet/>
      <dgm:spPr/>
      <dgm:t>
        <a:bodyPr/>
        <a:lstStyle/>
        <a:p>
          <a:endParaRPr lang="en-US"/>
        </a:p>
      </dgm:t>
    </dgm:pt>
    <dgm:pt modelId="{B5E8CC3D-6A80-4BAB-90D5-11E556FE7060}">
      <dgm:prSet custT="1"/>
      <dgm:spPr/>
      <dgm:t>
        <a:bodyPr/>
        <a:lstStyle/>
        <a:p>
          <a:pPr rtl="0"/>
          <a:r>
            <a:rPr lang="en-US" sz="3200" b="1" dirty="0" smtClean="0"/>
            <a:t>Landlord</a:t>
          </a:r>
          <a:endParaRPr lang="en-US" sz="3200" b="1" dirty="0"/>
        </a:p>
      </dgm:t>
    </dgm:pt>
    <dgm:pt modelId="{DF1BCF30-BD9F-4F6E-ADF1-06C377B96CE2}" type="parTrans" cxnId="{574722AE-8494-4669-855D-FD73B494E426}">
      <dgm:prSet/>
      <dgm:spPr/>
      <dgm:t>
        <a:bodyPr/>
        <a:lstStyle/>
        <a:p>
          <a:endParaRPr lang="en-US"/>
        </a:p>
      </dgm:t>
    </dgm:pt>
    <dgm:pt modelId="{6F08066B-4CA6-4F00-90CE-6DB94F50F132}" type="sibTrans" cxnId="{574722AE-8494-4669-855D-FD73B494E426}">
      <dgm:prSet/>
      <dgm:spPr/>
      <dgm:t>
        <a:bodyPr/>
        <a:lstStyle/>
        <a:p>
          <a:endParaRPr lang="en-US"/>
        </a:p>
      </dgm:t>
    </dgm:pt>
    <dgm:pt modelId="{A57F8AC5-891E-447C-8954-D005F9906B3A}">
      <dgm:prSet custT="1"/>
      <dgm:spPr/>
      <dgm:t>
        <a:bodyPr/>
        <a:lstStyle/>
        <a:p>
          <a:pPr rtl="0"/>
          <a:r>
            <a:rPr lang="en-US" sz="2600" dirty="0" smtClean="0"/>
            <a:t>Clean up mold</a:t>
          </a:r>
          <a:endParaRPr lang="en-US" sz="2600" dirty="0"/>
        </a:p>
      </dgm:t>
    </dgm:pt>
    <dgm:pt modelId="{0A493E7D-3395-48A3-BBAC-2B1BAF612207}" type="parTrans" cxnId="{64F0F2F2-3B08-4AF4-A7A2-38651AC3D79F}">
      <dgm:prSet/>
      <dgm:spPr/>
      <dgm:t>
        <a:bodyPr/>
        <a:lstStyle/>
        <a:p>
          <a:endParaRPr lang="en-US"/>
        </a:p>
      </dgm:t>
    </dgm:pt>
    <dgm:pt modelId="{D1915F98-5833-405A-9B4D-29FB42181B81}" type="sibTrans" cxnId="{64F0F2F2-3B08-4AF4-A7A2-38651AC3D79F}">
      <dgm:prSet/>
      <dgm:spPr/>
      <dgm:t>
        <a:bodyPr/>
        <a:lstStyle/>
        <a:p>
          <a:endParaRPr lang="en-US"/>
        </a:p>
      </dgm:t>
    </dgm:pt>
    <dgm:pt modelId="{95E36F05-EBD4-4A1B-A62B-E40ABC05AC20}">
      <dgm:prSet custT="1"/>
      <dgm:spPr/>
      <dgm:t>
        <a:bodyPr/>
        <a:lstStyle/>
        <a:p>
          <a:pPr rtl="0"/>
          <a:r>
            <a:rPr lang="en-US" sz="2600" dirty="0" smtClean="0"/>
            <a:t>Make sure downspouts direct water away from foundations</a:t>
          </a:r>
          <a:endParaRPr lang="en-US" sz="2600" dirty="0"/>
        </a:p>
      </dgm:t>
    </dgm:pt>
    <dgm:pt modelId="{1FA41189-4FFE-4B2D-B93D-6D8476DFC55C}" type="parTrans" cxnId="{A5C4F8D4-5368-4B91-BE54-E67829113A87}">
      <dgm:prSet/>
      <dgm:spPr/>
      <dgm:t>
        <a:bodyPr/>
        <a:lstStyle/>
        <a:p>
          <a:endParaRPr lang="en-US"/>
        </a:p>
      </dgm:t>
    </dgm:pt>
    <dgm:pt modelId="{D0FE2017-2BA4-4459-924E-1204AEF2EA2D}" type="sibTrans" cxnId="{A5C4F8D4-5368-4B91-BE54-E67829113A87}">
      <dgm:prSet/>
      <dgm:spPr/>
      <dgm:t>
        <a:bodyPr/>
        <a:lstStyle/>
        <a:p>
          <a:endParaRPr lang="en-US"/>
        </a:p>
      </dgm:t>
    </dgm:pt>
    <dgm:pt modelId="{95BD6BA7-D003-4625-AEE7-4A08E433317E}">
      <dgm:prSet custT="1"/>
      <dgm:spPr/>
      <dgm:t>
        <a:bodyPr/>
        <a:lstStyle/>
        <a:p>
          <a:pPr rtl="0"/>
          <a:r>
            <a:rPr lang="en-US" sz="2600" dirty="0" smtClean="0"/>
            <a:t>Repair leaking roofs, walls, doors, or windows</a:t>
          </a:r>
          <a:endParaRPr lang="en-US" sz="2600" dirty="0"/>
        </a:p>
      </dgm:t>
    </dgm:pt>
    <dgm:pt modelId="{9F83CCE6-AE46-49D9-87A8-EA875C6EB8FD}" type="parTrans" cxnId="{FAE1AF09-BCB8-4D7E-AD00-17820BE72A3F}">
      <dgm:prSet/>
      <dgm:spPr/>
      <dgm:t>
        <a:bodyPr/>
        <a:lstStyle/>
        <a:p>
          <a:endParaRPr lang="en-US"/>
        </a:p>
      </dgm:t>
    </dgm:pt>
    <dgm:pt modelId="{0854B3C1-6832-491D-9EF0-71D57499411B}" type="sibTrans" cxnId="{FAE1AF09-BCB8-4D7E-AD00-17820BE72A3F}">
      <dgm:prSet/>
      <dgm:spPr/>
      <dgm:t>
        <a:bodyPr/>
        <a:lstStyle/>
        <a:p>
          <a:endParaRPr lang="en-US"/>
        </a:p>
      </dgm:t>
    </dgm:pt>
    <dgm:pt modelId="{DB75F985-7714-46AD-AEA5-9EB25C23506C}">
      <dgm:prSet custT="1"/>
      <dgm:spPr/>
      <dgm:t>
        <a:bodyPr/>
        <a:lstStyle/>
        <a:p>
          <a:pPr rtl="0"/>
          <a:r>
            <a:rPr lang="en-US" sz="2600" dirty="0" smtClean="0"/>
            <a:t>Throw wet items away </a:t>
          </a:r>
          <a:endParaRPr lang="en-US" sz="2600" dirty="0"/>
        </a:p>
      </dgm:t>
    </dgm:pt>
    <dgm:pt modelId="{829F646B-762B-47CA-AA4B-7F18B87AB465}" type="parTrans" cxnId="{8913FF17-31E2-44F9-BD4C-C7E2AFF03258}">
      <dgm:prSet/>
      <dgm:spPr/>
      <dgm:t>
        <a:bodyPr/>
        <a:lstStyle/>
        <a:p>
          <a:endParaRPr lang="en-US"/>
        </a:p>
      </dgm:t>
    </dgm:pt>
    <dgm:pt modelId="{5ECE18F0-BA7E-4602-8F0D-3A06CBAE8E2A}" type="sibTrans" cxnId="{8913FF17-31E2-44F9-BD4C-C7E2AFF03258}">
      <dgm:prSet/>
      <dgm:spPr/>
      <dgm:t>
        <a:bodyPr/>
        <a:lstStyle/>
        <a:p>
          <a:endParaRPr lang="en-US"/>
        </a:p>
      </dgm:t>
    </dgm:pt>
    <dgm:pt modelId="{F5CAF915-B86A-439C-B887-97468DFA5AC6}" type="pres">
      <dgm:prSet presAssocID="{05AC806B-04BE-42D0-B132-7411E2691573}" presName="Name0" presStyleCnt="0">
        <dgm:presLayoutVars>
          <dgm:dir/>
          <dgm:animLvl val="lvl"/>
          <dgm:resizeHandles val="exact"/>
        </dgm:presLayoutVars>
      </dgm:prSet>
      <dgm:spPr/>
      <dgm:t>
        <a:bodyPr/>
        <a:lstStyle/>
        <a:p>
          <a:endParaRPr lang="en-US"/>
        </a:p>
      </dgm:t>
    </dgm:pt>
    <dgm:pt modelId="{55FE7410-DEC8-465F-9656-491927A68372}" type="pres">
      <dgm:prSet presAssocID="{C18A738A-E0DA-4DC7-A470-1EB22F612A94}" presName="composite" presStyleCnt="0"/>
      <dgm:spPr/>
    </dgm:pt>
    <dgm:pt modelId="{32E19982-06BB-4D93-BB7C-0BBDA1D44544}" type="pres">
      <dgm:prSet presAssocID="{C18A738A-E0DA-4DC7-A470-1EB22F612A94}" presName="parTx" presStyleLbl="alignNode1" presStyleIdx="0" presStyleCnt="2">
        <dgm:presLayoutVars>
          <dgm:chMax val="0"/>
          <dgm:chPref val="0"/>
          <dgm:bulletEnabled val="1"/>
        </dgm:presLayoutVars>
      </dgm:prSet>
      <dgm:spPr/>
      <dgm:t>
        <a:bodyPr/>
        <a:lstStyle/>
        <a:p>
          <a:endParaRPr lang="en-US"/>
        </a:p>
      </dgm:t>
    </dgm:pt>
    <dgm:pt modelId="{C52512C6-9E5F-4050-896F-D71A15C501F3}" type="pres">
      <dgm:prSet presAssocID="{C18A738A-E0DA-4DC7-A470-1EB22F612A94}" presName="desTx" presStyleLbl="alignAccFollowNode1" presStyleIdx="0" presStyleCnt="2">
        <dgm:presLayoutVars>
          <dgm:bulletEnabled val="1"/>
        </dgm:presLayoutVars>
      </dgm:prSet>
      <dgm:spPr/>
      <dgm:t>
        <a:bodyPr/>
        <a:lstStyle/>
        <a:p>
          <a:endParaRPr lang="en-US"/>
        </a:p>
      </dgm:t>
    </dgm:pt>
    <dgm:pt modelId="{03F3F747-717A-47EA-86EA-916434CA1F0A}" type="pres">
      <dgm:prSet presAssocID="{46F89B24-6798-4B3E-8A95-DB3D5118FB8F}" presName="space" presStyleCnt="0"/>
      <dgm:spPr/>
    </dgm:pt>
    <dgm:pt modelId="{F6860CD1-E748-4CB7-B00A-7162DDB766AD}" type="pres">
      <dgm:prSet presAssocID="{B5E8CC3D-6A80-4BAB-90D5-11E556FE7060}" presName="composite" presStyleCnt="0"/>
      <dgm:spPr/>
    </dgm:pt>
    <dgm:pt modelId="{254262B7-5720-4D65-807D-C63AC35A6E11}" type="pres">
      <dgm:prSet presAssocID="{B5E8CC3D-6A80-4BAB-90D5-11E556FE7060}" presName="parTx" presStyleLbl="alignNode1" presStyleIdx="1" presStyleCnt="2">
        <dgm:presLayoutVars>
          <dgm:chMax val="0"/>
          <dgm:chPref val="0"/>
          <dgm:bulletEnabled val="1"/>
        </dgm:presLayoutVars>
      </dgm:prSet>
      <dgm:spPr/>
      <dgm:t>
        <a:bodyPr/>
        <a:lstStyle/>
        <a:p>
          <a:endParaRPr lang="en-US"/>
        </a:p>
      </dgm:t>
    </dgm:pt>
    <dgm:pt modelId="{58E5579C-E487-45C6-9AC0-D7F01EE572C2}" type="pres">
      <dgm:prSet presAssocID="{B5E8CC3D-6A80-4BAB-90D5-11E556FE7060}" presName="desTx" presStyleLbl="alignAccFollowNode1" presStyleIdx="1" presStyleCnt="2">
        <dgm:presLayoutVars>
          <dgm:bulletEnabled val="1"/>
        </dgm:presLayoutVars>
      </dgm:prSet>
      <dgm:spPr/>
      <dgm:t>
        <a:bodyPr/>
        <a:lstStyle/>
        <a:p>
          <a:endParaRPr lang="en-US"/>
        </a:p>
      </dgm:t>
    </dgm:pt>
  </dgm:ptLst>
  <dgm:cxnLst>
    <dgm:cxn modelId="{1BCD74EA-760C-41D5-9C7C-90BC5955A1FE}" type="presOf" srcId="{62370075-AA9A-4DF1-9E72-88C87CE154A7}" destId="{C52512C6-9E5F-4050-896F-D71A15C501F3}" srcOrd="0" destOrd="3" presId="urn:microsoft.com/office/officeart/2005/8/layout/hList1"/>
    <dgm:cxn modelId="{64F0F2F2-3B08-4AF4-A7A2-38651AC3D79F}" srcId="{B5E8CC3D-6A80-4BAB-90D5-11E556FE7060}" destId="{A57F8AC5-891E-447C-8954-D005F9906B3A}" srcOrd="0" destOrd="0" parTransId="{0A493E7D-3395-48A3-BBAC-2B1BAF612207}" sibTransId="{D1915F98-5833-405A-9B4D-29FB42181B81}"/>
    <dgm:cxn modelId="{BF3C57B3-EA64-4ED5-825A-EA0D4D813055}" type="presOf" srcId="{C18A738A-E0DA-4DC7-A470-1EB22F612A94}" destId="{32E19982-06BB-4D93-BB7C-0BBDA1D44544}" srcOrd="0" destOrd="0" presId="urn:microsoft.com/office/officeart/2005/8/layout/hList1"/>
    <dgm:cxn modelId="{15C8FBDE-6BA5-41D7-BD50-09B32010B49F}" srcId="{C18A738A-E0DA-4DC7-A470-1EB22F612A94}" destId="{FF58C5DD-7EB2-4C5C-BCD9-2FA1B8F56AFC}" srcOrd="0" destOrd="0" parTransId="{1AF3704A-4808-4B18-B6CA-8DF2A9BA2498}" sibTransId="{53FF0CA6-7D96-4289-9A2F-AC3928C72BB4}"/>
    <dgm:cxn modelId="{81A8C87B-571D-4ADE-AB0E-9D155B6B8699}" srcId="{05AC806B-04BE-42D0-B132-7411E2691573}" destId="{C18A738A-E0DA-4DC7-A470-1EB22F612A94}" srcOrd="0" destOrd="0" parTransId="{CAE469BD-75CE-4DEE-8EBA-6ABD4D505FEF}" sibTransId="{46F89B24-6798-4B3E-8A95-DB3D5118FB8F}"/>
    <dgm:cxn modelId="{8CFEC0CA-4083-4288-B982-62D446608EA5}" type="presOf" srcId="{A57F8AC5-891E-447C-8954-D005F9906B3A}" destId="{58E5579C-E487-45C6-9AC0-D7F01EE572C2}" srcOrd="0" destOrd="0" presId="urn:microsoft.com/office/officeart/2005/8/layout/hList1"/>
    <dgm:cxn modelId="{FE544933-CB02-44F3-B620-C476AC48A179}" srcId="{C18A738A-E0DA-4DC7-A470-1EB22F612A94}" destId="{62370075-AA9A-4DF1-9E72-88C87CE154A7}" srcOrd="3" destOrd="0" parTransId="{07545896-0A3C-4F42-8F2A-129D72A840E0}" sibTransId="{E326FBB4-29CD-4D3E-BD93-7E02F7EA4160}"/>
    <dgm:cxn modelId="{0D4FDEA2-3BEE-4945-9DFA-4FE18E751576}" type="presOf" srcId="{5D15A7AD-F1C1-4B9A-AE7E-083FF97D55A2}" destId="{C52512C6-9E5F-4050-896F-D71A15C501F3}" srcOrd="0" destOrd="4" presId="urn:microsoft.com/office/officeart/2005/8/layout/hList1"/>
    <dgm:cxn modelId="{26506473-C0E5-4891-95B6-B93E31D13604}" srcId="{C18A738A-E0DA-4DC7-A470-1EB22F612A94}" destId="{C1F18097-E54C-42A3-BADA-DD926775AAE2}" srcOrd="1" destOrd="0" parTransId="{B8429945-2A21-4F92-8C5F-AC74415AE0AF}" sibTransId="{B1B01F90-3EF5-42CD-A6B0-BE1E3B490091}"/>
    <dgm:cxn modelId="{D58938FE-DA17-4054-B353-86FD911D0526}" type="presOf" srcId="{05AC806B-04BE-42D0-B132-7411E2691573}" destId="{F5CAF915-B86A-439C-B887-97468DFA5AC6}" srcOrd="0" destOrd="0" presId="urn:microsoft.com/office/officeart/2005/8/layout/hList1"/>
    <dgm:cxn modelId="{FAE1AF09-BCB8-4D7E-AD00-17820BE72A3F}" srcId="{B5E8CC3D-6A80-4BAB-90D5-11E556FE7060}" destId="{95BD6BA7-D003-4625-AEE7-4A08E433317E}" srcOrd="2" destOrd="0" parTransId="{9F83CCE6-AE46-49D9-87A8-EA875C6EB8FD}" sibTransId="{0854B3C1-6832-491D-9EF0-71D57499411B}"/>
    <dgm:cxn modelId="{ACF70CDC-C7EA-4F11-BFB2-F417A4368399}" type="presOf" srcId="{95BD6BA7-D003-4625-AEE7-4A08E433317E}" destId="{58E5579C-E487-45C6-9AC0-D7F01EE572C2}" srcOrd="0" destOrd="2" presId="urn:microsoft.com/office/officeart/2005/8/layout/hList1"/>
    <dgm:cxn modelId="{560919D2-6BDE-42E0-A106-27BA5BDA7AA0}" type="presOf" srcId="{582FB8AB-7766-49CC-9051-D058B0C0E24E}" destId="{C52512C6-9E5F-4050-896F-D71A15C501F3}" srcOrd="0" destOrd="2" presId="urn:microsoft.com/office/officeart/2005/8/layout/hList1"/>
    <dgm:cxn modelId="{327B4113-6D9E-450E-9A15-FFE46EA5CA2F}" srcId="{C18A738A-E0DA-4DC7-A470-1EB22F612A94}" destId="{5D15A7AD-F1C1-4B9A-AE7E-083FF97D55A2}" srcOrd="4" destOrd="0" parTransId="{57DAF4A4-B41C-4FC5-85FA-AE785376205F}" sibTransId="{7DEBFCE3-B7AB-406E-9173-BF526C8B8505}"/>
    <dgm:cxn modelId="{A4F31513-6938-4BB6-AB47-04FF96DB666F}" type="presOf" srcId="{B5E8CC3D-6A80-4BAB-90D5-11E556FE7060}" destId="{254262B7-5720-4D65-807D-C63AC35A6E11}" srcOrd="0" destOrd="0" presId="urn:microsoft.com/office/officeart/2005/8/layout/hList1"/>
    <dgm:cxn modelId="{C87613A0-FB30-4884-BB7B-F3D50EF5AB46}" type="presOf" srcId="{DB75F985-7714-46AD-AEA5-9EB25C23506C}" destId="{C52512C6-9E5F-4050-896F-D71A15C501F3}" srcOrd="0" destOrd="5" presId="urn:microsoft.com/office/officeart/2005/8/layout/hList1"/>
    <dgm:cxn modelId="{6A0F175C-8335-4838-8261-843A5869FCDB}" type="presOf" srcId="{FF58C5DD-7EB2-4C5C-BCD9-2FA1B8F56AFC}" destId="{C52512C6-9E5F-4050-896F-D71A15C501F3}" srcOrd="0" destOrd="0" presId="urn:microsoft.com/office/officeart/2005/8/layout/hList1"/>
    <dgm:cxn modelId="{FE0D23BE-5370-47CF-AC45-0162A644A5D3}" type="presOf" srcId="{95E36F05-EBD4-4A1B-A62B-E40ABC05AC20}" destId="{58E5579C-E487-45C6-9AC0-D7F01EE572C2}" srcOrd="0" destOrd="1" presId="urn:microsoft.com/office/officeart/2005/8/layout/hList1"/>
    <dgm:cxn modelId="{574722AE-8494-4669-855D-FD73B494E426}" srcId="{05AC806B-04BE-42D0-B132-7411E2691573}" destId="{B5E8CC3D-6A80-4BAB-90D5-11E556FE7060}" srcOrd="1" destOrd="0" parTransId="{DF1BCF30-BD9F-4F6E-ADF1-06C377B96CE2}" sibTransId="{6F08066B-4CA6-4F00-90CE-6DB94F50F132}"/>
    <dgm:cxn modelId="{0CE34969-AA63-46E5-AAC0-325DCD4D3EAD}" type="presOf" srcId="{C1F18097-E54C-42A3-BADA-DD926775AAE2}" destId="{C52512C6-9E5F-4050-896F-D71A15C501F3}" srcOrd="0" destOrd="1" presId="urn:microsoft.com/office/officeart/2005/8/layout/hList1"/>
    <dgm:cxn modelId="{5AB1214B-6CF4-41E4-BA9F-01AE63B66FDD}" srcId="{C18A738A-E0DA-4DC7-A470-1EB22F612A94}" destId="{582FB8AB-7766-49CC-9051-D058B0C0E24E}" srcOrd="2" destOrd="0" parTransId="{390040E1-5368-4696-8CFE-32427A13CF1E}" sibTransId="{9532FBB3-7AF6-42AD-9B61-18A586F96044}"/>
    <dgm:cxn modelId="{A5C4F8D4-5368-4B91-BE54-E67829113A87}" srcId="{B5E8CC3D-6A80-4BAB-90D5-11E556FE7060}" destId="{95E36F05-EBD4-4A1B-A62B-E40ABC05AC20}" srcOrd="1" destOrd="0" parTransId="{1FA41189-4FFE-4B2D-B93D-6D8476DFC55C}" sibTransId="{D0FE2017-2BA4-4459-924E-1204AEF2EA2D}"/>
    <dgm:cxn modelId="{8913FF17-31E2-44F9-BD4C-C7E2AFF03258}" srcId="{C18A738A-E0DA-4DC7-A470-1EB22F612A94}" destId="{DB75F985-7714-46AD-AEA5-9EB25C23506C}" srcOrd="5" destOrd="0" parTransId="{829F646B-762B-47CA-AA4B-7F18B87AB465}" sibTransId="{5ECE18F0-BA7E-4602-8F0D-3A06CBAE8E2A}"/>
    <dgm:cxn modelId="{E3F55F83-B3A1-44E9-AE5B-B3EC0194161B}" type="presParOf" srcId="{F5CAF915-B86A-439C-B887-97468DFA5AC6}" destId="{55FE7410-DEC8-465F-9656-491927A68372}" srcOrd="0" destOrd="0" presId="urn:microsoft.com/office/officeart/2005/8/layout/hList1"/>
    <dgm:cxn modelId="{3072E92B-7FA9-4E33-AC1D-795BFD732774}" type="presParOf" srcId="{55FE7410-DEC8-465F-9656-491927A68372}" destId="{32E19982-06BB-4D93-BB7C-0BBDA1D44544}" srcOrd="0" destOrd="0" presId="urn:microsoft.com/office/officeart/2005/8/layout/hList1"/>
    <dgm:cxn modelId="{A796B26A-438F-4919-B338-985DA5441847}" type="presParOf" srcId="{55FE7410-DEC8-465F-9656-491927A68372}" destId="{C52512C6-9E5F-4050-896F-D71A15C501F3}" srcOrd="1" destOrd="0" presId="urn:microsoft.com/office/officeart/2005/8/layout/hList1"/>
    <dgm:cxn modelId="{21146CB2-3A02-487B-BD16-E62558DECA34}" type="presParOf" srcId="{F5CAF915-B86A-439C-B887-97468DFA5AC6}" destId="{03F3F747-717A-47EA-86EA-916434CA1F0A}" srcOrd="1" destOrd="0" presId="urn:microsoft.com/office/officeart/2005/8/layout/hList1"/>
    <dgm:cxn modelId="{6947E9D5-E408-4304-8FC4-7CB60FF65293}" type="presParOf" srcId="{F5CAF915-B86A-439C-B887-97468DFA5AC6}" destId="{F6860CD1-E748-4CB7-B00A-7162DDB766AD}" srcOrd="2" destOrd="0" presId="urn:microsoft.com/office/officeart/2005/8/layout/hList1"/>
    <dgm:cxn modelId="{EE9E71AA-521C-427F-9478-323617760344}" type="presParOf" srcId="{F6860CD1-E748-4CB7-B00A-7162DDB766AD}" destId="{254262B7-5720-4D65-807D-C63AC35A6E11}" srcOrd="0" destOrd="0" presId="urn:microsoft.com/office/officeart/2005/8/layout/hList1"/>
    <dgm:cxn modelId="{334F6E5F-DB5E-4BA3-A57F-359C8DC18BAB}" type="presParOf" srcId="{F6860CD1-E748-4CB7-B00A-7162DDB766AD}" destId="{58E5579C-E487-45C6-9AC0-D7F01EE572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AC806B-04BE-42D0-B132-7411E26915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18A738A-E0DA-4DC7-A470-1EB22F612A94}">
      <dgm:prSet custT="1"/>
      <dgm:spPr/>
      <dgm:t>
        <a:bodyPr/>
        <a:lstStyle/>
        <a:p>
          <a:pPr rtl="0"/>
          <a:r>
            <a:rPr lang="en-US" sz="3200" b="1" dirty="0" smtClean="0"/>
            <a:t>Renter/Owner</a:t>
          </a:r>
          <a:endParaRPr lang="en-US" sz="3200" b="1" dirty="0"/>
        </a:p>
      </dgm:t>
    </dgm:pt>
    <dgm:pt modelId="{CAE469BD-75CE-4DEE-8EBA-6ABD4D505FEF}" type="parTrans" cxnId="{81A8C87B-571D-4ADE-AB0E-9D155B6B8699}">
      <dgm:prSet/>
      <dgm:spPr/>
      <dgm:t>
        <a:bodyPr/>
        <a:lstStyle/>
        <a:p>
          <a:endParaRPr lang="en-US"/>
        </a:p>
      </dgm:t>
    </dgm:pt>
    <dgm:pt modelId="{46F89B24-6798-4B3E-8A95-DB3D5118FB8F}" type="sibTrans" cxnId="{81A8C87B-571D-4ADE-AB0E-9D155B6B8699}">
      <dgm:prSet/>
      <dgm:spPr/>
      <dgm:t>
        <a:bodyPr/>
        <a:lstStyle/>
        <a:p>
          <a:endParaRPr lang="en-US"/>
        </a:p>
      </dgm:t>
    </dgm:pt>
    <dgm:pt modelId="{FF58C5DD-7EB2-4C5C-BCD9-2FA1B8F56AFC}">
      <dgm:prSet custT="1"/>
      <dgm:spPr/>
      <dgm:t>
        <a:bodyPr/>
        <a:lstStyle/>
        <a:p>
          <a:pPr rtl="0"/>
          <a:r>
            <a:rPr lang="en-US" sz="2600" dirty="0" smtClean="0"/>
            <a:t>Take shoes off at the door</a:t>
          </a:r>
          <a:endParaRPr lang="en-US" sz="2600" dirty="0"/>
        </a:p>
      </dgm:t>
    </dgm:pt>
    <dgm:pt modelId="{1AF3704A-4808-4B18-B6CA-8DF2A9BA2498}" type="parTrans" cxnId="{15C8FBDE-6BA5-41D7-BD50-09B32010B49F}">
      <dgm:prSet/>
      <dgm:spPr/>
      <dgm:t>
        <a:bodyPr/>
        <a:lstStyle/>
        <a:p>
          <a:endParaRPr lang="en-US"/>
        </a:p>
      </dgm:t>
    </dgm:pt>
    <dgm:pt modelId="{53FF0CA6-7D96-4289-9A2F-AC3928C72BB4}" type="sibTrans" cxnId="{15C8FBDE-6BA5-41D7-BD50-09B32010B49F}">
      <dgm:prSet/>
      <dgm:spPr/>
      <dgm:t>
        <a:bodyPr/>
        <a:lstStyle/>
        <a:p>
          <a:endParaRPr lang="en-US"/>
        </a:p>
      </dgm:t>
    </dgm:pt>
    <dgm:pt modelId="{D858C881-B159-43B8-9025-D86C87DBD61F}">
      <dgm:prSet custT="1"/>
      <dgm:spPr/>
      <dgm:t>
        <a:bodyPr/>
        <a:lstStyle/>
        <a:p>
          <a:pPr rtl="0"/>
          <a:r>
            <a:rPr lang="en-US" sz="2600" dirty="0" smtClean="0"/>
            <a:t>Invest in a good HEPA vacuum that has a beater bar on the bottom and can be emptied quickly and thoroughly</a:t>
          </a:r>
          <a:endParaRPr lang="en-US" sz="2600" dirty="0"/>
        </a:p>
      </dgm:t>
    </dgm:pt>
    <dgm:pt modelId="{EEB0A2D4-58A0-4347-A6B1-F11D78FBA281}" type="parTrans" cxnId="{131AE284-E409-4A78-AD7D-BAC102703CC6}">
      <dgm:prSet/>
      <dgm:spPr/>
      <dgm:t>
        <a:bodyPr/>
        <a:lstStyle/>
        <a:p>
          <a:endParaRPr lang="en-US"/>
        </a:p>
      </dgm:t>
    </dgm:pt>
    <dgm:pt modelId="{E6064D71-6FB9-4067-B1B8-D74DCC6EC871}" type="sibTrans" cxnId="{131AE284-E409-4A78-AD7D-BAC102703CC6}">
      <dgm:prSet/>
      <dgm:spPr/>
      <dgm:t>
        <a:bodyPr/>
        <a:lstStyle/>
        <a:p>
          <a:endParaRPr lang="en-US"/>
        </a:p>
      </dgm:t>
    </dgm:pt>
    <dgm:pt modelId="{BA2D645F-3CC5-4FF1-8329-119DCD5D9F65}">
      <dgm:prSet custT="1"/>
      <dgm:spPr/>
      <dgm:t>
        <a:bodyPr/>
        <a:lstStyle/>
        <a:p>
          <a:pPr rtl="0"/>
          <a:r>
            <a:rPr lang="en-US" sz="2600" dirty="0" smtClean="0"/>
            <a:t>Use plastic boxes to store clutter</a:t>
          </a:r>
          <a:endParaRPr lang="en-US" sz="2600" dirty="0"/>
        </a:p>
      </dgm:t>
    </dgm:pt>
    <dgm:pt modelId="{CE73719D-A0C7-4870-BE75-CF8FC485DF79}" type="parTrans" cxnId="{6C3C0A1E-880C-4ACC-8844-1C3F82827A3F}">
      <dgm:prSet/>
      <dgm:spPr/>
      <dgm:t>
        <a:bodyPr/>
        <a:lstStyle/>
        <a:p>
          <a:endParaRPr lang="en-US"/>
        </a:p>
      </dgm:t>
    </dgm:pt>
    <dgm:pt modelId="{EF7F3184-6721-4300-B19C-1AE6E143C6B7}" type="sibTrans" cxnId="{6C3C0A1E-880C-4ACC-8844-1C3F82827A3F}">
      <dgm:prSet/>
      <dgm:spPr/>
      <dgm:t>
        <a:bodyPr/>
        <a:lstStyle/>
        <a:p>
          <a:endParaRPr lang="en-US"/>
        </a:p>
      </dgm:t>
    </dgm:pt>
    <dgm:pt modelId="{3F18CF34-9EDF-4640-96F5-E7CF69749C94}">
      <dgm:prSet custT="1"/>
      <dgm:spPr/>
      <dgm:t>
        <a:bodyPr/>
        <a:lstStyle/>
        <a:p>
          <a:pPr rtl="0"/>
          <a:r>
            <a:rPr lang="en-US" sz="2600" dirty="0" smtClean="0"/>
            <a:t>Use allergen-free mattress and pillow covers for children with asthma or allergies</a:t>
          </a:r>
          <a:endParaRPr lang="en-US" sz="2600" dirty="0"/>
        </a:p>
      </dgm:t>
    </dgm:pt>
    <dgm:pt modelId="{A0BAD00A-64DA-437E-A935-2F009B0E9857}" type="parTrans" cxnId="{0F0A1860-4A9E-4066-804A-EBD622A029D1}">
      <dgm:prSet/>
      <dgm:spPr/>
      <dgm:t>
        <a:bodyPr/>
        <a:lstStyle/>
        <a:p>
          <a:endParaRPr lang="en-US"/>
        </a:p>
      </dgm:t>
    </dgm:pt>
    <dgm:pt modelId="{839D6F8F-AF02-4EDA-8912-896E309C299E}" type="sibTrans" cxnId="{0F0A1860-4A9E-4066-804A-EBD622A029D1}">
      <dgm:prSet/>
      <dgm:spPr/>
      <dgm:t>
        <a:bodyPr/>
        <a:lstStyle/>
        <a:p>
          <a:endParaRPr lang="en-US"/>
        </a:p>
      </dgm:t>
    </dgm:pt>
    <dgm:pt modelId="{F5CAF915-B86A-439C-B887-97468DFA5AC6}" type="pres">
      <dgm:prSet presAssocID="{05AC806B-04BE-42D0-B132-7411E2691573}" presName="Name0" presStyleCnt="0">
        <dgm:presLayoutVars>
          <dgm:dir/>
          <dgm:animLvl val="lvl"/>
          <dgm:resizeHandles val="exact"/>
        </dgm:presLayoutVars>
      </dgm:prSet>
      <dgm:spPr/>
      <dgm:t>
        <a:bodyPr/>
        <a:lstStyle/>
        <a:p>
          <a:endParaRPr lang="en-US"/>
        </a:p>
      </dgm:t>
    </dgm:pt>
    <dgm:pt modelId="{55FE7410-DEC8-465F-9656-491927A68372}" type="pres">
      <dgm:prSet presAssocID="{C18A738A-E0DA-4DC7-A470-1EB22F612A94}" presName="composite" presStyleCnt="0"/>
      <dgm:spPr/>
    </dgm:pt>
    <dgm:pt modelId="{32E19982-06BB-4D93-BB7C-0BBDA1D44544}" type="pres">
      <dgm:prSet presAssocID="{C18A738A-E0DA-4DC7-A470-1EB22F612A94}" presName="parTx" presStyleLbl="alignNode1" presStyleIdx="0" presStyleCnt="1" custScaleX="117162" custLinFactNeighborX="-11890" custLinFactNeighborY="1407">
        <dgm:presLayoutVars>
          <dgm:chMax val="0"/>
          <dgm:chPref val="0"/>
          <dgm:bulletEnabled val="1"/>
        </dgm:presLayoutVars>
      </dgm:prSet>
      <dgm:spPr/>
      <dgm:t>
        <a:bodyPr/>
        <a:lstStyle/>
        <a:p>
          <a:endParaRPr lang="en-US"/>
        </a:p>
      </dgm:t>
    </dgm:pt>
    <dgm:pt modelId="{C52512C6-9E5F-4050-896F-D71A15C501F3}" type="pres">
      <dgm:prSet presAssocID="{C18A738A-E0DA-4DC7-A470-1EB22F612A94}" presName="desTx" presStyleLbl="alignAccFollowNode1" presStyleIdx="0" presStyleCnt="1" custScaleX="117119">
        <dgm:presLayoutVars>
          <dgm:bulletEnabled val="1"/>
        </dgm:presLayoutVars>
      </dgm:prSet>
      <dgm:spPr/>
      <dgm:t>
        <a:bodyPr/>
        <a:lstStyle/>
        <a:p>
          <a:endParaRPr lang="en-US"/>
        </a:p>
      </dgm:t>
    </dgm:pt>
  </dgm:ptLst>
  <dgm:cxnLst>
    <dgm:cxn modelId="{131AE284-E409-4A78-AD7D-BAC102703CC6}" srcId="{C18A738A-E0DA-4DC7-A470-1EB22F612A94}" destId="{D858C881-B159-43B8-9025-D86C87DBD61F}" srcOrd="1" destOrd="0" parTransId="{EEB0A2D4-58A0-4347-A6B1-F11D78FBA281}" sibTransId="{E6064D71-6FB9-4067-B1B8-D74DCC6EC871}"/>
    <dgm:cxn modelId="{0F0A1860-4A9E-4066-804A-EBD622A029D1}" srcId="{C18A738A-E0DA-4DC7-A470-1EB22F612A94}" destId="{3F18CF34-9EDF-4640-96F5-E7CF69749C94}" srcOrd="3" destOrd="0" parTransId="{A0BAD00A-64DA-437E-A935-2F009B0E9857}" sibTransId="{839D6F8F-AF02-4EDA-8912-896E309C299E}"/>
    <dgm:cxn modelId="{8214778D-4AC6-43BD-9DFC-83CB3F89D68F}" type="presOf" srcId="{FF58C5DD-7EB2-4C5C-BCD9-2FA1B8F56AFC}" destId="{C52512C6-9E5F-4050-896F-D71A15C501F3}" srcOrd="0" destOrd="0" presId="urn:microsoft.com/office/officeart/2005/8/layout/hList1"/>
    <dgm:cxn modelId="{15C8FBDE-6BA5-41D7-BD50-09B32010B49F}" srcId="{C18A738A-E0DA-4DC7-A470-1EB22F612A94}" destId="{FF58C5DD-7EB2-4C5C-BCD9-2FA1B8F56AFC}" srcOrd="0" destOrd="0" parTransId="{1AF3704A-4808-4B18-B6CA-8DF2A9BA2498}" sibTransId="{53FF0CA6-7D96-4289-9A2F-AC3928C72BB4}"/>
    <dgm:cxn modelId="{81BBE0AC-96C6-49EA-83D4-F4C4E3F901C2}" type="presOf" srcId="{3F18CF34-9EDF-4640-96F5-E7CF69749C94}" destId="{C52512C6-9E5F-4050-896F-D71A15C501F3}" srcOrd="0" destOrd="3" presId="urn:microsoft.com/office/officeart/2005/8/layout/hList1"/>
    <dgm:cxn modelId="{6C3C0A1E-880C-4ACC-8844-1C3F82827A3F}" srcId="{C18A738A-E0DA-4DC7-A470-1EB22F612A94}" destId="{BA2D645F-3CC5-4FF1-8329-119DCD5D9F65}" srcOrd="2" destOrd="0" parTransId="{CE73719D-A0C7-4870-BE75-CF8FC485DF79}" sibTransId="{EF7F3184-6721-4300-B19C-1AE6E143C6B7}"/>
    <dgm:cxn modelId="{81A8C87B-571D-4ADE-AB0E-9D155B6B8699}" srcId="{05AC806B-04BE-42D0-B132-7411E2691573}" destId="{C18A738A-E0DA-4DC7-A470-1EB22F612A94}" srcOrd="0" destOrd="0" parTransId="{CAE469BD-75CE-4DEE-8EBA-6ABD4D505FEF}" sibTransId="{46F89B24-6798-4B3E-8A95-DB3D5118FB8F}"/>
    <dgm:cxn modelId="{1F61EFA9-D6D2-4876-A28D-84E950A21E43}" type="presOf" srcId="{BA2D645F-3CC5-4FF1-8329-119DCD5D9F65}" destId="{C52512C6-9E5F-4050-896F-D71A15C501F3}" srcOrd="0" destOrd="2" presId="urn:microsoft.com/office/officeart/2005/8/layout/hList1"/>
    <dgm:cxn modelId="{0F90AF61-5BE2-423D-8608-B896F76467A3}" type="presOf" srcId="{D858C881-B159-43B8-9025-D86C87DBD61F}" destId="{C52512C6-9E5F-4050-896F-D71A15C501F3}" srcOrd="0" destOrd="1" presId="urn:microsoft.com/office/officeart/2005/8/layout/hList1"/>
    <dgm:cxn modelId="{16211D20-253B-4F84-81DA-CADB8D8D3C5E}" type="presOf" srcId="{05AC806B-04BE-42D0-B132-7411E2691573}" destId="{F5CAF915-B86A-439C-B887-97468DFA5AC6}" srcOrd="0" destOrd="0" presId="urn:microsoft.com/office/officeart/2005/8/layout/hList1"/>
    <dgm:cxn modelId="{2C8153A5-5BA8-43EF-B970-636D9845B16E}" type="presOf" srcId="{C18A738A-E0DA-4DC7-A470-1EB22F612A94}" destId="{32E19982-06BB-4D93-BB7C-0BBDA1D44544}" srcOrd="0" destOrd="0" presId="urn:microsoft.com/office/officeart/2005/8/layout/hList1"/>
    <dgm:cxn modelId="{B3B849DB-8691-4162-AE87-51C02C2EB710}" type="presParOf" srcId="{F5CAF915-B86A-439C-B887-97468DFA5AC6}" destId="{55FE7410-DEC8-465F-9656-491927A68372}" srcOrd="0" destOrd="0" presId="urn:microsoft.com/office/officeart/2005/8/layout/hList1"/>
    <dgm:cxn modelId="{50E3D5CA-9999-4D85-AED1-7D23FDFD69ED}" type="presParOf" srcId="{55FE7410-DEC8-465F-9656-491927A68372}" destId="{32E19982-06BB-4D93-BB7C-0BBDA1D44544}" srcOrd="0" destOrd="0" presId="urn:microsoft.com/office/officeart/2005/8/layout/hList1"/>
    <dgm:cxn modelId="{4E1979E8-3D13-4702-81F6-2690096F3645}" type="presParOf" srcId="{55FE7410-DEC8-465F-9656-491927A68372}" destId="{C52512C6-9E5F-4050-896F-D71A15C501F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38916D-CE5B-47D3-82BA-8E9D884ED8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FAA706-5B01-46C4-803C-1913F355607D}">
      <dgm:prSet/>
      <dgm:spPr>
        <a:solidFill>
          <a:schemeClr val="accent1">
            <a:hueOff val="0"/>
            <a:satOff val="0"/>
            <a:lumOff val="0"/>
            <a:alpha val="72000"/>
          </a:schemeClr>
        </a:solidFill>
      </dgm:spPr>
      <dgm:t>
        <a:bodyPr/>
        <a:lstStyle/>
        <a:p>
          <a:pPr rtl="0"/>
          <a:r>
            <a:rPr lang="en-US" b="1" dirty="0" smtClean="0"/>
            <a:t>Dust mite control</a:t>
          </a:r>
          <a:endParaRPr lang="en-US" b="1" dirty="0"/>
        </a:p>
      </dgm:t>
    </dgm:pt>
    <dgm:pt modelId="{2ECB3044-E1A6-4B97-AD1A-1A50A9A01356}" type="parTrans" cxnId="{5001566F-FD63-4C56-BB19-3EF0A194C055}">
      <dgm:prSet/>
      <dgm:spPr/>
      <dgm:t>
        <a:bodyPr/>
        <a:lstStyle/>
        <a:p>
          <a:endParaRPr lang="en-US"/>
        </a:p>
      </dgm:t>
    </dgm:pt>
    <dgm:pt modelId="{37F671D2-0E3B-4C50-9BCD-2A505B8C571F}" type="sibTrans" cxnId="{5001566F-FD63-4C56-BB19-3EF0A194C055}">
      <dgm:prSet/>
      <dgm:spPr/>
      <dgm:t>
        <a:bodyPr/>
        <a:lstStyle/>
        <a:p>
          <a:endParaRPr lang="en-US"/>
        </a:p>
      </dgm:t>
    </dgm:pt>
    <dgm:pt modelId="{50A1D63C-459A-4600-A9CF-2D085D71EB49}">
      <dgm:prSet/>
      <dgm:spPr/>
      <dgm:t>
        <a:bodyPr/>
        <a:lstStyle/>
        <a:p>
          <a:pPr rtl="0"/>
          <a:r>
            <a:rPr lang="en-US" b="0" dirty="0" smtClean="0"/>
            <a:t>Keep humidity at or below 50% </a:t>
          </a:r>
          <a:endParaRPr lang="en-US" b="0" dirty="0"/>
        </a:p>
      </dgm:t>
    </dgm:pt>
    <dgm:pt modelId="{C9351FB5-C4A3-4BA1-A239-87EE4938F531}" type="parTrans" cxnId="{727FB78D-A107-4BDA-AA52-0EA4B1D105DB}">
      <dgm:prSet/>
      <dgm:spPr/>
      <dgm:t>
        <a:bodyPr/>
        <a:lstStyle/>
        <a:p>
          <a:endParaRPr lang="en-US"/>
        </a:p>
      </dgm:t>
    </dgm:pt>
    <dgm:pt modelId="{A7F972AF-BEF6-4B25-BC70-21674D65D091}" type="sibTrans" cxnId="{727FB78D-A107-4BDA-AA52-0EA4B1D105DB}">
      <dgm:prSet/>
      <dgm:spPr/>
      <dgm:t>
        <a:bodyPr/>
        <a:lstStyle/>
        <a:p>
          <a:endParaRPr lang="en-US"/>
        </a:p>
      </dgm:t>
    </dgm:pt>
    <dgm:pt modelId="{AA27FB92-9213-466A-9AF3-ADDDCBE76737}">
      <dgm:prSet/>
      <dgm:spPr/>
      <dgm:t>
        <a:bodyPr/>
        <a:lstStyle/>
        <a:p>
          <a:pPr rtl="0"/>
          <a:r>
            <a:rPr lang="en-US" b="0" dirty="0" smtClean="0"/>
            <a:t>Wash bedding</a:t>
          </a:r>
          <a:endParaRPr lang="en-US" b="0" dirty="0"/>
        </a:p>
      </dgm:t>
    </dgm:pt>
    <dgm:pt modelId="{BC29BD1A-4A0D-4FA9-BC2E-F0B30FA790BD}" type="parTrans" cxnId="{03115FA6-E61C-4A90-BC3A-D7487B64763F}">
      <dgm:prSet/>
      <dgm:spPr/>
      <dgm:t>
        <a:bodyPr/>
        <a:lstStyle/>
        <a:p>
          <a:endParaRPr lang="en-US"/>
        </a:p>
      </dgm:t>
    </dgm:pt>
    <dgm:pt modelId="{D58DEB71-CA43-412E-A2F3-38F3E8EDBE85}" type="sibTrans" cxnId="{03115FA6-E61C-4A90-BC3A-D7487B64763F}">
      <dgm:prSet/>
      <dgm:spPr/>
      <dgm:t>
        <a:bodyPr/>
        <a:lstStyle/>
        <a:p>
          <a:endParaRPr lang="en-US"/>
        </a:p>
      </dgm:t>
    </dgm:pt>
    <dgm:pt modelId="{5C334873-F224-441C-9DB7-DA447B6DC063}">
      <dgm:prSet/>
      <dgm:spPr/>
      <dgm:t>
        <a:bodyPr/>
        <a:lstStyle/>
        <a:p>
          <a:pPr rtl="0"/>
          <a:r>
            <a:rPr lang="en-US" b="0" dirty="0" smtClean="0"/>
            <a:t>Use mattress and pillow encasements</a:t>
          </a:r>
          <a:endParaRPr lang="en-US" b="0" dirty="0"/>
        </a:p>
      </dgm:t>
    </dgm:pt>
    <dgm:pt modelId="{523FFF19-2817-45E8-B5D6-A06BE8612CE4}" type="parTrans" cxnId="{8C1C7C52-01C0-4C99-822E-AA9749207808}">
      <dgm:prSet/>
      <dgm:spPr/>
      <dgm:t>
        <a:bodyPr/>
        <a:lstStyle/>
        <a:p>
          <a:endParaRPr lang="en-US"/>
        </a:p>
      </dgm:t>
    </dgm:pt>
    <dgm:pt modelId="{21600103-EE98-4BA2-9F7B-D27BEE3A9F5D}" type="sibTrans" cxnId="{8C1C7C52-01C0-4C99-822E-AA9749207808}">
      <dgm:prSet/>
      <dgm:spPr/>
      <dgm:t>
        <a:bodyPr/>
        <a:lstStyle/>
        <a:p>
          <a:endParaRPr lang="en-US"/>
        </a:p>
      </dgm:t>
    </dgm:pt>
    <dgm:pt modelId="{4E5931A8-BAD7-4749-A7E3-87B3CEDECF7A}">
      <dgm:prSet/>
      <dgm:spPr/>
      <dgm:t>
        <a:bodyPr/>
        <a:lstStyle/>
        <a:p>
          <a:pPr rtl="0"/>
          <a:r>
            <a:rPr lang="en-US" b="0" dirty="0" smtClean="0"/>
            <a:t>Freeze soft toys and small items</a:t>
          </a:r>
          <a:endParaRPr lang="en-US" b="0" dirty="0"/>
        </a:p>
      </dgm:t>
    </dgm:pt>
    <dgm:pt modelId="{50320E80-CB26-4630-B3BA-40BD196411FF}" type="parTrans" cxnId="{E9BA3FB4-354C-4262-9534-8181834259B5}">
      <dgm:prSet/>
      <dgm:spPr/>
      <dgm:t>
        <a:bodyPr/>
        <a:lstStyle/>
        <a:p>
          <a:endParaRPr lang="en-US"/>
        </a:p>
      </dgm:t>
    </dgm:pt>
    <dgm:pt modelId="{C3086390-0850-4371-AC53-E459E420809D}" type="sibTrans" cxnId="{E9BA3FB4-354C-4262-9534-8181834259B5}">
      <dgm:prSet/>
      <dgm:spPr/>
      <dgm:t>
        <a:bodyPr/>
        <a:lstStyle/>
        <a:p>
          <a:endParaRPr lang="en-US"/>
        </a:p>
      </dgm:t>
    </dgm:pt>
    <dgm:pt modelId="{1BDEDCE2-52DD-49DA-9803-D3D65DBE9078}">
      <dgm:prSet/>
      <dgm:spPr/>
      <dgm:t>
        <a:bodyPr/>
        <a:lstStyle/>
        <a:p>
          <a:pPr rtl="0"/>
          <a:r>
            <a:rPr lang="en-US" b="0" dirty="0" smtClean="0"/>
            <a:t>If possible, replace carpets with hard surfaces, and remove draperies and upholstery</a:t>
          </a:r>
          <a:endParaRPr lang="en-US" b="0" dirty="0"/>
        </a:p>
      </dgm:t>
    </dgm:pt>
    <dgm:pt modelId="{59C0EA30-5868-46D2-8C55-22877FF82317}" type="parTrans" cxnId="{B6D262B1-4697-419B-AD11-B09CD8B504C2}">
      <dgm:prSet/>
      <dgm:spPr/>
      <dgm:t>
        <a:bodyPr/>
        <a:lstStyle/>
        <a:p>
          <a:endParaRPr lang="en-US"/>
        </a:p>
      </dgm:t>
    </dgm:pt>
    <dgm:pt modelId="{634026B1-BE21-4015-B8E2-1A01D50A1237}" type="sibTrans" cxnId="{B6D262B1-4697-419B-AD11-B09CD8B504C2}">
      <dgm:prSet/>
      <dgm:spPr/>
      <dgm:t>
        <a:bodyPr/>
        <a:lstStyle/>
        <a:p>
          <a:endParaRPr lang="en-US"/>
        </a:p>
      </dgm:t>
    </dgm:pt>
    <dgm:pt modelId="{A9621846-2D35-4654-802B-0A97B2AD6CC1}" type="pres">
      <dgm:prSet presAssocID="{B938916D-CE5B-47D3-82BA-8E9D884ED821}" presName="linear" presStyleCnt="0">
        <dgm:presLayoutVars>
          <dgm:animLvl val="lvl"/>
          <dgm:resizeHandles val="exact"/>
        </dgm:presLayoutVars>
      </dgm:prSet>
      <dgm:spPr/>
      <dgm:t>
        <a:bodyPr/>
        <a:lstStyle/>
        <a:p>
          <a:endParaRPr lang="en-US"/>
        </a:p>
      </dgm:t>
    </dgm:pt>
    <dgm:pt modelId="{D5B6A4FA-6F5A-4ABA-A62A-4E8EBDECD261}" type="pres">
      <dgm:prSet presAssocID="{4AFAA706-5B01-46C4-803C-1913F355607D}" presName="parentText" presStyleLbl="node1" presStyleIdx="0" presStyleCnt="1">
        <dgm:presLayoutVars>
          <dgm:chMax val="0"/>
          <dgm:bulletEnabled val="1"/>
        </dgm:presLayoutVars>
      </dgm:prSet>
      <dgm:spPr/>
      <dgm:t>
        <a:bodyPr/>
        <a:lstStyle/>
        <a:p>
          <a:endParaRPr lang="en-US"/>
        </a:p>
      </dgm:t>
    </dgm:pt>
    <dgm:pt modelId="{4B38A4EF-CD9F-4846-891F-F9BF6053AC02}" type="pres">
      <dgm:prSet presAssocID="{4AFAA706-5B01-46C4-803C-1913F355607D}" presName="childText" presStyleLbl="revTx" presStyleIdx="0" presStyleCnt="1">
        <dgm:presLayoutVars>
          <dgm:bulletEnabled val="1"/>
        </dgm:presLayoutVars>
      </dgm:prSet>
      <dgm:spPr/>
      <dgm:t>
        <a:bodyPr/>
        <a:lstStyle/>
        <a:p>
          <a:endParaRPr lang="en-US"/>
        </a:p>
      </dgm:t>
    </dgm:pt>
  </dgm:ptLst>
  <dgm:cxnLst>
    <dgm:cxn modelId="{5001566F-FD63-4C56-BB19-3EF0A194C055}" srcId="{B938916D-CE5B-47D3-82BA-8E9D884ED821}" destId="{4AFAA706-5B01-46C4-803C-1913F355607D}" srcOrd="0" destOrd="0" parTransId="{2ECB3044-E1A6-4B97-AD1A-1A50A9A01356}" sibTransId="{37F671D2-0E3B-4C50-9BCD-2A505B8C571F}"/>
    <dgm:cxn modelId="{3C68BACD-6160-4FFC-8AB1-5E4DE6B0A447}" type="presOf" srcId="{B938916D-CE5B-47D3-82BA-8E9D884ED821}" destId="{A9621846-2D35-4654-802B-0A97B2AD6CC1}" srcOrd="0" destOrd="0" presId="urn:microsoft.com/office/officeart/2005/8/layout/vList2"/>
    <dgm:cxn modelId="{03115FA6-E61C-4A90-BC3A-D7487B64763F}" srcId="{4AFAA706-5B01-46C4-803C-1913F355607D}" destId="{AA27FB92-9213-466A-9AF3-ADDDCBE76737}" srcOrd="1" destOrd="0" parTransId="{BC29BD1A-4A0D-4FA9-BC2E-F0B30FA790BD}" sibTransId="{D58DEB71-CA43-412E-A2F3-38F3E8EDBE85}"/>
    <dgm:cxn modelId="{8C1C7C52-01C0-4C99-822E-AA9749207808}" srcId="{4AFAA706-5B01-46C4-803C-1913F355607D}" destId="{5C334873-F224-441C-9DB7-DA447B6DC063}" srcOrd="2" destOrd="0" parTransId="{523FFF19-2817-45E8-B5D6-A06BE8612CE4}" sibTransId="{21600103-EE98-4BA2-9F7B-D27BEE3A9F5D}"/>
    <dgm:cxn modelId="{FAC700F2-7305-4577-A718-9E4A854A848B}" type="presOf" srcId="{4AFAA706-5B01-46C4-803C-1913F355607D}" destId="{D5B6A4FA-6F5A-4ABA-A62A-4E8EBDECD261}" srcOrd="0" destOrd="0" presId="urn:microsoft.com/office/officeart/2005/8/layout/vList2"/>
    <dgm:cxn modelId="{E9BA3FB4-354C-4262-9534-8181834259B5}" srcId="{4AFAA706-5B01-46C4-803C-1913F355607D}" destId="{4E5931A8-BAD7-4749-A7E3-87B3CEDECF7A}" srcOrd="3" destOrd="0" parTransId="{50320E80-CB26-4630-B3BA-40BD196411FF}" sibTransId="{C3086390-0850-4371-AC53-E459E420809D}"/>
    <dgm:cxn modelId="{727FB78D-A107-4BDA-AA52-0EA4B1D105DB}" srcId="{4AFAA706-5B01-46C4-803C-1913F355607D}" destId="{50A1D63C-459A-4600-A9CF-2D085D71EB49}" srcOrd="0" destOrd="0" parTransId="{C9351FB5-C4A3-4BA1-A239-87EE4938F531}" sibTransId="{A7F972AF-BEF6-4B25-BC70-21674D65D091}"/>
    <dgm:cxn modelId="{1A3AD8C6-59DA-40A8-A591-8325AB6E53A6}" type="presOf" srcId="{5C334873-F224-441C-9DB7-DA447B6DC063}" destId="{4B38A4EF-CD9F-4846-891F-F9BF6053AC02}" srcOrd="0" destOrd="2" presId="urn:microsoft.com/office/officeart/2005/8/layout/vList2"/>
    <dgm:cxn modelId="{BE193040-A79B-4285-B1EF-66F4D9F0D667}" type="presOf" srcId="{1BDEDCE2-52DD-49DA-9803-D3D65DBE9078}" destId="{4B38A4EF-CD9F-4846-891F-F9BF6053AC02}" srcOrd="0" destOrd="4" presId="urn:microsoft.com/office/officeart/2005/8/layout/vList2"/>
    <dgm:cxn modelId="{65B0FDC4-0BCB-424E-B2A5-CF398AB58BE2}" type="presOf" srcId="{AA27FB92-9213-466A-9AF3-ADDDCBE76737}" destId="{4B38A4EF-CD9F-4846-891F-F9BF6053AC02}" srcOrd="0" destOrd="1" presId="urn:microsoft.com/office/officeart/2005/8/layout/vList2"/>
    <dgm:cxn modelId="{56CCD79F-340C-4239-AF0C-55BE8A195966}" type="presOf" srcId="{4E5931A8-BAD7-4749-A7E3-87B3CEDECF7A}" destId="{4B38A4EF-CD9F-4846-891F-F9BF6053AC02}" srcOrd="0" destOrd="3" presId="urn:microsoft.com/office/officeart/2005/8/layout/vList2"/>
    <dgm:cxn modelId="{849415C1-6AB6-4741-BBB1-1217134822E9}" type="presOf" srcId="{50A1D63C-459A-4600-A9CF-2D085D71EB49}" destId="{4B38A4EF-CD9F-4846-891F-F9BF6053AC02}" srcOrd="0" destOrd="0" presId="urn:microsoft.com/office/officeart/2005/8/layout/vList2"/>
    <dgm:cxn modelId="{B6D262B1-4697-419B-AD11-B09CD8B504C2}" srcId="{4AFAA706-5B01-46C4-803C-1913F355607D}" destId="{1BDEDCE2-52DD-49DA-9803-D3D65DBE9078}" srcOrd="4" destOrd="0" parTransId="{59C0EA30-5868-46D2-8C55-22877FF82317}" sibTransId="{634026B1-BE21-4015-B8E2-1A01D50A1237}"/>
    <dgm:cxn modelId="{76393425-55DD-4108-BECD-8EFD8C726D49}" type="presParOf" srcId="{A9621846-2D35-4654-802B-0A97B2AD6CC1}" destId="{D5B6A4FA-6F5A-4ABA-A62A-4E8EBDECD261}" srcOrd="0" destOrd="0" presId="urn:microsoft.com/office/officeart/2005/8/layout/vList2"/>
    <dgm:cxn modelId="{CC9C47F2-D0C4-4D89-A5AF-DB101B00B254}" type="presParOf" srcId="{A9621846-2D35-4654-802B-0A97B2AD6CC1}" destId="{4B38A4EF-CD9F-4846-891F-F9BF6053AC0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AC806B-04BE-42D0-B132-7411E26915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18A738A-E0DA-4DC7-A470-1EB22F612A94}">
      <dgm:prSet custT="1"/>
      <dgm:spPr/>
      <dgm:t>
        <a:bodyPr/>
        <a:lstStyle/>
        <a:p>
          <a:pPr rtl="0"/>
          <a:r>
            <a:rPr lang="en-US" sz="3200" b="1" dirty="0" smtClean="0"/>
            <a:t>Renter/Owner</a:t>
          </a:r>
          <a:endParaRPr lang="en-US" sz="3200" b="1" dirty="0"/>
        </a:p>
      </dgm:t>
    </dgm:pt>
    <dgm:pt modelId="{CAE469BD-75CE-4DEE-8EBA-6ABD4D505FEF}" type="parTrans" cxnId="{81A8C87B-571D-4ADE-AB0E-9D155B6B8699}">
      <dgm:prSet/>
      <dgm:spPr/>
      <dgm:t>
        <a:bodyPr/>
        <a:lstStyle/>
        <a:p>
          <a:endParaRPr lang="en-US"/>
        </a:p>
      </dgm:t>
    </dgm:pt>
    <dgm:pt modelId="{46F89B24-6798-4B3E-8A95-DB3D5118FB8F}" type="sibTrans" cxnId="{81A8C87B-571D-4ADE-AB0E-9D155B6B8699}">
      <dgm:prSet/>
      <dgm:spPr/>
      <dgm:t>
        <a:bodyPr/>
        <a:lstStyle/>
        <a:p>
          <a:endParaRPr lang="en-US"/>
        </a:p>
      </dgm:t>
    </dgm:pt>
    <dgm:pt modelId="{FF58C5DD-7EB2-4C5C-BCD9-2FA1B8F56AFC}">
      <dgm:prSet custT="1"/>
      <dgm:spPr/>
      <dgm:t>
        <a:bodyPr/>
        <a:lstStyle/>
        <a:p>
          <a:pPr rtl="0"/>
          <a:r>
            <a:rPr lang="en-US" sz="2600" dirty="0" smtClean="0"/>
            <a:t>Do not leave dirty dishes out overnight</a:t>
          </a:r>
          <a:endParaRPr lang="en-US" sz="2600" dirty="0"/>
        </a:p>
      </dgm:t>
    </dgm:pt>
    <dgm:pt modelId="{1AF3704A-4808-4B18-B6CA-8DF2A9BA2498}" type="parTrans" cxnId="{15C8FBDE-6BA5-41D7-BD50-09B32010B49F}">
      <dgm:prSet/>
      <dgm:spPr/>
      <dgm:t>
        <a:bodyPr/>
        <a:lstStyle/>
        <a:p>
          <a:endParaRPr lang="en-US"/>
        </a:p>
      </dgm:t>
    </dgm:pt>
    <dgm:pt modelId="{53FF0CA6-7D96-4289-9A2F-AC3928C72BB4}" type="sibTrans" cxnId="{15C8FBDE-6BA5-41D7-BD50-09B32010B49F}">
      <dgm:prSet/>
      <dgm:spPr/>
      <dgm:t>
        <a:bodyPr/>
        <a:lstStyle/>
        <a:p>
          <a:endParaRPr lang="en-US"/>
        </a:p>
      </dgm:t>
    </dgm:pt>
    <dgm:pt modelId="{B5E8CC3D-6A80-4BAB-90D5-11E556FE7060}">
      <dgm:prSet custT="1"/>
      <dgm:spPr/>
      <dgm:t>
        <a:bodyPr/>
        <a:lstStyle/>
        <a:p>
          <a:pPr rtl="0"/>
          <a:r>
            <a:rPr lang="en-US" sz="3200" b="1" dirty="0" smtClean="0"/>
            <a:t>Landlord</a:t>
          </a:r>
          <a:endParaRPr lang="en-US" sz="3200" b="1" dirty="0"/>
        </a:p>
      </dgm:t>
    </dgm:pt>
    <dgm:pt modelId="{DF1BCF30-BD9F-4F6E-ADF1-06C377B96CE2}" type="parTrans" cxnId="{574722AE-8494-4669-855D-FD73B494E426}">
      <dgm:prSet/>
      <dgm:spPr/>
      <dgm:t>
        <a:bodyPr/>
        <a:lstStyle/>
        <a:p>
          <a:endParaRPr lang="en-US"/>
        </a:p>
      </dgm:t>
    </dgm:pt>
    <dgm:pt modelId="{6F08066B-4CA6-4F00-90CE-6DB94F50F132}" type="sibTrans" cxnId="{574722AE-8494-4669-855D-FD73B494E426}">
      <dgm:prSet/>
      <dgm:spPr/>
      <dgm:t>
        <a:bodyPr/>
        <a:lstStyle/>
        <a:p>
          <a:endParaRPr lang="en-US"/>
        </a:p>
      </dgm:t>
    </dgm:pt>
    <dgm:pt modelId="{A57F8AC5-891E-447C-8954-D005F9906B3A}">
      <dgm:prSet custT="1"/>
      <dgm:spPr/>
      <dgm:t>
        <a:bodyPr/>
        <a:lstStyle/>
        <a:p>
          <a:pPr rtl="0"/>
          <a:r>
            <a:rPr lang="en-US" sz="2600" dirty="0" smtClean="0"/>
            <a:t>Use baits, traps, or gels to kill pests</a:t>
          </a:r>
          <a:endParaRPr lang="en-US" sz="2600" dirty="0"/>
        </a:p>
      </dgm:t>
    </dgm:pt>
    <dgm:pt modelId="{0A493E7D-3395-48A3-BBAC-2B1BAF612207}" type="parTrans" cxnId="{64F0F2F2-3B08-4AF4-A7A2-38651AC3D79F}">
      <dgm:prSet/>
      <dgm:spPr/>
      <dgm:t>
        <a:bodyPr/>
        <a:lstStyle/>
        <a:p>
          <a:endParaRPr lang="en-US"/>
        </a:p>
      </dgm:t>
    </dgm:pt>
    <dgm:pt modelId="{D1915F98-5833-405A-9B4D-29FB42181B81}" type="sibTrans" cxnId="{64F0F2F2-3B08-4AF4-A7A2-38651AC3D79F}">
      <dgm:prSet/>
      <dgm:spPr/>
      <dgm:t>
        <a:bodyPr/>
        <a:lstStyle/>
        <a:p>
          <a:endParaRPr lang="en-US"/>
        </a:p>
      </dgm:t>
    </dgm:pt>
    <dgm:pt modelId="{73383BFE-B730-4A83-8F9E-7E119163E8B9}">
      <dgm:prSet custT="1"/>
      <dgm:spPr/>
      <dgm:t>
        <a:bodyPr/>
        <a:lstStyle/>
        <a:p>
          <a:pPr rtl="0"/>
          <a:r>
            <a:rPr lang="en-US" sz="2600" dirty="0" smtClean="0"/>
            <a:t>Sweep, mop, and vacuum regularly</a:t>
          </a:r>
          <a:endParaRPr lang="en-US" sz="2600" dirty="0"/>
        </a:p>
      </dgm:t>
    </dgm:pt>
    <dgm:pt modelId="{8CB25561-C987-4E32-AC90-B81A7628AF80}" type="parTrans" cxnId="{B3A1506D-64F3-472B-BAC0-F52FB27D1361}">
      <dgm:prSet/>
      <dgm:spPr/>
      <dgm:t>
        <a:bodyPr/>
        <a:lstStyle/>
        <a:p>
          <a:endParaRPr lang="en-US"/>
        </a:p>
      </dgm:t>
    </dgm:pt>
    <dgm:pt modelId="{B96FDB5B-F6C0-4AAC-81D3-23667101F758}" type="sibTrans" cxnId="{B3A1506D-64F3-472B-BAC0-F52FB27D1361}">
      <dgm:prSet/>
      <dgm:spPr/>
      <dgm:t>
        <a:bodyPr/>
        <a:lstStyle/>
        <a:p>
          <a:endParaRPr lang="en-US"/>
        </a:p>
      </dgm:t>
    </dgm:pt>
    <dgm:pt modelId="{BB7C5FFC-3EE6-4A28-9138-10433A2453D5}">
      <dgm:prSet custT="1"/>
      <dgm:spPr/>
      <dgm:t>
        <a:bodyPr/>
        <a:lstStyle/>
        <a:p>
          <a:pPr rtl="0"/>
          <a:r>
            <a:rPr lang="en-US" sz="2600" dirty="0" smtClean="0"/>
            <a:t>Take garbage to the trash area at least once a week (everyday if you have pests)</a:t>
          </a:r>
          <a:endParaRPr lang="en-US" sz="2600" dirty="0"/>
        </a:p>
      </dgm:t>
    </dgm:pt>
    <dgm:pt modelId="{65ED7F3A-C7CB-4611-BFEE-26AC222F8C17}" type="parTrans" cxnId="{3973E6CE-8B4F-402B-8E7C-B9F5B5918050}">
      <dgm:prSet/>
      <dgm:spPr/>
      <dgm:t>
        <a:bodyPr/>
        <a:lstStyle/>
        <a:p>
          <a:endParaRPr lang="en-US"/>
        </a:p>
      </dgm:t>
    </dgm:pt>
    <dgm:pt modelId="{777E13A5-7405-419C-BA48-826E1F97FAED}" type="sibTrans" cxnId="{3973E6CE-8B4F-402B-8E7C-B9F5B5918050}">
      <dgm:prSet/>
      <dgm:spPr/>
      <dgm:t>
        <a:bodyPr/>
        <a:lstStyle/>
        <a:p>
          <a:endParaRPr lang="en-US"/>
        </a:p>
      </dgm:t>
    </dgm:pt>
    <dgm:pt modelId="{B6B4C5C9-CD54-466C-88CF-B5AFF14BE102}">
      <dgm:prSet custT="1"/>
      <dgm:spPr/>
      <dgm:t>
        <a:bodyPr/>
        <a:lstStyle/>
        <a:p>
          <a:pPr rtl="0"/>
          <a:r>
            <a:rPr lang="en-US" sz="2600" dirty="0" smtClean="0"/>
            <a:t>Repair water leaks or damage</a:t>
          </a:r>
          <a:endParaRPr lang="en-US" sz="2600" dirty="0"/>
        </a:p>
      </dgm:t>
    </dgm:pt>
    <dgm:pt modelId="{38826311-83F2-48FF-ACAA-39C640CE6BB6}" type="parTrans" cxnId="{BB49F098-E736-44F7-AAC8-32535A0B6609}">
      <dgm:prSet/>
      <dgm:spPr/>
    </dgm:pt>
    <dgm:pt modelId="{C2E0A879-7860-4EC2-857A-6CA4FA3A1B8F}" type="sibTrans" cxnId="{BB49F098-E736-44F7-AAC8-32535A0B6609}">
      <dgm:prSet/>
      <dgm:spPr/>
    </dgm:pt>
    <dgm:pt modelId="{F5CAF915-B86A-439C-B887-97468DFA5AC6}" type="pres">
      <dgm:prSet presAssocID="{05AC806B-04BE-42D0-B132-7411E2691573}" presName="Name0" presStyleCnt="0">
        <dgm:presLayoutVars>
          <dgm:dir/>
          <dgm:animLvl val="lvl"/>
          <dgm:resizeHandles val="exact"/>
        </dgm:presLayoutVars>
      </dgm:prSet>
      <dgm:spPr/>
      <dgm:t>
        <a:bodyPr/>
        <a:lstStyle/>
        <a:p>
          <a:endParaRPr lang="en-US"/>
        </a:p>
      </dgm:t>
    </dgm:pt>
    <dgm:pt modelId="{55FE7410-DEC8-465F-9656-491927A68372}" type="pres">
      <dgm:prSet presAssocID="{C18A738A-E0DA-4DC7-A470-1EB22F612A94}" presName="composite" presStyleCnt="0"/>
      <dgm:spPr/>
    </dgm:pt>
    <dgm:pt modelId="{32E19982-06BB-4D93-BB7C-0BBDA1D44544}" type="pres">
      <dgm:prSet presAssocID="{C18A738A-E0DA-4DC7-A470-1EB22F612A94}" presName="parTx" presStyleLbl="alignNode1" presStyleIdx="0" presStyleCnt="2" custLinFactNeighborX="-11890" custLinFactNeighborY="1407">
        <dgm:presLayoutVars>
          <dgm:chMax val="0"/>
          <dgm:chPref val="0"/>
          <dgm:bulletEnabled val="1"/>
        </dgm:presLayoutVars>
      </dgm:prSet>
      <dgm:spPr/>
      <dgm:t>
        <a:bodyPr/>
        <a:lstStyle/>
        <a:p>
          <a:endParaRPr lang="en-US"/>
        </a:p>
      </dgm:t>
    </dgm:pt>
    <dgm:pt modelId="{C52512C6-9E5F-4050-896F-D71A15C501F3}" type="pres">
      <dgm:prSet presAssocID="{C18A738A-E0DA-4DC7-A470-1EB22F612A94}" presName="desTx" presStyleLbl="alignAccFollowNode1" presStyleIdx="0" presStyleCnt="2">
        <dgm:presLayoutVars>
          <dgm:bulletEnabled val="1"/>
        </dgm:presLayoutVars>
      </dgm:prSet>
      <dgm:spPr/>
      <dgm:t>
        <a:bodyPr/>
        <a:lstStyle/>
        <a:p>
          <a:endParaRPr lang="en-US"/>
        </a:p>
      </dgm:t>
    </dgm:pt>
    <dgm:pt modelId="{03F3F747-717A-47EA-86EA-916434CA1F0A}" type="pres">
      <dgm:prSet presAssocID="{46F89B24-6798-4B3E-8A95-DB3D5118FB8F}" presName="space" presStyleCnt="0"/>
      <dgm:spPr/>
    </dgm:pt>
    <dgm:pt modelId="{F6860CD1-E748-4CB7-B00A-7162DDB766AD}" type="pres">
      <dgm:prSet presAssocID="{B5E8CC3D-6A80-4BAB-90D5-11E556FE7060}" presName="composite" presStyleCnt="0"/>
      <dgm:spPr/>
    </dgm:pt>
    <dgm:pt modelId="{254262B7-5720-4D65-807D-C63AC35A6E11}" type="pres">
      <dgm:prSet presAssocID="{B5E8CC3D-6A80-4BAB-90D5-11E556FE7060}" presName="parTx" presStyleLbl="alignNode1" presStyleIdx="1" presStyleCnt="2">
        <dgm:presLayoutVars>
          <dgm:chMax val="0"/>
          <dgm:chPref val="0"/>
          <dgm:bulletEnabled val="1"/>
        </dgm:presLayoutVars>
      </dgm:prSet>
      <dgm:spPr/>
      <dgm:t>
        <a:bodyPr/>
        <a:lstStyle/>
        <a:p>
          <a:endParaRPr lang="en-US"/>
        </a:p>
      </dgm:t>
    </dgm:pt>
    <dgm:pt modelId="{58E5579C-E487-45C6-9AC0-D7F01EE572C2}" type="pres">
      <dgm:prSet presAssocID="{B5E8CC3D-6A80-4BAB-90D5-11E556FE7060}" presName="desTx" presStyleLbl="alignAccFollowNode1" presStyleIdx="1" presStyleCnt="2">
        <dgm:presLayoutVars>
          <dgm:bulletEnabled val="1"/>
        </dgm:presLayoutVars>
      </dgm:prSet>
      <dgm:spPr/>
      <dgm:t>
        <a:bodyPr/>
        <a:lstStyle/>
        <a:p>
          <a:endParaRPr lang="en-US"/>
        </a:p>
      </dgm:t>
    </dgm:pt>
  </dgm:ptLst>
  <dgm:cxnLst>
    <dgm:cxn modelId="{5BEF7029-55CC-439B-8EBB-691249364B52}" type="presOf" srcId="{C18A738A-E0DA-4DC7-A470-1EB22F612A94}" destId="{32E19982-06BB-4D93-BB7C-0BBDA1D44544}" srcOrd="0" destOrd="0" presId="urn:microsoft.com/office/officeart/2005/8/layout/hList1"/>
    <dgm:cxn modelId="{2781E62D-C64A-47E8-B08C-41BF36FAED88}" type="presOf" srcId="{A57F8AC5-891E-447C-8954-D005F9906B3A}" destId="{58E5579C-E487-45C6-9AC0-D7F01EE572C2}" srcOrd="0" destOrd="0" presId="urn:microsoft.com/office/officeart/2005/8/layout/hList1"/>
    <dgm:cxn modelId="{64F0F2F2-3B08-4AF4-A7A2-38651AC3D79F}" srcId="{B5E8CC3D-6A80-4BAB-90D5-11E556FE7060}" destId="{A57F8AC5-891E-447C-8954-D005F9906B3A}" srcOrd="0" destOrd="0" parTransId="{0A493E7D-3395-48A3-BBAC-2B1BAF612207}" sibTransId="{D1915F98-5833-405A-9B4D-29FB42181B81}"/>
    <dgm:cxn modelId="{15C8FBDE-6BA5-41D7-BD50-09B32010B49F}" srcId="{C18A738A-E0DA-4DC7-A470-1EB22F612A94}" destId="{FF58C5DD-7EB2-4C5C-BCD9-2FA1B8F56AFC}" srcOrd="0" destOrd="0" parTransId="{1AF3704A-4808-4B18-B6CA-8DF2A9BA2498}" sibTransId="{53FF0CA6-7D96-4289-9A2F-AC3928C72BB4}"/>
    <dgm:cxn modelId="{3973E6CE-8B4F-402B-8E7C-B9F5B5918050}" srcId="{C18A738A-E0DA-4DC7-A470-1EB22F612A94}" destId="{BB7C5FFC-3EE6-4A28-9138-10433A2453D5}" srcOrd="2" destOrd="0" parTransId="{65ED7F3A-C7CB-4611-BFEE-26AC222F8C17}" sibTransId="{777E13A5-7405-419C-BA48-826E1F97FAED}"/>
    <dgm:cxn modelId="{81A8C87B-571D-4ADE-AB0E-9D155B6B8699}" srcId="{05AC806B-04BE-42D0-B132-7411E2691573}" destId="{C18A738A-E0DA-4DC7-A470-1EB22F612A94}" srcOrd="0" destOrd="0" parTransId="{CAE469BD-75CE-4DEE-8EBA-6ABD4D505FEF}" sibTransId="{46F89B24-6798-4B3E-8A95-DB3D5118FB8F}"/>
    <dgm:cxn modelId="{838F0B23-EDA5-40F3-839C-E3A80E647664}" type="presOf" srcId="{05AC806B-04BE-42D0-B132-7411E2691573}" destId="{F5CAF915-B86A-439C-B887-97468DFA5AC6}" srcOrd="0" destOrd="0" presId="urn:microsoft.com/office/officeart/2005/8/layout/hList1"/>
    <dgm:cxn modelId="{BB49F098-E736-44F7-AAC8-32535A0B6609}" srcId="{B5E8CC3D-6A80-4BAB-90D5-11E556FE7060}" destId="{B6B4C5C9-CD54-466C-88CF-B5AFF14BE102}" srcOrd="1" destOrd="0" parTransId="{38826311-83F2-48FF-ACAA-39C640CE6BB6}" sibTransId="{C2E0A879-7860-4EC2-857A-6CA4FA3A1B8F}"/>
    <dgm:cxn modelId="{B3A1506D-64F3-472B-BAC0-F52FB27D1361}" srcId="{C18A738A-E0DA-4DC7-A470-1EB22F612A94}" destId="{73383BFE-B730-4A83-8F9E-7E119163E8B9}" srcOrd="1" destOrd="0" parTransId="{8CB25561-C987-4E32-AC90-B81A7628AF80}" sibTransId="{B96FDB5B-F6C0-4AAC-81D3-23667101F758}"/>
    <dgm:cxn modelId="{26812B43-DBBA-4E88-A8F5-8160D76E2E96}" type="presOf" srcId="{BB7C5FFC-3EE6-4A28-9138-10433A2453D5}" destId="{C52512C6-9E5F-4050-896F-D71A15C501F3}" srcOrd="0" destOrd="2" presId="urn:microsoft.com/office/officeart/2005/8/layout/hList1"/>
    <dgm:cxn modelId="{FBC45931-B8C5-43B3-B34B-73AF08EB210D}" type="presOf" srcId="{73383BFE-B730-4A83-8F9E-7E119163E8B9}" destId="{C52512C6-9E5F-4050-896F-D71A15C501F3}" srcOrd="0" destOrd="1" presId="urn:microsoft.com/office/officeart/2005/8/layout/hList1"/>
    <dgm:cxn modelId="{CDC42D1C-ACF3-4501-BC92-430520B6CB66}" type="presOf" srcId="{B5E8CC3D-6A80-4BAB-90D5-11E556FE7060}" destId="{254262B7-5720-4D65-807D-C63AC35A6E11}" srcOrd="0" destOrd="0" presId="urn:microsoft.com/office/officeart/2005/8/layout/hList1"/>
    <dgm:cxn modelId="{5BA1A639-B27A-42FA-A780-A6CAAB602862}" type="presOf" srcId="{B6B4C5C9-CD54-466C-88CF-B5AFF14BE102}" destId="{58E5579C-E487-45C6-9AC0-D7F01EE572C2}" srcOrd="0" destOrd="1" presId="urn:microsoft.com/office/officeart/2005/8/layout/hList1"/>
    <dgm:cxn modelId="{574722AE-8494-4669-855D-FD73B494E426}" srcId="{05AC806B-04BE-42D0-B132-7411E2691573}" destId="{B5E8CC3D-6A80-4BAB-90D5-11E556FE7060}" srcOrd="1" destOrd="0" parTransId="{DF1BCF30-BD9F-4F6E-ADF1-06C377B96CE2}" sibTransId="{6F08066B-4CA6-4F00-90CE-6DB94F50F132}"/>
    <dgm:cxn modelId="{B52B8DB5-50D8-4714-BD1A-516AD0D1FF36}" type="presOf" srcId="{FF58C5DD-7EB2-4C5C-BCD9-2FA1B8F56AFC}" destId="{C52512C6-9E5F-4050-896F-D71A15C501F3}" srcOrd="0" destOrd="0" presId="urn:microsoft.com/office/officeart/2005/8/layout/hList1"/>
    <dgm:cxn modelId="{4DFD72A3-3A37-480B-A039-4C1D1B5E86C7}" type="presParOf" srcId="{F5CAF915-B86A-439C-B887-97468DFA5AC6}" destId="{55FE7410-DEC8-465F-9656-491927A68372}" srcOrd="0" destOrd="0" presId="urn:microsoft.com/office/officeart/2005/8/layout/hList1"/>
    <dgm:cxn modelId="{21CA023C-79A1-475D-9165-658837BEF29F}" type="presParOf" srcId="{55FE7410-DEC8-465F-9656-491927A68372}" destId="{32E19982-06BB-4D93-BB7C-0BBDA1D44544}" srcOrd="0" destOrd="0" presId="urn:microsoft.com/office/officeart/2005/8/layout/hList1"/>
    <dgm:cxn modelId="{A95EEA59-38C1-4D77-8E5B-4876CB42A91D}" type="presParOf" srcId="{55FE7410-DEC8-465F-9656-491927A68372}" destId="{C52512C6-9E5F-4050-896F-D71A15C501F3}" srcOrd="1" destOrd="0" presId="urn:microsoft.com/office/officeart/2005/8/layout/hList1"/>
    <dgm:cxn modelId="{DA60D5D8-E533-4B47-8A41-D13938DAF09F}" type="presParOf" srcId="{F5CAF915-B86A-439C-B887-97468DFA5AC6}" destId="{03F3F747-717A-47EA-86EA-916434CA1F0A}" srcOrd="1" destOrd="0" presId="urn:microsoft.com/office/officeart/2005/8/layout/hList1"/>
    <dgm:cxn modelId="{DFFBFA04-2006-4FD6-A09C-52B897C11200}" type="presParOf" srcId="{F5CAF915-B86A-439C-B887-97468DFA5AC6}" destId="{F6860CD1-E748-4CB7-B00A-7162DDB766AD}" srcOrd="2" destOrd="0" presId="urn:microsoft.com/office/officeart/2005/8/layout/hList1"/>
    <dgm:cxn modelId="{5822C26A-D8CA-4462-B95F-568CC4D59905}" type="presParOf" srcId="{F6860CD1-E748-4CB7-B00A-7162DDB766AD}" destId="{254262B7-5720-4D65-807D-C63AC35A6E11}" srcOrd="0" destOrd="0" presId="urn:microsoft.com/office/officeart/2005/8/layout/hList1"/>
    <dgm:cxn modelId="{CB04AA84-33D3-42BC-A682-65B105C48014}" type="presParOf" srcId="{F6860CD1-E748-4CB7-B00A-7162DDB766AD}" destId="{58E5579C-E487-45C6-9AC0-D7F01EE572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1CD635-4C59-4B86-B17C-5395C7EF653C}" type="doc">
      <dgm:prSet loTypeId="urn:microsoft.com/office/officeart/2005/8/layout/vList3#6" loCatId="list" qsTypeId="urn:microsoft.com/office/officeart/2005/8/quickstyle/simple1" qsCatId="simple" csTypeId="urn:microsoft.com/office/officeart/2005/8/colors/accent1_2" csCatId="accent1" phldr="1"/>
      <dgm:spPr/>
      <dgm:t>
        <a:bodyPr/>
        <a:lstStyle/>
        <a:p>
          <a:endParaRPr lang="en-US"/>
        </a:p>
      </dgm:t>
    </dgm:pt>
    <dgm:pt modelId="{76272525-4F7E-4AF3-BC9C-CB7A0A052D59}">
      <dgm:prSet phldrT="[Text]"/>
      <dgm:spPr/>
      <dgm:t>
        <a:bodyPr/>
        <a:lstStyle/>
        <a:p>
          <a:pPr algn="l"/>
          <a:r>
            <a:rPr lang="en-US" b="1" dirty="0" smtClean="0"/>
            <a:t>1. Keep it DRY</a:t>
          </a:r>
          <a:endParaRPr lang="en-US" b="1" dirty="0"/>
        </a:p>
      </dgm:t>
    </dgm:pt>
    <dgm:pt modelId="{D3392141-79D4-4AED-8A42-505AA1B6F54C}" type="parTrans" cxnId="{115B0297-6080-496F-993D-12C649C56BAA}">
      <dgm:prSet/>
      <dgm:spPr/>
      <dgm:t>
        <a:bodyPr/>
        <a:lstStyle/>
        <a:p>
          <a:pPr algn="l"/>
          <a:endParaRPr lang="en-US"/>
        </a:p>
      </dgm:t>
    </dgm:pt>
    <dgm:pt modelId="{3359725B-EFA8-4B53-A468-278BF27B64D6}" type="sibTrans" cxnId="{115B0297-6080-496F-993D-12C649C56BAA}">
      <dgm:prSet/>
      <dgm:spPr/>
      <dgm:t>
        <a:bodyPr/>
        <a:lstStyle/>
        <a:p>
          <a:pPr algn="l"/>
          <a:endParaRPr lang="en-US"/>
        </a:p>
      </dgm:t>
    </dgm:pt>
    <dgm:pt modelId="{5C02FEC1-6EDB-4A98-8528-4BB8ED48573C}">
      <dgm:prSet phldrT="[Text]"/>
      <dgm:spPr/>
      <dgm:t>
        <a:bodyPr/>
        <a:lstStyle/>
        <a:p>
          <a:pPr algn="l"/>
          <a:r>
            <a:rPr lang="en-US" b="1" dirty="0" smtClean="0"/>
            <a:t>2. Keep it CLEAN</a:t>
          </a:r>
          <a:endParaRPr lang="en-US" b="1" dirty="0"/>
        </a:p>
      </dgm:t>
    </dgm:pt>
    <dgm:pt modelId="{2E326287-4801-4A14-8D02-0554E8CD8580}" type="parTrans" cxnId="{6F6A2223-C468-4A7B-9B1A-3D191D0A5837}">
      <dgm:prSet/>
      <dgm:spPr/>
      <dgm:t>
        <a:bodyPr/>
        <a:lstStyle/>
        <a:p>
          <a:pPr algn="l"/>
          <a:endParaRPr lang="en-US"/>
        </a:p>
      </dgm:t>
    </dgm:pt>
    <dgm:pt modelId="{D91152C1-2AB2-4BB7-9128-9A198D03A1D3}" type="sibTrans" cxnId="{6F6A2223-C468-4A7B-9B1A-3D191D0A5837}">
      <dgm:prSet/>
      <dgm:spPr/>
      <dgm:t>
        <a:bodyPr/>
        <a:lstStyle/>
        <a:p>
          <a:pPr algn="l"/>
          <a:endParaRPr lang="en-US"/>
        </a:p>
      </dgm:t>
    </dgm:pt>
    <dgm:pt modelId="{0BB3E776-010D-423F-ADC6-4EC310605A23}">
      <dgm:prSet phldrT="[Text]"/>
      <dgm:spPr/>
      <dgm:t>
        <a:bodyPr/>
        <a:lstStyle/>
        <a:p>
          <a:pPr algn="l"/>
          <a:r>
            <a:rPr lang="en-US" b="1" dirty="0" smtClean="0"/>
            <a:t>3. Keep it PEST-FREE</a:t>
          </a:r>
          <a:endParaRPr lang="en-US" b="1" dirty="0"/>
        </a:p>
      </dgm:t>
    </dgm:pt>
    <dgm:pt modelId="{100A1576-D7B2-4181-8F6E-BA542CD6BFA9}" type="parTrans" cxnId="{02E3FE9E-078E-41BC-B524-02CCAF9EE150}">
      <dgm:prSet/>
      <dgm:spPr/>
      <dgm:t>
        <a:bodyPr/>
        <a:lstStyle/>
        <a:p>
          <a:pPr algn="l"/>
          <a:endParaRPr lang="en-US"/>
        </a:p>
      </dgm:t>
    </dgm:pt>
    <dgm:pt modelId="{74A14D18-E71A-4ACC-A61D-E0366898C13D}" type="sibTrans" cxnId="{02E3FE9E-078E-41BC-B524-02CCAF9EE150}">
      <dgm:prSet/>
      <dgm:spPr/>
      <dgm:t>
        <a:bodyPr/>
        <a:lstStyle/>
        <a:p>
          <a:pPr algn="l"/>
          <a:endParaRPr lang="en-US"/>
        </a:p>
      </dgm:t>
    </dgm:pt>
    <dgm:pt modelId="{A6A63AD9-B58B-4BF7-9990-3094F9EB6790}">
      <dgm:prSet phldrT="[Text]"/>
      <dgm:spPr/>
      <dgm:t>
        <a:bodyPr/>
        <a:lstStyle/>
        <a:p>
          <a:pPr algn="l"/>
          <a:r>
            <a:rPr lang="en-US" b="1" dirty="0" smtClean="0"/>
            <a:t>4. Keep it VENTILATED</a:t>
          </a:r>
          <a:endParaRPr lang="en-US" b="1" dirty="0"/>
        </a:p>
      </dgm:t>
    </dgm:pt>
    <dgm:pt modelId="{1345498E-B5B3-46F0-90C5-34DB14E47FDA}" type="parTrans" cxnId="{FBE1955B-4646-4027-949D-F306B154CEEC}">
      <dgm:prSet/>
      <dgm:spPr/>
      <dgm:t>
        <a:bodyPr/>
        <a:lstStyle/>
        <a:p>
          <a:pPr algn="l"/>
          <a:endParaRPr lang="en-US"/>
        </a:p>
      </dgm:t>
    </dgm:pt>
    <dgm:pt modelId="{8CF8B8AC-5702-4310-95C0-0F67F17E48DE}" type="sibTrans" cxnId="{FBE1955B-4646-4027-949D-F306B154CEEC}">
      <dgm:prSet/>
      <dgm:spPr/>
      <dgm:t>
        <a:bodyPr/>
        <a:lstStyle/>
        <a:p>
          <a:pPr algn="l"/>
          <a:endParaRPr lang="en-US"/>
        </a:p>
      </dgm:t>
    </dgm:pt>
    <dgm:pt modelId="{F15829C8-FE65-459D-936A-4720537D667B}">
      <dgm:prSet phldrT="[Text]"/>
      <dgm:spPr/>
      <dgm:t>
        <a:bodyPr/>
        <a:lstStyle/>
        <a:p>
          <a:pPr algn="l"/>
          <a:r>
            <a:rPr lang="en-US" b="1" dirty="0" smtClean="0"/>
            <a:t>5. Keep it SAFE</a:t>
          </a:r>
          <a:endParaRPr lang="en-US" b="1" dirty="0"/>
        </a:p>
      </dgm:t>
    </dgm:pt>
    <dgm:pt modelId="{159EE837-33ED-400B-8488-6B28DDF1C850}" type="parTrans" cxnId="{FE6DBE10-82C5-4293-A8FD-896633E6322C}">
      <dgm:prSet/>
      <dgm:spPr/>
      <dgm:t>
        <a:bodyPr/>
        <a:lstStyle/>
        <a:p>
          <a:endParaRPr lang="en-US"/>
        </a:p>
      </dgm:t>
    </dgm:pt>
    <dgm:pt modelId="{91FC80BB-9590-44EF-B225-78797C820FAF}" type="sibTrans" cxnId="{FE6DBE10-82C5-4293-A8FD-896633E6322C}">
      <dgm:prSet/>
      <dgm:spPr/>
      <dgm:t>
        <a:bodyPr/>
        <a:lstStyle/>
        <a:p>
          <a:endParaRPr lang="en-US"/>
        </a:p>
      </dgm:t>
    </dgm:pt>
    <dgm:pt modelId="{0167C170-F2C8-42E8-AE37-8D1353834435}">
      <dgm:prSet phldrT="[Text]"/>
      <dgm:spPr/>
      <dgm:t>
        <a:bodyPr/>
        <a:lstStyle/>
        <a:p>
          <a:pPr algn="l"/>
          <a:r>
            <a:rPr lang="en-US" b="1" dirty="0" smtClean="0"/>
            <a:t>6. Keep it CONTAMINANT-FREE</a:t>
          </a:r>
          <a:endParaRPr lang="en-US" b="1" dirty="0"/>
        </a:p>
      </dgm:t>
    </dgm:pt>
    <dgm:pt modelId="{D6FCD04B-EEE1-4190-A3DB-9F85E52503CC}" type="parTrans" cxnId="{4279BFC1-684F-401B-B319-D8816D891B20}">
      <dgm:prSet/>
      <dgm:spPr/>
      <dgm:t>
        <a:bodyPr/>
        <a:lstStyle/>
        <a:p>
          <a:endParaRPr lang="en-US"/>
        </a:p>
      </dgm:t>
    </dgm:pt>
    <dgm:pt modelId="{41FB6A9D-269C-435F-B231-0E5A8D7FE863}" type="sibTrans" cxnId="{4279BFC1-684F-401B-B319-D8816D891B20}">
      <dgm:prSet/>
      <dgm:spPr/>
      <dgm:t>
        <a:bodyPr/>
        <a:lstStyle/>
        <a:p>
          <a:endParaRPr lang="en-US"/>
        </a:p>
      </dgm:t>
    </dgm:pt>
    <dgm:pt modelId="{F716EA79-3EF3-4C5D-BF92-72F043FDE61D}">
      <dgm:prSet phldrT="[Text]"/>
      <dgm:spPr/>
      <dgm:t>
        <a:bodyPr/>
        <a:lstStyle/>
        <a:p>
          <a:pPr algn="l"/>
          <a:r>
            <a:rPr lang="en-US" b="1" dirty="0" smtClean="0"/>
            <a:t>7. Keep it MAINTAINED</a:t>
          </a:r>
          <a:endParaRPr lang="en-US" b="1" dirty="0"/>
        </a:p>
      </dgm:t>
    </dgm:pt>
    <dgm:pt modelId="{CFBA3734-F8F6-4221-A26F-5B0191564862}" type="parTrans" cxnId="{879A1531-3DC3-4575-B943-99C1BEC9419B}">
      <dgm:prSet/>
      <dgm:spPr/>
      <dgm:t>
        <a:bodyPr/>
        <a:lstStyle/>
        <a:p>
          <a:endParaRPr lang="en-US"/>
        </a:p>
      </dgm:t>
    </dgm:pt>
    <dgm:pt modelId="{F298B0B3-3BBD-4228-A296-AF5C75B74B35}" type="sibTrans" cxnId="{879A1531-3DC3-4575-B943-99C1BEC9419B}">
      <dgm:prSet/>
      <dgm:spPr/>
      <dgm:t>
        <a:bodyPr/>
        <a:lstStyle/>
        <a:p>
          <a:endParaRPr lang="en-US"/>
        </a:p>
      </dgm:t>
    </dgm:pt>
    <dgm:pt modelId="{68322A79-1B7F-459A-BBC7-BDE651CC0FB6}" type="pres">
      <dgm:prSet presAssocID="{0C1CD635-4C59-4B86-B17C-5395C7EF653C}" presName="linearFlow" presStyleCnt="0">
        <dgm:presLayoutVars>
          <dgm:dir/>
          <dgm:resizeHandles val="exact"/>
        </dgm:presLayoutVars>
      </dgm:prSet>
      <dgm:spPr/>
      <dgm:t>
        <a:bodyPr/>
        <a:lstStyle/>
        <a:p>
          <a:endParaRPr lang="en-US"/>
        </a:p>
      </dgm:t>
    </dgm:pt>
    <dgm:pt modelId="{CF3ACC2B-513E-45CF-B688-06457FF169B6}" type="pres">
      <dgm:prSet presAssocID="{76272525-4F7E-4AF3-BC9C-CB7A0A052D59}" presName="composite" presStyleCnt="0"/>
      <dgm:spPr/>
      <dgm:t>
        <a:bodyPr/>
        <a:lstStyle/>
        <a:p>
          <a:endParaRPr lang="en-US"/>
        </a:p>
      </dgm:t>
    </dgm:pt>
    <dgm:pt modelId="{815DA160-91EB-462F-8F28-2893FBD308E2}" type="pres">
      <dgm:prSet presAssocID="{76272525-4F7E-4AF3-BC9C-CB7A0A052D59}" presName="imgShp" presStyleLbl="fgImgPlace1" presStyleIdx="0" presStyleCnt="7"/>
      <dgm:spPr>
        <a:blipFill rotWithShape="0">
          <a:blip xmlns:r="http://schemas.openxmlformats.org/officeDocument/2006/relationships" r:embed="rId1">
            <a:duotone>
              <a:schemeClr val="accent1">
                <a:shade val="45000"/>
                <a:satMod val="135000"/>
              </a:schemeClr>
              <a:prstClr val="white"/>
            </a:duotone>
          </a:blip>
          <a:stretch>
            <a:fillRect/>
          </a:stretch>
        </a:blipFill>
      </dgm:spPr>
      <dgm:t>
        <a:bodyPr/>
        <a:lstStyle/>
        <a:p>
          <a:endParaRPr lang="en-US"/>
        </a:p>
      </dgm:t>
    </dgm:pt>
    <dgm:pt modelId="{D3AE0CA8-48D6-417F-B118-90D47D0EE99C}" type="pres">
      <dgm:prSet presAssocID="{76272525-4F7E-4AF3-BC9C-CB7A0A052D59}" presName="txShp" presStyleLbl="node1" presStyleIdx="0" presStyleCnt="7">
        <dgm:presLayoutVars>
          <dgm:bulletEnabled val="1"/>
        </dgm:presLayoutVars>
      </dgm:prSet>
      <dgm:spPr/>
      <dgm:t>
        <a:bodyPr/>
        <a:lstStyle/>
        <a:p>
          <a:endParaRPr lang="en-US"/>
        </a:p>
      </dgm:t>
    </dgm:pt>
    <dgm:pt modelId="{A5B04321-2330-466A-878B-9F783C9DC0CF}" type="pres">
      <dgm:prSet presAssocID="{3359725B-EFA8-4B53-A468-278BF27B64D6}" presName="spacing" presStyleCnt="0"/>
      <dgm:spPr/>
      <dgm:t>
        <a:bodyPr/>
        <a:lstStyle/>
        <a:p>
          <a:endParaRPr lang="en-US"/>
        </a:p>
      </dgm:t>
    </dgm:pt>
    <dgm:pt modelId="{3C651C0D-1D17-425B-9370-0193AC02E330}" type="pres">
      <dgm:prSet presAssocID="{5C02FEC1-6EDB-4A98-8528-4BB8ED48573C}" presName="composite" presStyleCnt="0"/>
      <dgm:spPr/>
      <dgm:t>
        <a:bodyPr/>
        <a:lstStyle/>
        <a:p>
          <a:endParaRPr lang="en-US"/>
        </a:p>
      </dgm:t>
    </dgm:pt>
    <dgm:pt modelId="{4A1109E5-C2A6-435C-89E4-8279CA8EE13E}" type="pres">
      <dgm:prSet presAssocID="{5C02FEC1-6EDB-4A98-8528-4BB8ED48573C}" presName="imgShp" presStyleLbl="fgImgPlace1" presStyleIdx="1" presStyleCnt="7" custLinFactNeighborY="-14384"/>
      <dgm:spPr>
        <a:prstGeom prst="rect">
          <a:avLst/>
        </a:prstGeom>
        <a:blipFill rotWithShape="0">
          <a:blip xmlns:r="http://schemas.openxmlformats.org/officeDocument/2006/relationships" r:embed="rId2"/>
          <a:stretch>
            <a:fillRect/>
          </a:stretch>
        </a:blipFill>
      </dgm:spPr>
      <dgm:t>
        <a:bodyPr/>
        <a:lstStyle/>
        <a:p>
          <a:endParaRPr lang="en-US"/>
        </a:p>
      </dgm:t>
    </dgm:pt>
    <dgm:pt modelId="{0897B6F0-41DF-479C-9A13-57E641AB93BD}" type="pres">
      <dgm:prSet presAssocID="{5C02FEC1-6EDB-4A98-8528-4BB8ED48573C}" presName="txShp" presStyleLbl="node1" presStyleIdx="1" presStyleCnt="7" custLinFactNeighborY="-14384">
        <dgm:presLayoutVars>
          <dgm:bulletEnabled val="1"/>
        </dgm:presLayoutVars>
      </dgm:prSet>
      <dgm:spPr/>
      <dgm:t>
        <a:bodyPr/>
        <a:lstStyle/>
        <a:p>
          <a:endParaRPr lang="en-US"/>
        </a:p>
      </dgm:t>
    </dgm:pt>
    <dgm:pt modelId="{0A546830-8AE8-429F-BEC4-92F9AF2B4633}" type="pres">
      <dgm:prSet presAssocID="{D91152C1-2AB2-4BB7-9128-9A198D03A1D3}" presName="spacing" presStyleCnt="0"/>
      <dgm:spPr/>
      <dgm:t>
        <a:bodyPr/>
        <a:lstStyle/>
        <a:p>
          <a:endParaRPr lang="en-US"/>
        </a:p>
      </dgm:t>
    </dgm:pt>
    <dgm:pt modelId="{A43833EA-2590-4E3F-A2BC-6727AB4F49F8}" type="pres">
      <dgm:prSet presAssocID="{0BB3E776-010D-423F-ADC6-4EC310605A23}" presName="composite" presStyleCnt="0"/>
      <dgm:spPr/>
      <dgm:t>
        <a:bodyPr/>
        <a:lstStyle/>
        <a:p>
          <a:endParaRPr lang="en-US"/>
        </a:p>
      </dgm:t>
    </dgm:pt>
    <dgm:pt modelId="{70728C91-B0E8-4644-95F5-FA451ACF12B3}" type="pres">
      <dgm:prSet presAssocID="{0BB3E776-010D-423F-ADC6-4EC310605A23}" presName="imgShp" presStyleLbl="fgImgPlace1" presStyleIdx="2" presStyleCnt="7" custLinFactNeighborY="-28768"/>
      <dgm:spPr>
        <a:blipFill rotWithShape="0">
          <a:blip xmlns:r="http://schemas.openxmlformats.org/officeDocument/2006/relationships" r:embed="rId3"/>
          <a:stretch>
            <a:fillRect/>
          </a:stretch>
        </a:blipFill>
      </dgm:spPr>
      <dgm:t>
        <a:bodyPr/>
        <a:lstStyle/>
        <a:p>
          <a:endParaRPr lang="en-US"/>
        </a:p>
      </dgm:t>
    </dgm:pt>
    <dgm:pt modelId="{83617A9D-D7E1-409F-97BF-A6A893E7D941}" type="pres">
      <dgm:prSet presAssocID="{0BB3E776-010D-423F-ADC6-4EC310605A23}" presName="txShp" presStyleLbl="node1" presStyleIdx="2" presStyleCnt="7" custLinFactNeighborY="-28768">
        <dgm:presLayoutVars>
          <dgm:bulletEnabled val="1"/>
        </dgm:presLayoutVars>
      </dgm:prSet>
      <dgm:spPr/>
      <dgm:t>
        <a:bodyPr/>
        <a:lstStyle/>
        <a:p>
          <a:endParaRPr lang="en-US"/>
        </a:p>
      </dgm:t>
    </dgm:pt>
    <dgm:pt modelId="{FE424F88-8367-43A5-AC15-54F7FF5A638D}" type="pres">
      <dgm:prSet presAssocID="{74A14D18-E71A-4ACC-A61D-E0366898C13D}" presName="spacing" presStyleCnt="0"/>
      <dgm:spPr/>
      <dgm:t>
        <a:bodyPr/>
        <a:lstStyle/>
        <a:p>
          <a:endParaRPr lang="en-US"/>
        </a:p>
      </dgm:t>
    </dgm:pt>
    <dgm:pt modelId="{2D5C3089-1EB9-4A0F-A18C-9CB241C61635}" type="pres">
      <dgm:prSet presAssocID="{A6A63AD9-B58B-4BF7-9990-3094F9EB6790}" presName="composite" presStyleCnt="0"/>
      <dgm:spPr/>
      <dgm:t>
        <a:bodyPr/>
        <a:lstStyle/>
        <a:p>
          <a:endParaRPr lang="en-US"/>
        </a:p>
      </dgm:t>
    </dgm:pt>
    <dgm:pt modelId="{6696F7E6-9DE4-4234-88F5-E8D4DC6C31D8}" type="pres">
      <dgm:prSet presAssocID="{A6A63AD9-B58B-4BF7-9990-3094F9EB6790}" presName="imgShp" presStyleLbl="fgImgPlace1" presStyleIdx="3" presStyleCnt="7" custLinFactNeighborY="-46748"/>
      <dgm:spPr>
        <a:blipFill rotWithShape="0">
          <a:blip xmlns:r="http://schemas.openxmlformats.org/officeDocument/2006/relationships" r:embed="rId4"/>
          <a:stretch>
            <a:fillRect/>
          </a:stretch>
        </a:blipFill>
      </dgm:spPr>
      <dgm:t>
        <a:bodyPr/>
        <a:lstStyle/>
        <a:p>
          <a:endParaRPr lang="en-US"/>
        </a:p>
      </dgm:t>
    </dgm:pt>
    <dgm:pt modelId="{354CE2F3-5463-4256-A07F-FCF4FB1EB685}" type="pres">
      <dgm:prSet presAssocID="{A6A63AD9-B58B-4BF7-9990-3094F9EB6790}" presName="txShp" presStyleLbl="node1" presStyleIdx="3" presStyleCnt="7" custLinFactNeighborY="-46748">
        <dgm:presLayoutVars>
          <dgm:bulletEnabled val="1"/>
        </dgm:presLayoutVars>
      </dgm:prSet>
      <dgm:spPr/>
      <dgm:t>
        <a:bodyPr/>
        <a:lstStyle/>
        <a:p>
          <a:endParaRPr lang="en-US"/>
        </a:p>
      </dgm:t>
    </dgm:pt>
    <dgm:pt modelId="{F0F55873-48BE-4141-9DFB-EA1BA4A2568F}" type="pres">
      <dgm:prSet presAssocID="{8CF8B8AC-5702-4310-95C0-0F67F17E48DE}" presName="spacing" presStyleCnt="0"/>
      <dgm:spPr/>
      <dgm:t>
        <a:bodyPr/>
        <a:lstStyle/>
        <a:p>
          <a:endParaRPr lang="en-US"/>
        </a:p>
      </dgm:t>
    </dgm:pt>
    <dgm:pt modelId="{9B5EB608-D619-45E0-9A6F-8E0A93343594}" type="pres">
      <dgm:prSet presAssocID="{F15829C8-FE65-459D-936A-4720537D667B}" presName="composite" presStyleCnt="0"/>
      <dgm:spPr/>
      <dgm:t>
        <a:bodyPr/>
        <a:lstStyle/>
        <a:p>
          <a:endParaRPr lang="en-US"/>
        </a:p>
      </dgm:t>
    </dgm:pt>
    <dgm:pt modelId="{9A04EF69-EFEA-41D5-9E4A-017C9324C51F}" type="pres">
      <dgm:prSet presAssocID="{F15829C8-FE65-459D-936A-4720537D667B}" presName="imgShp" presStyleLbl="fgImgPlace1" presStyleIdx="4" presStyleCnt="7" custLinFactNeighborY="-62930"/>
      <dgm:spPr>
        <a:blipFill rotWithShape="0">
          <a:blip xmlns:r="http://schemas.openxmlformats.org/officeDocument/2006/relationships" r:embed="rId5"/>
          <a:stretch>
            <a:fillRect/>
          </a:stretch>
        </a:blipFill>
      </dgm:spPr>
      <dgm:t>
        <a:bodyPr/>
        <a:lstStyle/>
        <a:p>
          <a:endParaRPr lang="en-US"/>
        </a:p>
      </dgm:t>
    </dgm:pt>
    <dgm:pt modelId="{9CB84DDF-F448-48C2-9E5C-CB152D9F3636}" type="pres">
      <dgm:prSet presAssocID="{F15829C8-FE65-459D-936A-4720537D667B}" presName="txShp" presStyleLbl="node1" presStyleIdx="4" presStyleCnt="7" custLinFactNeighborY="-62930">
        <dgm:presLayoutVars>
          <dgm:bulletEnabled val="1"/>
        </dgm:presLayoutVars>
      </dgm:prSet>
      <dgm:spPr/>
      <dgm:t>
        <a:bodyPr/>
        <a:lstStyle/>
        <a:p>
          <a:endParaRPr lang="en-US"/>
        </a:p>
      </dgm:t>
    </dgm:pt>
    <dgm:pt modelId="{C78FB394-B0F4-4E4E-9D24-5DB54569CBB1}" type="pres">
      <dgm:prSet presAssocID="{91FC80BB-9590-44EF-B225-78797C820FAF}" presName="spacing" presStyleCnt="0"/>
      <dgm:spPr/>
      <dgm:t>
        <a:bodyPr/>
        <a:lstStyle/>
        <a:p>
          <a:endParaRPr lang="en-US"/>
        </a:p>
      </dgm:t>
    </dgm:pt>
    <dgm:pt modelId="{6883C677-1569-4EE4-8400-DCE7DFED339E}" type="pres">
      <dgm:prSet presAssocID="{0167C170-F2C8-42E8-AE37-8D1353834435}" presName="composite" presStyleCnt="0"/>
      <dgm:spPr/>
      <dgm:t>
        <a:bodyPr/>
        <a:lstStyle/>
        <a:p>
          <a:endParaRPr lang="en-US"/>
        </a:p>
      </dgm:t>
    </dgm:pt>
    <dgm:pt modelId="{D9BDF02F-3426-48C2-A914-2AEFCCE26D3B}" type="pres">
      <dgm:prSet presAssocID="{0167C170-F2C8-42E8-AE37-8D1353834435}" presName="imgShp" presStyleLbl="fgImgPlace1" presStyleIdx="5" presStyleCnt="7" custLinFactNeighborY="-82708"/>
      <dgm:spPr>
        <a:blipFill rotWithShape="0">
          <a:blip xmlns:r="http://schemas.openxmlformats.org/officeDocument/2006/relationships" r:embed="rId6"/>
          <a:stretch>
            <a:fillRect/>
          </a:stretch>
        </a:blipFill>
      </dgm:spPr>
      <dgm:t>
        <a:bodyPr/>
        <a:lstStyle/>
        <a:p>
          <a:endParaRPr lang="en-US"/>
        </a:p>
      </dgm:t>
    </dgm:pt>
    <dgm:pt modelId="{3AEE94A6-3BA8-4A49-9133-1FA39EDCB2B0}" type="pres">
      <dgm:prSet presAssocID="{0167C170-F2C8-42E8-AE37-8D1353834435}" presName="txShp" presStyleLbl="node1" presStyleIdx="5" presStyleCnt="7" custLinFactNeighborY="-77554">
        <dgm:presLayoutVars>
          <dgm:bulletEnabled val="1"/>
        </dgm:presLayoutVars>
      </dgm:prSet>
      <dgm:spPr/>
      <dgm:t>
        <a:bodyPr/>
        <a:lstStyle/>
        <a:p>
          <a:endParaRPr lang="en-US"/>
        </a:p>
      </dgm:t>
    </dgm:pt>
    <dgm:pt modelId="{A62A7BAD-677B-4BA4-819D-8E8E5FAF4138}" type="pres">
      <dgm:prSet presAssocID="{41FB6A9D-269C-435F-B231-0E5A8D7FE863}" presName="spacing" presStyleCnt="0"/>
      <dgm:spPr/>
      <dgm:t>
        <a:bodyPr/>
        <a:lstStyle/>
        <a:p>
          <a:endParaRPr lang="en-US"/>
        </a:p>
      </dgm:t>
    </dgm:pt>
    <dgm:pt modelId="{4A696258-E2C4-4BA4-9F7B-A3DD33591EA3}" type="pres">
      <dgm:prSet presAssocID="{F716EA79-3EF3-4C5D-BF92-72F043FDE61D}" presName="composite" presStyleCnt="0"/>
      <dgm:spPr/>
      <dgm:t>
        <a:bodyPr/>
        <a:lstStyle/>
        <a:p>
          <a:endParaRPr lang="en-US"/>
        </a:p>
      </dgm:t>
    </dgm:pt>
    <dgm:pt modelId="{DBD6E8AF-594E-4ABE-825E-D7E5224A6346}" type="pres">
      <dgm:prSet presAssocID="{F716EA79-3EF3-4C5D-BF92-72F043FDE61D}" presName="imgShp" presStyleLbl="fgImgPlace1" presStyleIdx="6" presStyleCnt="7" custLinFactNeighborY="-93496"/>
      <dgm:spPr>
        <a:blipFill rotWithShape="0">
          <a:blip xmlns:r="http://schemas.openxmlformats.org/officeDocument/2006/relationships" r:embed="rId7"/>
          <a:stretch>
            <a:fillRect/>
          </a:stretch>
        </a:blipFill>
      </dgm:spPr>
      <dgm:t>
        <a:bodyPr/>
        <a:lstStyle/>
        <a:p>
          <a:endParaRPr lang="en-US"/>
        </a:p>
      </dgm:t>
    </dgm:pt>
    <dgm:pt modelId="{8F0A4D5E-2F1D-4A31-9166-60607B7915F5}" type="pres">
      <dgm:prSet presAssocID="{F716EA79-3EF3-4C5D-BF92-72F043FDE61D}" presName="txShp" presStyleLbl="node1" presStyleIdx="6" presStyleCnt="7" custLinFactNeighborY="-93496">
        <dgm:presLayoutVars>
          <dgm:bulletEnabled val="1"/>
        </dgm:presLayoutVars>
      </dgm:prSet>
      <dgm:spPr/>
      <dgm:t>
        <a:bodyPr/>
        <a:lstStyle/>
        <a:p>
          <a:endParaRPr lang="en-US"/>
        </a:p>
      </dgm:t>
    </dgm:pt>
  </dgm:ptLst>
  <dgm:cxnLst>
    <dgm:cxn modelId="{B6C6046F-D64A-4300-B487-39B102102EED}" type="presOf" srcId="{76272525-4F7E-4AF3-BC9C-CB7A0A052D59}" destId="{D3AE0CA8-48D6-417F-B118-90D47D0EE99C}" srcOrd="0" destOrd="0" presId="urn:microsoft.com/office/officeart/2005/8/layout/vList3#6"/>
    <dgm:cxn modelId="{FBE1955B-4646-4027-949D-F306B154CEEC}" srcId="{0C1CD635-4C59-4B86-B17C-5395C7EF653C}" destId="{A6A63AD9-B58B-4BF7-9990-3094F9EB6790}" srcOrd="3" destOrd="0" parTransId="{1345498E-B5B3-46F0-90C5-34DB14E47FDA}" sibTransId="{8CF8B8AC-5702-4310-95C0-0F67F17E48DE}"/>
    <dgm:cxn modelId="{115B0297-6080-496F-993D-12C649C56BAA}" srcId="{0C1CD635-4C59-4B86-B17C-5395C7EF653C}" destId="{76272525-4F7E-4AF3-BC9C-CB7A0A052D59}" srcOrd="0" destOrd="0" parTransId="{D3392141-79D4-4AED-8A42-505AA1B6F54C}" sibTransId="{3359725B-EFA8-4B53-A468-278BF27B64D6}"/>
    <dgm:cxn modelId="{12C91E7B-1B96-4F6D-A81C-699053FBB445}" type="presOf" srcId="{0167C170-F2C8-42E8-AE37-8D1353834435}" destId="{3AEE94A6-3BA8-4A49-9133-1FA39EDCB2B0}" srcOrd="0" destOrd="0" presId="urn:microsoft.com/office/officeart/2005/8/layout/vList3#6"/>
    <dgm:cxn modelId="{54731500-9BE6-4123-A204-73D5D7D9D5D9}" type="presOf" srcId="{5C02FEC1-6EDB-4A98-8528-4BB8ED48573C}" destId="{0897B6F0-41DF-479C-9A13-57E641AB93BD}" srcOrd="0" destOrd="0" presId="urn:microsoft.com/office/officeart/2005/8/layout/vList3#6"/>
    <dgm:cxn modelId="{879A1531-3DC3-4575-B943-99C1BEC9419B}" srcId="{0C1CD635-4C59-4B86-B17C-5395C7EF653C}" destId="{F716EA79-3EF3-4C5D-BF92-72F043FDE61D}" srcOrd="6" destOrd="0" parTransId="{CFBA3734-F8F6-4221-A26F-5B0191564862}" sibTransId="{F298B0B3-3BBD-4228-A296-AF5C75B74B35}"/>
    <dgm:cxn modelId="{6F6A2223-C468-4A7B-9B1A-3D191D0A5837}" srcId="{0C1CD635-4C59-4B86-B17C-5395C7EF653C}" destId="{5C02FEC1-6EDB-4A98-8528-4BB8ED48573C}" srcOrd="1" destOrd="0" parTransId="{2E326287-4801-4A14-8D02-0554E8CD8580}" sibTransId="{D91152C1-2AB2-4BB7-9128-9A198D03A1D3}"/>
    <dgm:cxn modelId="{02E3FE9E-078E-41BC-B524-02CCAF9EE150}" srcId="{0C1CD635-4C59-4B86-B17C-5395C7EF653C}" destId="{0BB3E776-010D-423F-ADC6-4EC310605A23}" srcOrd="2" destOrd="0" parTransId="{100A1576-D7B2-4181-8F6E-BA542CD6BFA9}" sibTransId="{74A14D18-E71A-4ACC-A61D-E0366898C13D}"/>
    <dgm:cxn modelId="{8D10F432-2F18-462C-8FF8-D901BFBCE548}" type="presOf" srcId="{F716EA79-3EF3-4C5D-BF92-72F043FDE61D}" destId="{8F0A4D5E-2F1D-4A31-9166-60607B7915F5}" srcOrd="0" destOrd="0" presId="urn:microsoft.com/office/officeart/2005/8/layout/vList3#6"/>
    <dgm:cxn modelId="{FE6DBE10-82C5-4293-A8FD-896633E6322C}" srcId="{0C1CD635-4C59-4B86-B17C-5395C7EF653C}" destId="{F15829C8-FE65-459D-936A-4720537D667B}" srcOrd="4" destOrd="0" parTransId="{159EE837-33ED-400B-8488-6B28DDF1C850}" sibTransId="{91FC80BB-9590-44EF-B225-78797C820FAF}"/>
    <dgm:cxn modelId="{4279BFC1-684F-401B-B319-D8816D891B20}" srcId="{0C1CD635-4C59-4B86-B17C-5395C7EF653C}" destId="{0167C170-F2C8-42E8-AE37-8D1353834435}" srcOrd="5" destOrd="0" parTransId="{D6FCD04B-EEE1-4190-A3DB-9F85E52503CC}" sibTransId="{41FB6A9D-269C-435F-B231-0E5A8D7FE863}"/>
    <dgm:cxn modelId="{544FBE21-986A-4852-AB58-BA19FE6FF386}" type="presOf" srcId="{0BB3E776-010D-423F-ADC6-4EC310605A23}" destId="{83617A9D-D7E1-409F-97BF-A6A893E7D941}" srcOrd="0" destOrd="0" presId="urn:microsoft.com/office/officeart/2005/8/layout/vList3#6"/>
    <dgm:cxn modelId="{4E8D6415-FF5B-49ED-9028-66201A0B68DF}" type="presOf" srcId="{A6A63AD9-B58B-4BF7-9990-3094F9EB6790}" destId="{354CE2F3-5463-4256-A07F-FCF4FB1EB685}" srcOrd="0" destOrd="0" presId="urn:microsoft.com/office/officeart/2005/8/layout/vList3#6"/>
    <dgm:cxn modelId="{62184E22-89FC-4DE3-BA03-FE61349EE72E}" type="presOf" srcId="{F15829C8-FE65-459D-936A-4720537D667B}" destId="{9CB84DDF-F448-48C2-9E5C-CB152D9F3636}" srcOrd="0" destOrd="0" presId="urn:microsoft.com/office/officeart/2005/8/layout/vList3#6"/>
    <dgm:cxn modelId="{FA3A0E7B-18B2-4441-AF93-2DC22862464B}" type="presOf" srcId="{0C1CD635-4C59-4B86-B17C-5395C7EF653C}" destId="{68322A79-1B7F-459A-BBC7-BDE651CC0FB6}" srcOrd="0" destOrd="0" presId="urn:microsoft.com/office/officeart/2005/8/layout/vList3#6"/>
    <dgm:cxn modelId="{10B141EE-054B-407D-8552-5A30540C7BFC}" type="presParOf" srcId="{68322A79-1B7F-459A-BBC7-BDE651CC0FB6}" destId="{CF3ACC2B-513E-45CF-B688-06457FF169B6}" srcOrd="0" destOrd="0" presId="urn:microsoft.com/office/officeart/2005/8/layout/vList3#6"/>
    <dgm:cxn modelId="{6F2875AF-3F7C-40A7-A8CE-0A5AD052E6E4}" type="presParOf" srcId="{CF3ACC2B-513E-45CF-B688-06457FF169B6}" destId="{815DA160-91EB-462F-8F28-2893FBD308E2}" srcOrd="0" destOrd="0" presId="urn:microsoft.com/office/officeart/2005/8/layout/vList3#6"/>
    <dgm:cxn modelId="{3C0649AC-6E28-4DFA-BF28-7558340F7265}" type="presParOf" srcId="{CF3ACC2B-513E-45CF-B688-06457FF169B6}" destId="{D3AE0CA8-48D6-417F-B118-90D47D0EE99C}" srcOrd="1" destOrd="0" presId="urn:microsoft.com/office/officeart/2005/8/layout/vList3#6"/>
    <dgm:cxn modelId="{577BAFF6-2FE1-4079-B4B1-5C61F2C2B013}" type="presParOf" srcId="{68322A79-1B7F-459A-BBC7-BDE651CC0FB6}" destId="{A5B04321-2330-466A-878B-9F783C9DC0CF}" srcOrd="1" destOrd="0" presId="urn:microsoft.com/office/officeart/2005/8/layout/vList3#6"/>
    <dgm:cxn modelId="{A96CEF3C-0C15-4C90-969E-3628D517E7AF}" type="presParOf" srcId="{68322A79-1B7F-459A-BBC7-BDE651CC0FB6}" destId="{3C651C0D-1D17-425B-9370-0193AC02E330}" srcOrd="2" destOrd="0" presId="urn:microsoft.com/office/officeart/2005/8/layout/vList3#6"/>
    <dgm:cxn modelId="{E2AE75B9-84EC-45B1-BC6C-1D56CD4799F8}" type="presParOf" srcId="{3C651C0D-1D17-425B-9370-0193AC02E330}" destId="{4A1109E5-C2A6-435C-89E4-8279CA8EE13E}" srcOrd="0" destOrd="0" presId="urn:microsoft.com/office/officeart/2005/8/layout/vList3#6"/>
    <dgm:cxn modelId="{942BD093-F749-421F-B5E7-73ABB43035A8}" type="presParOf" srcId="{3C651C0D-1D17-425B-9370-0193AC02E330}" destId="{0897B6F0-41DF-479C-9A13-57E641AB93BD}" srcOrd="1" destOrd="0" presId="urn:microsoft.com/office/officeart/2005/8/layout/vList3#6"/>
    <dgm:cxn modelId="{053876AE-512D-44B1-8DFF-2B65361158AB}" type="presParOf" srcId="{68322A79-1B7F-459A-BBC7-BDE651CC0FB6}" destId="{0A546830-8AE8-429F-BEC4-92F9AF2B4633}" srcOrd="3" destOrd="0" presId="urn:microsoft.com/office/officeart/2005/8/layout/vList3#6"/>
    <dgm:cxn modelId="{9C613EA9-CA1A-4D20-9C9C-DCE6F60B79F7}" type="presParOf" srcId="{68322A79-1B7F-459A-BBC7-BDE651CC0FB6}" destId="{A43833EA-2590-4E3F-A2BC-6727AB4F49F8}" srcOrd="4" destOrd="0" presId="urn:microsoft.com/office/officeart/2005/8/layout/vList3#6"/>
    <dgm:cxn modelId="{3280AA57-25A2-4B63-A61E-678D4D32117B}" type="presParOf" srcId="{A43833EA-2590-4E3F-A2BC-6727AB4F49F8}" destId="{70728C91-B0E8-4644-95F5-FA451ACF12B3}" srcOrd="0" destOrd="0" presId="urn:microsoft.com/office/officeart/2005/8/layout/vList3#6"/>
    <dgm:cxn modelId="{F6948D9D-301A-42E0-9F7D-A974C73B4788}" type="presParOf" srcId="{A43833EA-2590-4E3F-A2BC-6727AB4F49F8}" destId="{83617A9D-D7E1-409F-97BF-A6A893E7D941}" srcOrd="1" destOrd="0" presId="urn:microsoft.com/office/officeart/2005/8/layout/vList3#6"/>
    <dgm:cxn modelId="{BAFDC813-3052-44C1-B40F-D6D57E510302}" type="presParOf" srcId="{68322A79-1B7F-459A-BBC7-BDE651CC0FB6}" destId="{FE424F88-8367-43A5-AC15-54F7FF5A638D}" srcOrd="5" destOrd="0" presId="urn:microsoft.com/office/officeart/2005/8/layout/vList3#6"/>
    <dgm:cxn modelId="{46132A29-4E5D-45F3-940E-28918916E980}" type="presParOf" srcId="{68322A79-1B7F-459A-BBC7-BDE651CC0FB6}" destId="{2D5C3089-1EB9-4A0F-A18C-9CB241C61635}" srcOrd="6" destOrd="0" presId="urn:microsoft.com/office/officeart/2005/8/layout/vList3#6"/>
    <dgm:cxn modelId="{51643F2E-B270-49C7-895F-FE223B01FB24}" type="presParOf" srcId="{2D5C3089-1EB9-4A0F-A18C-9CB241C61635}" destId="{6696F7E6-9DE4-4234-88F5-E8D4DC6C31D8}" srcOrd="0" destOrd="0" presId="urn:microsoft.com/office/officeart/2005/8/layout/vList3#6"/>
    <dgm:cxn modelId="{7B47D9A3-0CEF-47D1-A094-F79188605135}" type="presParOf" srcId="{2D5C3089-1EB9-4A0F-A18C-9CB241C61635}" destId="{354CE2F3-5463-4256-A07F-FCF4FB1EB685}" srcOrd="1" destOrd="0" presId="urn:microsoft.com/office/officeart/2005/8/layout/vList3#6"/>
    <dgm:cxn modelId="{BC580414-7685-48F9-B41D-333D4DF77106}" type="presParOf" srcId="{68322A79-1B7F-459A-BBC7-BDE651CC0FB6}" destId="{F0F55873-48BE-4141-9DFB-EA1BA4A2568F}" srcOrd="7" destOrd="0" presId="urn:microsoft.com/office/officeart/2005/8/layout/vList3#6"/>
    <dgm:cxn modelId="{DC35EB9E-B5CD-4B0E-B636-1E90EC4C1624}" type="presParOf" srcId="{68322A79-1B7F-459A-BBC7-BDE651CC0FB6}" destId="{9B5EB608-D619-45E0-9A6F-8E0A93343594}" srcOrd="8" destOrd="0" presId="urn:microsoft.com/office/officeart/2005/8/layout/vList3#6"/>
    <dgm:cxn modelId="{288895EB-2A17-48BC-8723-6496A1AB5B13}" type="presParOf" srcId="{9B5EB608-D619-45E0-9A6F-8E0A93343594}" destId="{9A04EF69-EFEA-41D5-9E4A-017C9324C51F}" srcOrd="0" destOrd="0" presId="urn:microsoft.com/office/officeart/2005/8/layout/vList3#6"/>
    <dgm:cxn modelId="{7B8A5842-2E7B-49FE-9A97-783536D6E2F8}" type="presParOf" srcId="{9B5EB608-D619-45E0-9A6F-8E0A93343594}" destId="{9CB84DDF-F448-48C2-9E5C-CB152D9F3636}" srcOrd="1" destOrd="0" presId="urn:microsoft.com/office/officeart/2005/8/layout/vList3#6"/>
    <dgm:cxn modelId="{2EBC2DFB-40C4-44B3-9D07-1B40FF8EB37E}" type="presParOf" srcId="{68322A79-1B7F-459A-BBC7-BDE651CC0FB6}" destId="{C78FB394-B0F4-4E4E-9D24-5DB54569CBB1}" srcOrd="9" destOrd="0" presId="urn:microsoft.com/office/officeart/2005/8/layout/vList3#6"/>
    <dgm:cxn modelId="{A1136542-2516-42F3-8BE6-F4A477CC1E13}" type="presParOf" srcId="{68322A79-1B7F-459A-BBC7-BDE651CC0FB6}" destId="{6883C677-1569-4EE4-8400-DCE7DFED339E}" srcOrd="10" destOrd="0" presId="urn:microsoft.com/office/officeart/2005/8/layout/vList3#6"/>
    <dgm:cxn modelId="{1A783F1D-4684-4DC6-9EF5-024734F8268D}" type="presParOf" srcId="{6883C677-1569-4EE4-8400-DCE7DFED339E}" destId="{D9BDF02F-3426-48C2-A914-2AEFCCE26D3B}" srcOrd="0" destOrd="0" presId="urn:microsoft.com/office/officeart/2005/8/layout/vList3#6"/>
    <dgm:cxn modelId="{BE36E3EE-337C-4F74-BF03-CA5C6FB815F1}" type="presParOf" srcId="{6883C677-1569-4EE4-8400-DCE7DFED339E}" destId="{3AEE94A6-3BA8-4A49-9133-1FA39EDCB2B0}" srcOrd="1" destOrd="0" presId="urn:microsoft.com/office/officeart/2005/8/layout/vList3#6"/>
    <dgm:cxn modelId="{3654FD3B-63F5-453F-A2DD-5FF14F9FB8DC}" type="presParOf" srcId="{68322A79-1B7F-459A-BBC7-BDE651CC0FB6}" destId="{A62A7BAD-677B-4BA4-819D-8E8E5FAF4138}" srcOrd="11" destOrd="0" presId="urn:microsoft.com/office/officeart/2005/8/layout/vList3#6"/>
    <dgm:cxn modelId="{DF9B6E5E-EA59-4599-B192-FDDA488F8194}" type="presParOf" srcId="{68322A79-1B7F-459A-BBC7-BDE651CC0FB6}" destId="{4A696258-E2C4-4BA4-9F7B-A3DD33591EA3}" srcOrd="12" destOrd="0" presId="urn:microsoft.com/office/officeart/2005/8/layout/vList3#6"/>
    <dgm:cxn modelId="{F094241E-4846-4EB9-AC8F-B67FC07CF02C}" type="presParOf" srcId="{4A696258-E2C4-4BA4-9F7B-A3DD33591EA3}" destId="{DBD6E8AF-594E-4ABE-825E-D7E5224A6346}" srcOrd="0" destOrd="0" presId="urn:microsoft.com/office/officeart/2005/8/layout/vList3#6"/>
    <dgm:cxn modelId="{A2CDF336-C05D-4275-990C-18FC3869AA6B}" type="presParOf" srcId="{4A696258-E2C4-4BA4-9F7B-A3DD33591EA3}" destId="{8F0A4D5E-2F1D-4A31-9166-60607B7915F5}" srcOrd="1" destOrd="0" presId="urn:microsoft.com/office/officeart/2005/8/layout/vList3#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1A68A5F-63C9-4D1B-83FE-00D746945519}" type="datetimeFigureOut">
              <a:rPr lang="en-US" smtClean="0"/>
              <a:t>7/14/2015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A4E4FE3-7396-47B7-B853-57671467C787}" type="slidenum">
              <a:rPr lang="en-US" smtClean="0"/>
              <a:t>‹#›</a:t>
            </a:fld>
            <a:endParaRPr lang="en-US"/>
          </a:p>
        </p:txBody>
      </p:sp>
    </p:spTree>
    <p:extLst>
      <p:ext uri="{BB962C8B-B14F-4D97-AF65-F5344CB8AC3E}">
        <p14:creationId xmlns:p14="http://schemas.microsoft.com/office/powerpoint/2010/main" val="2967975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D055665-5D11-4073-B18C-FE151B54A360}" type="datetimeFigureOut">
              <a:rPr lang="en-US" smtClean="0"/>
              <a:pPr/>
              <a:t>7/14/2015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F107157-D0D0-4340-A439-23AA1E32A8A6}" type="slidenum">
              <a:rPr lang="en-US" smtClean="0"/>
              <a:pPr/>
              <a:t>‹#›</a:t>
            </a:fld>
            <a:endParaRPr lang="en-US"/>
          </a:p>
        </p:txBody>
      </p:sp>
    </p:spTree>
    <p:extLst>
      <p:ext uri="{BB962C8B-B14F-4D97-AF65-F5344CB8AC3E}">
        <p14:creationId xmlns:p14="http://schemas.microsoft.com/office/powerpoint/2010/main" val="67824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56771"/>
            <a:fld id="{7277B4BF-53FA-4A7F-9120-89527503D012}" type="slidenum">
              <a:rPr lang="en-US" smtClean="0"/>
              <a:pPr defTabSz="956771"/>
              <a:t>1</a:t>
            </a:fld>
            <a:endParaRPr lang="en-US" dirty="0" smtClean="0"/>
          </a:p>
        </p:txBody>
      </p:sp>
      <p:sp>
        <p:nvSpPr>
          <p:cNvPr id="71683" name="Rectangle 2"/>
          <p:cNvSpPr>
            <a:spLocks noGrp="1" noRot="1" noChangeAspect="1" noChangeArrowheads="1" noTextEdit="1"/>
          </p:cNvSpPr>
          <p:nvPr>
            <p:ph type="sldImg"/>
          </p:nvPr>
        </p:nvSpPr>
        <p:spPr>
          <a:ln/>
        </p:spPr>
      </p:sp>
      <p:sp>
        <p:nvSpPr>
          <p:cNvPr id="71684" name="Text Box 4"/>
          <p:cNvSpPr txBox="1">
            <a:spLocks noChangeArrowheads="1"/>
          </p:cNvSpPr>
          <p:nvPr/>
        </p:nvSpPr>
        <p:spPr bwMode="auto">
          <a:xfrm>
            <a:off x="1295400" y="4725181"/>
            <a:ext cx="4648201" cy="261600"/>
          </a:xfrm>
          <a:prstGeom prst="rect">
            <a:avLst/>
          </a:prstGeom>
          <a:noFill/>
          <a:ln w="9525">
            <a:noFill/>
            <a:miter lim="800000"/>
            <a:headEnd/>
            <a:tailEnd/>
          </a:ln>
        </p:spPr>
        <p:txBody>
          <a:bodyPr lIns="91430" tIns="45715" rIns="91430" bIns="45715">
            <a:spAutoFit/>
          </a:bodyPr>
          <a:lstStyle/>
          <a:p>
            <a:pPr>
              <a:spcBef>
                <a:spcPct val="50000"/>
              </a:spcBef>
            </a:pPr>
            <a:r>
              <a:rPr lang="en-US" sz="1100" dirty="0"/>
              <a:t>Version 2.2</a:t>
            </a:r>
          </a:p>
        </p:txBody>
      </p:sp>
      <p:sp>
        <p:nvSpPr>
          <p:cNvPr id="71685" name="Rectangle 5"/>
          <p:cNvSpPr>
            <a:spLocks noGrp="1" noChangeArrowheads="1"/>
          </p:cNvSpPr>
          <p:nvPr>
            <p:ph type="body" idx="1"/>
          </p:nvPr>
        </p:nvSpPr>
        <p:spPr>
          <a:noFill/>
          <a:ln/>
        </p:spPr>
        <p:txBody>
          <a:bodyPr/>
          <a:lstStyle/>
          <a:p>
            <a:endParaRPr lang="en-US" dirty="0" smtClean="0"/>
          </a:p>
          <a:p>
            <a:endParaRPr lang="en-US" dirty="0" smtClean="0"/>
          </a:p>
        </p:txBody>
      </p:sp>
    </p:spTree>
    <p:extLst>
      <p:ext uri="{BB962C8B-B14F-4D97-AF65-F5344CB8AC3E}">
        <p14:creationId xmlns:p14="http://schemas.microsoft.com/office/powerpoint/2010/main" val="374056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6651"/>
            <a:fld id="{96058687-FFF2-4044-BD3F-444F80F4538A}" type="slidenum">
              <a:rPr lang="en-US" smtClean="0">
                <a:solidFill>
                  <a:prstClr val="black"/>
                </a:solidFill>
                <a:latin typeface="Arial" pitchFamily="34" charset="0"/>
              </a:rPr>
              <a:pPr defTabSz="966651"/>
              <a:t>17</a:t>
            </a:fld>
            <a:endParaRPr lang="en-US" dirty="0" smtClean="0">
              <a:solidFill>
                <a:prstClr val="black"/>
              </a:solidFill>
              <a:latin typeface="Arial" pitchFamily="34" charset="0"/>
            </a:endParaRPr>
          </a:p>
        </p:txBody>
      </p:sp>
      <p:sp>
        <p:nvSpPr>
          <p:cNvPr id="94211" name="Rectangle 2"/>
          <p:cNvSpPr>
            <a:spLocks noGrp="1" noRot="1" noChangeAspect="1" noChangeArrowheads="1" noTextEdit="1"/>
          </p:cNvSpPr>
          <p:nvPr>
            <p:ph type="sldImg"/>
          </p:nvPr>
        </p:nvSpPr>
        <p:spPr>
          <a:xfrm>
            <a:off x="1260475" y="722313"/>
            <a:ext cx="4797425" cy="3598862"/>
          </a:xfrm>
          <a:ln/>
        </p:spPr>
      </p:sp>
      <p:sp>
        <p:nvSpPr>
          <p:cNvPr id="94212" name="Rectangle 3"/>
          <p:cNvSpPr>
            <a:spLocks noGrp="1" noChangeArrowheads="1"/>
          </p:cNvSpPr>
          <p:nvPr>
            <p:ph type="body" idx="1"/>
          </p:nvPr>
        </p:nvSpPr>
        <p:spPr>
          <a:noFill/>
          <a:ln/>
        </p:spPr>
        <p:txBody>
          <a:bodyPr/>
          <a:lstStyle/>
          <a:p>
            <a:pPr eaLnBrk="1" hangingPunct="1"/>
            <a:r>
              <a:rPr lang="en-US" sz="1100" dirty="0">
                <a:latin typeface="Arial" pitchFamily="34" charset="0"/>
              </a:rPr>
              <a:t>Here is mold growing on a ceiling that is chilled by wind blowing through the soffit across un-insulated gypsum board.  The second picture shows mold around a window where there is poor insulation.</a:t>
            </a:r>
          </a:p>
        </p:txBody>
      </p:sp>
    </p:spTree>
    <p:extLst>
      <p:ext uri="{BB962C8B-B14F-4D97-AF65-F5344CB8AC3E}">
        <p14:creationId xmlns:p14="http://schemas.microsoft.com/office/powerpoint/2010/main" val="119563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r>
              <a:rPr lang="en-US" smtClean="0"/>
              <a:t>Page </a:t>
            </a:r>
            <a:fld id="{16F93656-0CC7-4291-8AEA-7DB0EF7B9098}" type="slidenum">
              <a:rPr lang="en-US" smtClean="0"/>
              <a:pPr/>
              <a:t>18</a:t>
            </a:fld>
            <a:endParaRPr lang="en-US" smtClean="0"/>
          </a:p>
        </p:txBody>
      </p:sp>
      <p:sp>
        <p:nvSpPr>
          <p:cNvPr id="98307" name="Rectangle 2"/>
          <p:cNvSpPr>
            <a:spLocks noGrp="1" noRot="1" noChangeAspect="1" noChangeArrowheads="1" noTextEdit="1"/>
          </p:cNvSpPr>
          <p:nvPr>
            <p:ph type="sldImg"/>
          </p:nvPr>
        </p:nvSpPr>
        <p:spPr>
          <a:xfrm>
            <a:off x="1257300" y="720725"/>
            <a:ext cx="4802188" cy="3600450"/>
          </a:xfrm>
          <a:ln/>
        </p:spPr>
      </p:sp>
      <p:sp>
        <p:nvSpPr>
          <p:cNvPr id="9830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69617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r>
              <a:rPr lang="en-US" smtClean="0"/>
              <a:t>Page </a:t>
            </a:r>
            <a:fld id="{16F93656-0CC7-4291-8AEA-7DB0EF7B9098}" type="slidenum">
              <a:rPr lang="en-US" smtClean="0"/>
              <a:pPr/>
              <a:t>19</a:t>
            </a:fld>
            <a:endParaRPr lang="en-US" smtClean="0"/>
          </a:p>
        </p:txBody>
      </p:sp>
      <p:sp>
        <p:nvSpPr>
          <p:cNvPr id="98307" name="Rectangle 2"/>
          <p:cNvSpPr>
            <a:spLocks noGrp="1" noRot="1" noChangeAspect="1" noChangeArrowheads="1" noTextEdit="1"/>
          </p:cNvSpPr>
          <p:nvPr>
            <p:ph type="sldImg"/>
          </p:nvPr>
        </p:nvSpPr>
        <p:spPr>
          <a:xfrm>
            <a:off x="1257300" y="720725"/>
            <a:ext cx="4802188" cy="3600450"/>
          </a:xfrm>
          <a:ln/>
        </p:spPr>
      </p:sp>
      <p:sp>
        <p:nvSpPr>
          <p:cNvPr id="9830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0245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87400" indent="-487400">
              <a:defRPr/>
            </a:pPr>
            <a:r>
              <a:rPr lang="en-US" dirty="0" smtClean="0"/>
              <a:t>Enclosed, tamper-proof roach baits</a:t>
            </a:r>
          </a:p>
          <a:p>
            <a:pPr marL="487400" indent="-487400">
              <a:defRPr/>
            </a:pPr>
            <a:r>
              <a:rPr lang="en-US" dirty="0" smtClean="0"/>
              <a:t>Baits attractive if no competing food sources</a:t>
            </a:r>
          </a:p>
          <a:p>
            <a:pPr marL="487400" indent="-487400">
              <a:defRPr/>
            </a:pPr>
            <a:r>
              <a:rPr lang="en-US" dirty="0" smtClean="0"/>
              <a:t>Gels applied in small dabs in cracks</a:t>
            </a:r>
          </a:p>
          <a:p>
            <a:pPr marL="487400" indent="-487400">
              <a:defRPr/>
            </a:pPr>
            <a:r>
              <a:rPr lang="en-US" dirty="0" smtClean="0"/>
              <a:t>Some dusts (boric acid)</a:t>
            </a:r>
          </a:p>
          <a:p>
            <a:pPr marL="487400" indent="-487400">
              <a:defRPr/>
            </a:pPr>
            <a:r>
              <a:rPr lang="en-US" dirty="0" err="1" smtClean="0"/>
              <a:t>Glueboards</a:t>
            </a:r>
            <a:r>
              <a:rPr lang="en-US" dirty="0" smtClean="0"/>
              <a:t> and Snap Traps</a:t>
            </a:r>
          </a:p>
          <a:p>
            <a:pPr marL="487400" indent="-487400">
              <a:defRPr/>
            </a:pPr>
            <a:r>
              <a:rPr lang="en-US" dirty="0" smtClean="0"/>
              <a:t>Watch for signal words on cleaning products</a:t>
            </a:r>
          </a:p>
          <a:p>
            <a:pPr marL="487400" indent="-487400">
              <a:defRPr/>
            </a:pPr>
            <a:r>
              <a:rPr lang="en-US" dirty="0" smtClean="0"/>
              <a:t>Choose (or make) “green” cleaners</a:t>
            </a:r>
          </a:p>
          <a:p>
            <a:pPr>
              <a:defRPr/>
            </a:pPr>
            <a:endParaRPr lang="en-US" b="1" dirty="0"/>
          </a:p>
        </p:txBody>
      </p:sp>
      <p:sp>
        <p:nvSpPr>
          <p:cNvPr id="4" name="Header Placeholder 3"/>
          <p:cNvSpPr>
            <a:spLocks noGrp="1"/>
          </p:cNvSpPr>
          <p:nvPr>
            <p:ph type="hdr" sz="quarter"/>
          </p:nvPr>
        </p:nvSpPr>
        <p:spPr/>
        <p:txBody>
          <a:bodyPr/>
          <a:lstStyle/>
          <a:p>
            <a:pPr>
              <a:defRPr/>
            </a:pPr>
            <a:r>
              <a:rPr lang="en-US" smtClean="0">
                <a:solidFill>
                  <a:prstClr val="black"/>
                </a:solidFill>
              </a:rPr>
              <a:t>IPM for Healthy Homes</a:t>
            </a:r>
            <a:endParaRPr lang="en-US">
              <a:solidFill>
                <a:prstClr val="black"/>
              </a:solidFill>
            </a:endParaRPr>
          </a:p>
        </p:txBody>
      </p:sp>
      <p:sp>
        <p:nvSpPr>
          <p:cNvPr id="5" name="Date Placeholder 4"/>
          <p:cNvSpPr>
            <a:spLocks noGrp="1"/>
          </p:cNvSpPr>
          <p:nvPr>
            <p:ph type="dt" sz="quarter" idx="1"/>
          </p:nvPr>
        </p:nvSpPr>
        <p:spPr/>
        <p:txBody>
          <a:bodyPr/>
          <a:lstStyle/>
          <a:p>
            <a:pPr>
              <a:defRPr/>
            </a:pPr>
            <a:r>
              <a:rPr lang="en-US" smtClean="0">
                <a:solidFill>
                  <a:prstClr val="black"/>
                </a:solidFill>
              </a:rPr>
              <a:t>5/3/2011</a:t>
            </a:r>
            <a:endParaRPr lang="en-US">
              <a:solidFill>
                <a:prstClr val="black"/>
              </a:solidFill>
            </a:endParaRPr>
          </a:p>
        </p:txBody>
      </p:sp>
      <p:sp>
        <p:nvSpPr>
          <p:cNvPr id="6" name="Footer Placeholder 5"/>
          <p:cNvSpPr>
            <a:spLocks noGrp="1"/>
          </p:cNvSpPr>
          <p:nvPr>
            <p:ph type="ftr" sz="quarter" idx="4"/>
          </p:nvPr>
        </p:nvSpPr>
        <p:spPr/>
        <p:txBody>
          <a:bodyPr/>
          <a:lstStyle/>
          <a:p>
            <a:pPr>
              <a:defRPr/>
            </a:pPr>
            <a:r>
              <a:rPr lang="en-US" smtClean="0">
                <a:solidFill>
                  <a:prstClr val="black"/>
                </a:solidFill>
              </a:rPr>
              <a:t>DRAFT by PA IPM Program</a:t>
            </a:r>
            <a:endParaRPr lang="en-US">
              <a:solidFill>
                <a:prstClr val="black"/>
              </a:solidFill>
            </a:endParaRPr>
          </a:p>
        </p:txBody>
      </p:sp>
      <p:sp>
        <p:nvSpPr>
          <p:cNvPr id="101383" name="Slide Number Placeholder 6"/>
          <p:cNvSpPr>
            <a:spLocks noGrp="1"/>
          </p:cNvSpPr>
          <p:nvPr>
            <p:ph type="sldNum" sz="quarter" idx="5"/>
          </p:nvPr>
        </p:nvSpPr>
        <p:spPr bwMode="auto">
          <a:noFill/>
          <a:ln>
            <a:miter lim="800000"/>
            <a:headEnd/>
            <a:tailEnd/>
          </a:ln>
        </p:spPr>
        <p:txBody>
          <a:bodyPr/>
          <a:lstStyle/>
          <a:p>
            <a:fld id="{E329D796-E824-4E3C-8CE9-39702A47594D}" type="slidenum">
              <a:rPr lang="en-US" smtClean="0">
                <a:solidFill>
                  <a:prstClr val="black"/>
                </a:solidFill>
              </a:rPr>
              <a:pPr/>
              <a:t>21</a:t>
            </a:fld>
            <a:endParaRPr lang="en-US" smtClean="0">
              <a:solidFill>
                <a:prstClr val="black"/>
              </a:solidFill>
            </a:endParaRPr>
          </a:p>
        </p:txBody>
      </p:sp>
    </p:spTree>
    <p:extLst>
      <p:ext uri="{BB962C8B-B14F-4D97-AF65-F5344CB8AC3E}">
        <p14:creationId xmlns:p14="http://schemas.microsoft.com/office/powerpoint/2010/main" val="41087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A513D0E-2B39-42CF-9310-CE16C1B2FE3D}" type="slidenum">
              <a:rPr lang="en-US" smtClean="0">
                <a:solidFill>
                  <a:prstClr val="black"/>
                </a:solidFill>
              </a:rPr>
              <a:pPr/>
              <a:t>22</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xfrm>
            <a:off x="1260475" y="720725"/>
            <a:ext cx="4797425" cy="3598863"/>
          </a:xfrm>
          <a:ln/>
        </p:spPr>
      </p:sp>
      <p:sp>
        <p:nvSpPr>
          <p:cNvPr id="44036" name="Rectangle 3"/>
          <p:cNvSpPr>
            <a:spLocks noGrp="1" noChangeArrowheads="1"/>
          </p:cNvSpPr>
          <p:nvPr>
            <p:ph type="body" idx="1"/>
          </p:nvPr>
        </p:nvSpPr>
        <p:spPr>
          <a:noFill/>
          <a:ln/>
        </p:spPr>
        <p:txBody>
          <a:bodyPr>
            <a:normAutofit fontScale="92500" lnSpcReduction="20000"/>
          </a:bodyPr>
          <a:lstStyle/>
          <a:p>
            <a:r>
              <a:rPr lang="en-US" dirty="0" smtClean="0"/>
              <a:t>Dust mite control</a:t>
            </a:r>
          </a:p>
          <a:p>
            <a:r>
              <a:rPr lang="en-US" dirty="0" smtClean="0"/>
              <a:t>- Keeping humidity at or below 50% </a:t>
            </a:r>
          </a:p>
          <a:p>
            <a:r>
              <a:rPr lang="en-US" dirty="0" smtClean="0"/>
              <a:t>- Washing bedding and blankets</a:t>
            </a:r>
          </a:p>
          <a:p>
            <a:r>
              <a:rPr lang="en-US" dirty="0" smtClean="0"/>
              <a:t>- Using dust mite mattress and pillow encasements</a:t>
            </a:r>
          </a:p>
          <a:p>
            <a:r>
              <a:rPr lang="en-US" dirty="0" smtClean="0"/>
              <a:t>- Freezing soft toys and small items</a:t>
            </a:r>
          </a:p>
          <a:p>
            <a:pPr>
              <a:buFontTx/>
              <a:buChar char="-"/>
            </a:pPr>
            <a:r>
              <a:rPr lang="en-US" dirty="0" smtClean="0"/>
              <a:t>If possible, replacing carpets with hard surfaces, and removing draperies and upholstery</a:t>
            </a:r>
          </a:p>
          <a:p>
            <a:endParaRPr lang="en-US" dirty="0" smtClean="0"/>
          </a:p>
          <a:p>
            <a:endParaRPr lang="en-US" dirty="0" smtClean="0"/>
          </a:p>
          <a:p>
            <a:r>
              <a:rPr lang="en-US" dirty="0" smtClean="0"/>
              <a:t>Study published in 2003 concluded that:</a:t>
            </a:r>
          </a:p>
          <a:p>
            <a:endParaRPr lang="en-US" dirty="0" smtClean="0"/>
          </a:p>
          <a:p>
            <a:r>
              <a:rPr lang="en-US" dirty="0" smtClean="0"/>
              <a:t>Washing clothing and bedding in cold or warm water with detergent or detergent plus bleach removed most allergen and a significant (P &lt;.05) portion of live mites. Repeated washing is required to further reduce mite levels. </a:t>
            </a:r>
          </a:p>
          <a:p>
            <a:endParaRPr lang="en-US" dirty="0" smtClean="0"/>
          </a:p>
          <a:p>
            <a:r>
              <a:rPr lang="en-US" dirty="0" smtClean="0"/>
              <a:t>Methods:</a:t>
            </a:r>
          </a:p>
          <a:p>
            <a:r>
              <a:rPr lang="en-US" dirty="0" smtClean="0"/>
              <a:t>Clothing and bedding items were machine washed in 6- and 8-lb loads in warm (96.8 degrees F to 100.4 degrees F) or cold (71.6 degrees F to 80.6 degrees F) water with and without recommended concentrations of laundry detergent and sodium hypochlorite bleach. Live mites and allergen present in washed versus unwashed and washed mite-infested versus washed mite-free items were compared.</a:t>
            </a:r>
          </a:p>
          <a:p>
            <a:endParaRPr lang="en-US" dirty="0" smtClean="0"/>
          </a:p>
          <a:p>
            <a:r>
              <a:rPr lang="en-US" dirty="0" smtClean="0"/>
              <a:t>Results:</a:t>
            </a:r>
          </a:p>
          <a:p>
            <a:r>
              <a:rPr lang="en-US" dirty="0" smtClean="0"/>
              <a:t>Washing clothing and bedding in water alone, detergent, or detergent plus bleach removed 60% to 83% of the live mites. Washing removed more mites from some items than from others.. Overall, 84% of </a:t>
            </a:r>
            <a:r>
              <a:rPr lang="en-US" dirty="0" err="1" smtClean="0"/>
              <a:t>Der</a:t>
            </a:r>
            <a:r>
              <a:rPr lang="en-US" dirty="0" smtClean="0"/>
              <a:t> f 1 was removed from items washed in water alone or in detergent and 98% from items washed in detergent plus bleach.</a:t>
            </a:r>
          </a:p>
          <a:p>
            <a:endParaRPr lang="en-US" dirty="0" smtClean="0"/>
          </a:p>
          <a:p>
            <a:endParaRPr lang="en-US" dirty="0" smtClean="0"/>
          </a:p>
          <a:p>
            <a:r>
              <a:rPr lang="en-US" dirty="0" smtClean="0"/>
              <a:t>Cite: Journal of Allergy and Clinical Immunology - 2003 Jun;111(6):1269-73., </a:t>
            </a:r>
            <a:r>
              <a:rPr lang="en-US" b="1" dirty="0" err="1" smtClean="0"/>
              <a:t>Arlian</a:t>
            </a:r>
            <a:r>
              <a:rPr lang="en-US" b="1" dirty="0" smtClean="0"/>
              <a:t> LG</a:t>
            </a:r>
            <a:r>
              <a:rPr lang="en-US" dirty="0" smtClean="0"/>
              <a:t>, </a:t>
            </a:r>
            <a:r>
              <a:rPr lang="en-US" dirty="0" err="1" smtClean="0"/>
              <a:t>Vyszenski-Moher</a:t>
            </a:r>
            <a:r>
              <a:rPr lang="en-US" dirty="0" smtClean="0"/>
              <a:t> DL, Morgan MS..</a:t>
            </a:r>
          </a:p>
          <a:p>
            <a:endParaRPr lang="en-US" dirty="0" smtClean="0"/>
          </a:p>
        </p:txBody>
      </p:sp>
    </p:spTree>
    <p:extLst>
      <p:ext uri="{BB962C8B-B14F-4D97-AF65-F5344CB8AC3E}">
        <p14:creationId xmlns:p14="http://schemas.microsoft.com/office/powerpoint/2010/main" val="1989080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Cockroach control involves removing their food, their water, and their hiding places, as already discussed.</a:t>
            </a:r>
          </a:p>
          <a:p>
            <a:pPr eaLnBrk="1" hangingPunct="1">
              <a:spcBef>
                <a:spcPct val="0"/>
              </a:spcBef>
            </a:pPr>
            <a:endParaRPr lang="en-US" smtClean="0"/>
          </a:p>
          <a:p>
            <a:pPr eaLnBrk="1" hangingPunct="1">
              <a:spcBef>
                <a:spcPct val="0"/>
              </a:spcBef>
            </a:pPr>
            <a:r>
              <a:rPr lang="en-US" smtClean="0"/>
              <a:t> In addition to the dusts (boric acid and DE), caulk, glue boards, baits, gels and IGR’s already mentioned, vacuum cleaners are an excellent tool for removing large infestations immediately. </a:t>
            </a:r>
          </a:p>
          <a:p>
            <a:pPr eaLnBrk="1" hangingPunct="1">
              <a:spcBef>
                <a:spcPct val="0"/>
              </a:spcBef>
            </a:pPr>
            <a:endParaRPr lang="en-US" smtClean="0"/>
          </a:p>
          <a:p>
            <a:pPr eaLnBrk="1" hangingPunct="1">
              <a:spcBef>
                <a:spcPct val="0"/>
              </a:spcBef>
            </a:pPr>
            <a:r>
              <a:rPr lang="en-US" smtClean="0"/>
              <a:t>A HEPA (High Efficiency Particulate Air filter) vacuum </a:t>
            </a:r>
            <a:r>
              <a:rPr lang="en-US" i="1" smtClean="0"/>
              <a:t>must</a:t>
            </a:r>
            <a:r>
              <a:rPr lang="en-US" smtClean="0"/>
              <a:t> be used to prevent the potent cockroach allergen form being blown out of the vacuum and widely dispersed into the living space! A vacuum can suck up thousands of roaches; but - be sure to remove, double bag, and dispose it </a:t>
            </a:r>
            <a:r>
              <a:rPr lang="en-US" i="1" smtClean="0"/>
              <a:t>immediately</a:t>
            </a:r>
            <a:r>
              <a:rPr lang="en-US" smtClean="0"/>
              <a:t> to prevent infestation of the vacuum!</a:t>
            </a:r>
          </a:p>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a:lstStyle/>
          <a:p>
            <a:fld id="{EFF7A182-165B-43F6-A820-8759A7477873}" type="slidenum">
              <a:rPr lang="en-US" smtClean="0">
                <a:solidFill>
                  <a:prstClr val="black"/>
                </a:solidFill>
              </a:rPr>
              <a:pPr/>
              <a:t>23</a:t>
            </a:fld>
            <a:endParaRPr lang="en-US" smtClean="0">
              <a:solidFill>
                <a:prstClr val="black"/>
              </a:solidFill>
            </a:endParaRPr>
          </a:p>
        </p:txBody>
      </p:sp>
      <p:sp>
        <p:nvSpPr>
          <p:cNvPr id="1351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spcBef>
                <a:spcPct val="0"/>
              </a:spcBef>
              <a:defRPr/>
            </a:pPr>
            <a:r>
              <a:rPr lang="en-US" smtClean="0">
                <a:solidFill>
                  <a:prstClr val="black"/>
                </a:solidFill>
              </a:rPr>
              <a:t>5/3/2011</a:t>
            </a:r>
          </a:p>
        </p:txBody>
      </p:sp>
      <p:sp>
        <p:nvSpPr>
          <p:cNvPr id="13517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spcBef>
                <a:spcPct val="0"/>
              </a:spcBef>
              <a:defRPr/>
            </a:pPr>
            <a:r>
              <a:rPr lang="en-US" smtClean="0">
                <a:solidFill>
                  <a:prstClr val="black"/>
                </a:solidFill>
              </a:rPr>
              <a:t>DRAFT by PA IPM Program</a:t>
            </a:r>
          </a:p>
        </p:txBody>
      </p:sp>
      <p:sp>
        <p:nvSpPr>
          <p:cNvPr id="135175"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spcBef>
                <a:spcPct val="0"/>
              </a:spcBef>
              <a:defRPr/>
            </a:pPr>
            <a:r>
              <a:rPr lang="en-US" smtClean="0">
                <a:solidFill>
                  <a:prstClr val="black"/>
                </a:solidFill>
              </a:rPr>
              <a:t>IPM for Healthy Homes</a:t>
            </a:r>
          </a:p>
        </p:txBody>
      </p:sp>
    </p:spTree>
    <p:extLst>
      <p:ext uri="{BB962C8B-B14F-4D97-AF65-F5344CB8AC3E}">
        <p14:creationId xmlns:p14="http://schemas.microsoft.com/office/powerpoint/2010/main" val="1088112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Rot="1" noChangeAspect="1" noTextEdit="1"/>
          </p:cNvSpPr>
          <p:nvPr>
            <p:ph type="sldImg"/>
          </p:nvPr>
        </p:nvSpPr>
        <p:spPr bwMode="auto">
          <a:noFill/>
          <a:ln>
            <a:solidFill>
              <a:srgbClr val="000000"/>
            </a:solidFill>
            <a:miter lim="800000"/>
            <a:headEnd/>
            <a:tailEnd/>
          </a:ln>
        </p:spPr>
      </p:sp>
      <p:sp>
        <p:nvSpPr>
          <p:cNvPr id="117763" name="Rectangle 1027"/>
          <p:cNvSpPr>
            <a:spLocks noGrp="1"/>
          </p:cNvSpPr>
          <p:nvPr>
            <p:ph type="body" idx="1"/>
          </p:nvPr>
        </p:nvSpPr>
        <p:spPr bwMode="auto">
          <a:noFill/>
        </p:spPr>
        <p:txBody>
          <a:bodyPr wrap="square" numCol="1" anchor="t" anchorCtr="0" compatLnSpc="1">
            <a:prstTxWarp prst="textNoShape">
              <a:avLst/>
            </a:prstTxWarp>
          </a:bodyPr>
          <a:lstStyle/>
          <a:p>
            <a:pPr>
              <a:lnSpc>
                <a:spcPct val="120000"/>
              </a:lnSpc>
              <a:spcBef>
                <a:spcPct val="0"/>
              </a:spcBef>
            </a:pPr>
            <a:r>
              <a:rPr lang="en-US" dirty="0" smtClean="0">
                <a:ea typeface="MS PGothic" pitchFamily="34" charset="-128"/>
              </a:rPr>
              <a:t>Bed bugs </a:t>
            </a:r>
            <a:r>
              <a:rPr lang="en-US" i="1" dirty="0" smtClean="0">
                <a:ea typeface="MS PGothic" pitchFamily="34" charset="-128"/>
              </a:rPr>
              <a:t>can</a:t>
            </a:r>
            <a:r>
              <a:rPr lang="en-US" dirty="0" smtClean="0">
                <a:ea typeface="MS PGothic" pitchFamily="34" charset="-128"/>
              </a:rPr>
              <a:t> be avoided and eliminated</a:t>
            </a:r>
          </a:p>
          <a:p>
            <a:pPr>
              <a:lnSpc>
                <a:spcPct val="120000"/>
              </a:lnSpc>
              <a:spcBef>
                <a:spcPct val="0"/>
              </a:spcBef>
            </a:pPr>
            <a:r>
              <a:rPr lang="en-US" dirty="0" smtClean="0">
                <a:ea typeface="MS PGothic" pitchFamily="34" charset="-128"/>
              </a:rPr>
              <a:t>Every skin irritation or bite does is not bed bugs! </a:t>
            </a:r>
          </a:p>
          <a:p>
            <a:pPr>
              <a:lnSpc>
                <a:spcPct val="120000"/>
              </a:lnSpc>
              <a:spcBef>
                <a:spcPct val="0"/>
              </a:spcBef>
            </a:pPr>
            <a:r>
              <a:rPr lang="en-US" dirty="0" smtClean="0">
                <a:ea typeface="MS PGothic" pitchFamily="34" charset="-128"/>
              </a:rPr>
              <a:t>You </a:t>
            </a:r>
            <a:r>
              <a:rPr lang="en-US" i="1" dirty="0" smtClean="0">
                <a:ea typeface="MS PGothic" pitchFamily="34" charset="-128"/>
              </a:rPr>
              <a:t>can</a:t>
            </a:r>
            <a:r>
              <a:rPr lang="en-US" dirty="0" smtClean="0">
                <a:ea typeface="MS PGothic" pitchFamily="34" charset="-128"/>
              </a:rPr>
              <a:t> see them.</a:t>
            </a:r>
          </a:p>
          <a:p>
            <a:pPr>
              <a:lnSpc>
                <a:spcPct val="120000"/>
              </a:lnSpc>
              <a:spcBef>
                <a:spcPct val="0"/>
              </a:spcBef>
            </a:pPr>
            <a:r>
              <a:rPr lang="en-US" dirty="0" smtClean="0">
                <a:ea typeface="MS PGothic" pitchFamily="34" charset="-128"/>
              </a:rPr>
              <a:t>They do </a:t>
            </a:r>
            <a:r>
              <a:rPr lang="en-US" i="1" dirty="0" smtClean="0">
                <a:ea typeface="MS PGothic" pitchFamily="34" charset="-128"/>
              </a:rPr>
              <a:t>not</a:t>
            </a:r>
            <a:r>
              <a:rPr lang="en-US" dirty="0" smtClean="0">
                <a:ea typeface="MS PGothic" pitchFamily="34" charset="-128"/>
              </a:rPr>
              <a:t> cause or spread diseases. </a:t>
            </a:r>
          </a:p>
          <a:p>
            <a:pPr>
              <a:lnSpc>
                <a:spcPct val="120000"/>
              </a:lnSpc>
              <a:spcBef>
                <a:spcPct val="0"/>
              </a:spcBef>
            </a:pPr>
            <a:r>
              <a:rPr lang="en-US" dirty="0" smtClean="0">
                <a:ea typeface="MS PGothic" pitchFamily="34" charset="-128"/>
              </a:rPr>
              <a:t>Simple </a:t>
            </a:r>
            <a:r>
              <a:rPr lang="en-US" b="1" i="1" dirty="0" smtClean="0">
                <a:ea typeface="MS PGothic" pitchFamily="34" charset="-128"/>
              </a:rPr>
              <a:t>heat</a:t>
            </a:r>
            <a:r>
              <a:rPr lang="en-US" dirty="0" smtClean="0">
                <a:ea typeface="MS PGothic" pitchFamily="34" charset="-128"/>
              </a:rPr>
              <a:t> and/or </a:t>
            </a:r>
            <a:r>
              <a:rPr lang="en-US" b="1" i="1" dirty="0" smtClean="0">
                <a:ea typeface="MS PGothic" pitchFamily="34" charset="-128"/>
              </a:rPr>
              <a:t>steam</a:t>
            </a:r>
            <a:r>
              <a:rPr lang="en-US" dirty="0" smtClean="0">
                <a:ea typeface="MS PGothic" pitchFamily="34" charset="-128"/>
              </a:rPr>
              <a:t> can kill them.</a:t>
            </a:r>
            <a:endParaRPr lang="en-US" b="1" dirty="0" smtClean="0">
              <a:ea typeface="MS PGothic" pitchFamily="34" charset="-128"/>
            </a:endParaRPr>
          </a:p>
          <a:p>
            <a:pPr>
              <a:lnSpc>
                <a:spcPct val="120000"/>
              </a:lnSpc>
              <a:spcBef>
                <a:spcPct val="0"/>
              </a:spcBef>
            </a:pPr>
            <a:r>
              <a:rPr lang="en-US" dirty="0" smtClean="0">
                <a:ea typeface="MS PGothic" pitchFamily="34" charset="-128"/>
              </a:rPr>
              <a:t>Protocols and communication key to control</a:t>
            </a:r>
          </a:p>
          <a:p>
            <a:pPr eaLnBrk="1" hangingPunct="1">
              <a:spcBef>
                <a:spcPct val="0"/>
              </a:spcBef>
            </a:pPr>
            <a:endParaRPr lang="en-US" dirty="0" smtClean="0">
              <a:latin typeface="Arial" pitchFamily="34" charset="0"/>
              <a:ea typeface="MS PGothic" pitchFamily="34" charset="-128"/>
            </a:endParaRPr>
          </a:p>
          <a:p>
            <a:pPr eaLnBrk="1" hangingPunct="1">
              <a:spcBef>
                <a:spcPct val="0"/>
              </a:spcBef>
            </a:pPr>
            <a:endParaRPr lang="en-US" dirty="0" smtClean="0">
              <a:latin typeface="Arial" pitchFamily="34" charset="0"/>
              <a:ea typeface="MS PGothic" pitchFamily="34" charset="-128"/>
            </a:endParaRPr>
          </a:p>
          <a:p>
            <a:pPr eaLnBrk="1" hangingPunct="1">
              <a:spcBef>
                <a:spcPct val="0"/>
              </a:spcBef>
            </a:pPr>
            <a:r>
              <a:rPr lang="en-US" dirty="0" smtClean="0">
                <a:latin typeface="Arial" pitchFamily="34" charset="0"/>
                <a:ea typeface="MS PGothic" pitchFamily="34" charset="-128"/>
              </a:rPr>
              <a:t>Bed bugs are on the rise, but can be controlled – and you can avoid getting them. Also – </a:t>
            </a:r>
            <a:r>
              <a:rPr lang="en-US" i="1" dirty="0" smtClean="0">
                <a:latin typeface="Arial" pitchFamily="34" charset="0"/>
                <a:ea typeface="MS PGothic" pitchFamily="34" charset="-128"/>
              </a:rPr>
              <a:t>not </a:t>
            </a:r>
            <a:r>
              <a:rPr lang="en-US" dirty="0" smtClean="0">
                <a:latin typeface="Arial" pitchFamily="34" charset="0"/>
                <a:ea typeface="MS PGothic" pitchFamily="34" charset="-128"/>
              </a:rPr>
              <a:t> every skin boo-boo is a bite, and not even every bite is from a bed bug! They are not invisible – you can see them.</a:t>
            </a:r>
          </a:p>
          <a:p>
            <a:pPr eaLnBrk="1" hangingPunct="1">
              <a:spcBef>
                <a:spcPct val="0"/>
              </a:spcBef>
            </a:pPr>
            <a:endParaRPr lang="en-US" dirty="0" smtClean="0">
              <a:latin typeface="Arial" pitchFamily="34" charset="0"/>
              <a:ea typeface="MS PGothic" pitchFamily="34" charset="-128"/>
            </a:endParaRPr>
          </a:p>
          <a:p>
            <a:pPr eaLnBrk="1" hangingPunct="1">
              <a:spcBef>
                <a:spcPct val="0"/>
              </a:spcBef>
            </a:pPr>
            <a:r>
              <a:rPr lang="en-US" dirty="0" smtClean="0">
                <a:latin typeface="Arial" pitchFamily="34" charset="0"/>
                <a:ea typeface="MS PGothic" pitchFamily="34" charset="-128"/>
              </a:rPr>
              <a:t>They do not carry or spread disease – but they are a nuisance, and can drive people literally buggy.</a:t>
            </a:r>
          </a:p>
          <a:p>
            <a:pPr eaLnBrk="1" hangingPunct="1">
              <a:spcBef>
                <a:spcPct val="0"/>
              </a:spcBef>
            </a:pPr>
            <a:endParaRPr lang="en-US" dirty="0" smtClean="0">
              <a:latin typeface="Arial" pitchFamily="34" charset="0"/>
              <a:ea typeface="MS PGothic" pitchFamily="34" charset="-128"/>
            </a:endParaRPr>
          </a:p>
          <a:p>
            <a:pPr eaLnBrk="1" hangingPunct="1">
              <a:spcBef>
                <a:spcPct val="0"/>
              </a:spcBef>
            </a:pPr>
            <a:r>
              <a:rPr lang="en-US" dirty="0" smtClean="0">
                <a:latin typeface="Arial" pitchFamily="34" charset="0"/>
                <a:ea typeface="MS PGothic" pitchFamily="34" charset="-128"/>
              </a:rPr>
              <a:t>Although control can be challenging, as we’ll see, simple heat will kill bed bugs and their eggs.</a:t>
            </a:r>
          </a:p>
          <a:p>
            <a:pPr eaLnBrk="1" hangingPunct="1">
              <a:spcBef>
                <a:spcPct val="0"/>
              </a:spcBef>
            </a:pPr>
            <a:endParaRPr lang="en-US" dirty="0" smtClean="0">
              <a:latin typeface="Arial" pitchFamily="34" charset="0"/>
              <a:ea typeface="MS PGothic" pitchFamily="34" charset="-128"/>
            </a:endParaRPr>
          </a:p>
          <a:p>
            <a:pPr eaLnBrk="1" hangingPunct="1">
              <a:spcBef>
                <a:spcPct val="0"/>
              </a:spcBef>
            </a:pPr>
            <a:r>
              <a:rPr lang="en-US" dirty="0" smtClean="0">
                <a:latin typeface="Arial" pitchFamily="34" charset="0"/>
                <a:ea typeface="MS PGothic" pitchFamily="34" charset="-128"/>
              </a:rPr>
              <a:t>From an agency perspective, Protocols, Cooperation and Coordination are the most important factors to prevent movement of bed bugs in multi-family housing, and between residents, and in shelters, foster care, homes and group living.</a:t>
            </a:r>
            <a:endParaRPr lang="en-US" dirty="0" smtClean="0">
              <a:ea typeface="MS PGothic" pitchFamily="34" charset="-128"/>
            </a:endParaRPr>
          </a:p>
          <a:p>
            <a:pPr eaLnBrk="1" hangingPunct="1">
              <a:spcBef>
                <a:spcPct val="0"/>
              </a:spcBef>
            </a:pPr>
            <a:endParaRPr lang="en-US" dirty="0" smtClean="0">
              <a:ea typeface="MS PGothic" pitchFamily="34" charset="-128"/>
            </a:endParaRPr>
          </a:p>
        </p:txBody>
      </p:sp>
      <p:sp>
        <p:nvSpPr>
          <p:cNvPr id="15360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spcBef>
                <a:spcPct val="0"/>
              </a:spcBef>
              <a:defRPr/>
            </a:pPr>
            <a:r>
              <a:rPr lang="en-US" smtClean="0">
                <a:solidFill>
                  <a:prstClr val="black"/>
                </a:solidFill>
              </a:rPr>
              <a:t>5/3/2011</a:t>
            </a:r>
          </a:p>
        </p:txBody>
      </p:sp>
      <p:sp>
        <p:nvSpPr>
          <p:cNvPr id="1536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spcBef>
                <a:spcPct val="0"/>
              </a:spcBef>
              <a:defRPr/>
            </a:pPr>
            <a:r>
              <a:rPr lang="en-US" smtClean="0">
                <a:solidFill>
                  <a:prstClr val="black"/>
                </a:solidFill>
              </a:rPr>
              <a:t>DRAFT by PA IPM Program</a:t>
            </a:r>
          </a:p>
        </p:txBody>
      </p:sp>
      <p:sp>
        <p:nvSpPr>
          <p:cNvPr id="153606"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spcBef>
                <a:spcPct val="0"/>
              </a:spcBef>
              <a:defRPr/>
            </a:pPr>
            <a:r>
              <a:rPr lang="en-US" smtClean="0">
                <a:solidFill>
                  <a:prstClr val="black"/>
                </a:solidFill>
              </a:rPr>
              <a:t>IPM for Healthy Homes</a:t>
            </a:r>
          </a:p>
        </p:txBody>
      </p:sp>
    </p:spTree>
    <p:extLst>
      <p:ext uri="{BB962C8B-B14F-4D97-AF65-F5344CB8AC3E}">
        <p14:creationId xmlns:p14="http://schemas.microsoft.com/office/powerpoint/2010/main" val="345660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lnSpc>
                <a:spcPct val="90000"/>
              </a:lnSpc>
            </a:pPr>
            <a:r>
              <a:rPr lang="en-US" sz="3100" dirty="0"/>
              <a:t>Exclusion</a:t>
            </a:r>
          </a:p>
          <a:p>
            <a:pPr lvl="1">
              <a:lnSpc>
                <a:spcPct val="90000"/>
              </a:lnSpc>
            </a:pPr>
            <a:r>
              <a:rPr lang="en-US" sz="2700" dirty="0"/>
              <a:t>Clutter elimination - bins</a:t>
            </a:r>
          </a:p>
          <a:p>
            <a:pPr>
              <a:lnSpc>
                <a:spcPct val="90000"/>
              </a:lnSpc>
            </a:pPr>
            <a:r>
              <a:rPr lang="en-US" sz="3100" dirty="0"/>
              <a:t>Preparation</a:t>
            </a:r>
          </a:p>
          <a:p>
            <a:pPr lvl="1">
              <a:lnSpc>
                <a:spcPct val="90000"/>
              </a:lnSpc>
            </a:pPr>
            <a:r>
              <a:rPr lang="en-US" sz="2700" dirty="0"/>
              <a:t>Wash bedding</a:t>
            </a:r>
          </a:p>
          <a:p>
            <a:pPr lvl="1">
              <a:lnSpc>
                <a:spcPct val="90000"/>
              </a:lnSpc>
            </a:pPr>
            <a:r>
              <a:rPr lang="en-US" sz="2700" dirty="0"/>
              <a:t>Seal mattress – encasements</a:t>
            </a:r>
          </a:p>
          <a:p>
            <a:pPr lvl="2">
              <a:lnSpc>
                <a:spcPct val="90000"/>
              </a:lnSpc>
            </a:pPr>
            <a:r>
              <a:rPr lang="en-US" sz="2300" dirty="0"/>
              <a:t>NO pesticide on mattresses!</a:t>
            </a:r>
          </a:p>
          <a:p>
            <a:pPr>
              <a:lnSpc>
                <a:spcPct val="90000"/>
              </a:lnSpc>
            </a:pPr>
            <a:r>
              <a:rPr lang="en-US" sz="3100" dirty="0"/>
              <a:t>Traps – interceptors</a:t>
            </a:r>
          </a:p>
          <a:p>
            <a:pPr lvl="1">
              <a:lnSpc>
                <a:spcPct val="90000"/>
              </a:lnSpc>
            </a:pPr>
            <a:r>
              <a:rPr lang="en-US" sz="2700" dirty="0"/>
              <a:t>Make the bed an island!</a:t>
            </a:r>
          </a:p>
          <a:p>
            <a:pPr lvl="1">
              <a:lnSpc>
                <a:spcPct val="90000"/>
              </a:lnSpc>
            </a:pPr>
            <a:r>
              <a:rPr lang="en-US" sz="2700" dirty="0"/>
              <a:t>Monitor</a:t>
            </a:r>
          </a:p>
          <a:p>
            <a:pPr lvl="1">
              <a:lnSpc>
                <a:spcPct val="90000"/>
              </a:lnSpc>
            </a:pPr>
            <a:r>
              <a:rPr lang="en-US" sz="2700" dirty="0"/>
              <a:t>Prevention</a:t>
            </a:r>
          </a:p>
          <a:p>
            <a:pPr eaLnBrk="1" hangingPunct="1">
              <a:lnSpc>
                <a:spcPct val="90000"/>
              </a:lnSpc>
              <a:spcBef>
                <a:spcPct val="0"/>
              </a:spcBef>
            </a:pPr>
            <a:endParaRPr lang="en-US" sz="1100" dirty="0"/>
          </a:p>
          <a:p>
            <a:pPr eaLnBrk="1" hangingPunct="1">
              <a:lnSpc>
                <a:spcPct val="90000"/>
              </a:lnSpc>
              <a:spcBef>
                <a:spcPct val="0"/>
              </a:spcBef>
            </a:pPr>
            <a:r>
              <a:rPr lang="en-US" sz="1100" dirty="0" smtClean="0"/>
              <a:t>Getting </a:t>
            </a:r>
            <a:r>
              <a:rPr lang="en-US" sz="1100" dirty="0"/>
              <a:t>rid of the bugs means getting rid of the places they hide – and this is where clutter is important. Sanitation is not an issue with bed bugs, per se, because they only feed on us, not our garbage. But clutter provides harborage; de-cluttering is a first step.</a:t>
            </a:r>
          </a:p>
          <a:p>
            <a:pPr eaLnBrk="1" hangingPunct="1">
              <a:lnSpc>
                <a:spcPct val="90000"/>
              </a:lnSpc>
              <a:spcBef>
                <a:spcPct val="0"/>
              </a:spcBef>
            </a:pPr>
            <a:endParaRPr lang="en-US" sz="1100" dirty="0"/>
          </a:p>
          <a:p>
            <a:pPr eaLnBrk="1" hangingPunct="1">
              <a:lnSpc>
                <a:spcPct val="90000"/>
              </a:lnSpc>
              <a:spcBef>
                <a:spcPct val="0"/>
              </a:spcBef>
            </a:pPr>
            <a:r>
              <a:rPr lang="en-US" sz="1100" dirty="0"/>
              <a:t>PCO’s will provide instruction for unit preparation; some residents may require assistance. Washing and dry bedding and other items on hot water settings. Use dissolvable laundry bags, or dispose of “dirty” bags and use new bags or plastic bins to return clothes to home. Don’t turn a Laundromat into a bed bug transfer station!</a:t>
            </a:r>
          </a:p>
          <a:p>
            <a:pPr eaLnBrk="1" hangingPunct="1">
              <a:lnSpc>
                <a:spcPct val="90000"/>
              </a:lnSpc>
              <a:spcBef>
                <a:spcPct val="0"/>
              </a:spcBef>
            </a:pPr>
            <a:endParaRPr lang="en-US" sz="1100" dirty="0"/>
          </a:p>
          <a:p>
            <a:pPr eaLnBrk="1" hangingPunct="1">
              <a:lnSpc>
                <a:spcPct val="90000"/>
              </a:lnSpc>
              <a:spcBef>
                <a:spcPct val="0"/>
              </a:spcBef>
            </a:pPr>
            <a:r>
              <a:rPr lang="en-US" sz="1100" dirty="0"/>
              <a:t>Mattresses should be encased, </a:t>
            </a:r>
            <a:r>
              <a:rPr lang="en-US" sz="1100" i="1" dirty="0"/>
              <a:t>not discarded or pesticide treated!</a:t>
            </a:r>
            <a:r>
              <a:rPr lang="en-US" sz="1100" dirty="0"/>
              <a:t> Discarded mattresses simply pass their bugs along to someone else when the mattress is picked up of the street. While a very few pesticide labels may  allow application to mattresses, the PA IPM Program does not recommend this, eve, especially on children’s mattresses. The possible long term effect of sleeping on a pesticide-treated sponge has never been studied: do you want to be the test subject? </a:t>
            </a:r>
            <a:r>
              <a:rPr lang="en-US" sz="1100" b="1" dirty="0"/>
              <a:t>Instead: </a:t>
            </a:r>
            <a:r>
              <a:rPr lang="en-US" sz="1100" b="1" i="1" dirty="0"/>
              <a:t>use an encasement designed to stop bed bugs! </a:t>
            </a:r>
            <a:r>
              <a:rPr lang="en-US" sz="1100" dirty="0"/>
              <a:t>Encasements are designed to prevent bedbugs from biting from, or getting out of the mattress, and prevent bed bugs from being able to live on the mattress. Use </a:t>
            </a:r>
            <a:r>
              <a:rPr lang="en-US" sz="1100" i="1" dirty="0"/>
              <a:t>only</a:t>
            </a:r>
            <a:r>
              <a:rPr lang="en-US" sz="1100" dirty="0"/>
              <a:t> encasements rated for bedbugs. While BB encasements will also contain dust mites and their allergens, allergen-only encasements will </a:t>
            </a:r>
            <a:r>
              <a:rPr lang="en-US" sz="1100" i="1" dirty="0"/>
              <a:t>not</a:t>
            </a:r>
            <a:r>
              <a:rPr lang="en-US" sz="1100" dirty="0"/>
              <a:t> stop bed bugs!</a:t>
            </a:r>
          </a:p>
          <a:p>
            <a:pPr eaLnBrk="1" hangingPunct="1">
              <a:lnSpc>
                <a:spcPct val="90000"/>
              </a:lnSpc>
              <a:spcBef>
                <a:spcPct val="0"/>
              </a:spcBef>
            </a:pPr>
            <a:endParaRPr lang="en-US" sz="1100" dirty="0"/>
          </a:p>
          <a:p>
            <a:pPr eaLnBrk="1" hangingPunct="1">
              <a:lnSpc>
                <a:spcPct val="90000"/>
              </a:lnSpc>
              <a:spcBef>
                <a:spcPct val="0"/>
              </a:spcBef>
            </a:pPr>
            <a:r>
              <a:rPr lang="en-US" sz="1100" dirty="0"/>
              <a:t>Simple interceptor traps, placed under the legs, can isolate the bed and make it a “safe island” within a still active treatment zone. (Mattress encasement must be used, and the bed must not touch the walls or any other object;  bedclothes must not touch the floor!). Encasements and interceptors are also excellent prevention – they allow you to monitor  for insects, and see and eliminate them before an infestation can be established.</a:t>
            </a:r>
          </a:p>
          <a:p>
            <a:pPr eaLnBrk="1" hangingPunct="1">
              <a:lnSpc>
                <a:spcPct val="90000"/>
              </a:lnSpc>
              <a:spcBef>
                <a:spcPct val="0"/>
              </a:spcBef>
            </a:pPr>
            <a:endParaRPr lang="en-US" sz="1100" dirty="0"/>
          </a:p>
        </p:txBody>
      </p:sp>
      <p:sp>
        <p:nvSpPr>
          <p:cNvPr id="119812" name="Slide Number Placeholder 3"/>
          <p:cNvSpPr>
            <a:spLocks noGrp="1"/>
          </p:cNvSpPr>
          <p:nvPr>
            <p:ph type="sldNum" sz="quarter" idx="5"/>
          </p:nvPr>
        </p:nvSpPr>
        <p:spPr bwMode="auto">
          <a:noFill/>
          <a:ln>
            <a:miter lim="800000"/>
            <a:headEnd/>
            <a:tailEnd/>
          </a:ln>
        </p:spPr>
        <p:txBody>
          <a:bodyPr/>
          <a:lstStyle/>
          <a:p>
            <a:fld id="{D37F6181-4FD8-44D4-8E0F-6474732F3D45}" type="slidenum">
              <a:rPr lang="en-US" smtClean="0">
                <a:solidFill>
                  <a:prstClr val="black"/>
                </a:solidFill>
              </a:rPr>
              <a:pPr/>
              <a:t>25</a:t>
            </a:fld>
            <a:endParaRPr lang="en-US" smtClean="0">
              <a:solidFill>
                <a:prstClr val="black"/>
              </a:solidFill>
            </a:endParaRPr>
          </a:p>
        </p:txBody>
      </p:sp>
      <p:sp>
        <p:nvSpPr>
          <p:cNvPr id="157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spcBef>
                <a:spcPct val="0"/>
              </a:spcBef>
              <a:defRPr/>
            </a:pPr>
            <a:r>
              <a:rPr lang="en-US" smtClean="0">
                <a:solidFill>
                  <a:prstClr val="black"/>
                </a:solidFill>
              </a:rPr>
              <a:t>5/3/2011</a:t>
            </a:r>
          </a:p>
        </p:txBody>
      </p:sp>
      <p:sp>
        <p:nvSpPr>
          <p:cNvPr id="1577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spcBef>
                <a:spcPct val="0"/>
              </a:spcBef>
              <a:defRPr/>
            </a:pPr>
            <a:r>
              <a:rPr lang="en-US" smtClean="0">
                <a:solidFill>
                  <a:prstClr val="black"/>
                </a:solidFill>
              </a:rPr>
              <a:t>DRAFT by PA IPM Program</a:t>
            </a:r>
          </a:p>
        </p:txBody>
      </p:sp>
      <p:sp>
        <p:nvSpPr>
          <p:cNvPr id="157703"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spcBef>
                <a:spcPct val="0"/>
              </a:spcBef>
              <a:defRPr/>
            </a:pPr>
            <a:r>
              <a:rPr lang="en-US" smtClean="0">
                <a:solidFill>
                  <a:prstClr val="black"/>
                </a:solidFill>
              </a:rPr>
              <a:t>IPM for Healthy Homes</a:t>
            </a:r>
          </a:p>
        </p:txBody>
      </p:sp>
    </p:spTree>
    <p:extLst>
      <p:ext uri="{BB962C8B-B14F-4D97-AF65-F5344CB8AC3E}">
        <p14:creationId xmlns:p14="http://schemas.microsoft.com/office/powerpoint/2010/main" val="2161388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a:lnSpc>
                <a:spcPct val="80000"/>
              </a:lnSpc>
            </a:pPr>
            <a:r>
              <a:rPr lang="en-US" sz="2700" dirty="0"/>
              <a:t>Inspection</a:t>
            </a:r>
            <a:endParaRPr lang="en-US" sz="3200" dirty="0"/>
          </a:p>
          <a:p>
            <a:pPr lvl="1">
              <a:lnSpc>
                <a:spcPct val="80000"/>
              </a:lnSpc>
            </a:pPr>
            <a:r>
              <a:rPr lang="en-US" sz="2500" dirty="0"/>
              <a:t>Crack &amp; crevice:</a:t>
            </a:r>
          </a:p>
          <a:p>
            <a:pPr lvl="1">
              <a:lnSpc>
                <a:spcPct val="80000"/>
              </a:lnSpc>
            </a:pPr>
            <a:r>
              <a:rPr lang="en-US" sz="2500" dirty="0"/>
              <a:t>Treatment</a:t>
            </a:r>
          </a:p>
          <a:p>
            <a:pPr>
              <a:lnSpc>
                <a:spcPct val="80000"/>
              </a:lnSpc>
            </a:pPr>
            <a:r>
              <a:rPr lang="en-US" sz="2700" dirty="0"/>
              <a:t>Vacuum</a:t>
            </a:r>
          </a:p>
          <a:p>
            <a:pPr>
              <a:lnSpc>
                <a:spcPct val="80000"/>
              </a:lnSpc>
            </a:pPr>
            <a:r>
              <a:rPr lang="en-US" sz="2700" dirty="0"/>
              <a:t>Heat or cold</a:t>
            </a:r>
          </a:p>
          <a:p>
            <a:pPr>
              <a:lnSpc>
                <a:spcPct val="80000"/>
              </a:lnSpc>
            </a:pPr>
            <a:r>
              <a:rPr lang="en-US" sz="2700" dirty="0"/>
              <a:t>Pesticides by PCO </a:t>
            </a:r>
            <a:r>
              <a:rPr lang="en-US" sz="2700" i="1" dirty="0"/>
              <a:t>only</a:t>
            </a:r>
          </a:p>
          <a:p>
            <a:pPr lvl="1">
              <a:lnSpc>
                <a:spcPct val="80000"/>
              </a:lnSpc>
            </a:pPr>
            <a:r>
              <a:rPr lang="en-US" sz="2500" dirty="0"/>
              <a:t>Dusts</a:t>
            </a:r>
          </a:p>
          <a:p>
            <a:pPr lvl="1">
              <a:lnSpc>
                <a:spcPct val="80000"/>
              </a:lnSpc>
            </a:pPr>
            <a:r>
              <a:rPr lang="en-US" sz="2500" dirty="0"/>
              <a:t>Crack &amp; crevice treatment</a:t>
            </a:r>
          </a:p>
          <a:p>
            <a:pPr>
              <a:lnSpc>
                <a:spcPct val="80000"/>
              </a:lnSpc>
            </a:pPr>
            <a:r>
              <a:rPr lang="en-US" sz="2700" dirty="0"/>
              <a:t>Re-inspection &amp; retreatment</a:t>
            </a:r>
          </a:p>
          <a:p>
            <a:pPr>
              <a:lnSpc>
                <a:spcPct val="80000"/>
              </a:lnSpc>
            </a:pPr>
            <a:r>
              <a:rPr lang="en-US" sz="2700" dirty="0"/>
              <a:t>Encasements &amp; interceptors</a:t>
            </a:r>
          </a:p>
          <a:p>
            <a:pPr eaLnBrk="1" hangingPunct="1">
              <a:lnSpc>
                <a:spcPct val="80000"/>
              </a:lnSpc>
              <a:spcBef>
                <a:spcPct val="0"/>
              </a:spcBef>
            </a:pPr>
            <a:endParaRPr lang="en-US" sz="1100" b="1" dirty="0"/>
          </a:p>
          <a:p>
            <a:pPr eaLnBrk="1" hangingPunct="1">
              <a:lnSpc>
                <a:spcPct val="80000"/>
              </a:lnSpc>
              <a:spcBef>
                <a:spcPct val="0"/>
              </a:spcBef>
            </a:pPr>
            <a:endParaRPr lang="en-US" sz="1100" b="1" dirty="0"/>
          </a:p>
          <a:p>
            <a:pPr eaLnBrk="1" hangingPunct="1">
              <a:lnSpc>
                <a:spcPct val="80000"/>
              </a:lnSpc>
              <a:spcBef>
                <a:spcPct val="0"/>
              </a:spcBef>
            </a:pPr>
            <a:r>
              <a:rPr lang="en-US" sz="1100" b="1" dirty="0"/>
              <a:t>Inspection</a:t>
            </a:r>
            <a:r>
              <a:rPr lang="en-US" sz="1100" dirty="0"/>
              <a:t> is the key to bed bug treatment and control. Bedbugs hide! Finding them is a challenge. They prefer cracks &amp; crevices as thin as a credit card; their eggs are only 1 millimeter – 1/28</a:t>
            </a:r>
            <a:r>
              <a:rPr lang="en-US" sz="1100" baseline="30000" dirty="0"/>
              <a:t>th</a:t>
            </a:r>
            <a:r>
              <a:rPr lang="en-US" sz="1100" dirty="0"/>
              <a:t> of an inch!- long. Inspection means examining and disassembling, as necessary, the bed &amp; associated systems, bedside furniture, baseboards and carpets, and possibly closets, clothes, etc. Remember that beds are not the only place people sleep – recliners, couches, wheel chairs, and all upholstered furniture need checking. Inspection – </a:t>
            </a:r>
            <a:r>
              <a:rPr lang="en-US" sz="1100" i="1" dirty="0"/>
              <a:t>and </a:t>
            </a:r>
            <a:r>
              <a:rPr lang="en-US" sz="1100" b="1" i="1" dirty="0"/>
              <a:t>only</a:t>
            </a:r>
            <a:r>
              <a:rPr lang="en-US" sz="1100" i="1" dirty="0"/>
              <a:t> inspection  - guides treatment!</a:t>
            </a:r>
          </a:p>
          <a:p>
            <a:pPr eaLnBrk="1" hangingPunct="1">
              <a:lnSpc>
                <a:spcPct val="80000"/>
              </a:lnSpc>
              <a:spcBef>
                <a:spcPct val="0"/>
              </a:spcBef>
            </a:pPr>
            <a:endParaRPr lang="en-US" sz="1100" i="1" dirty="0"/>
          </a:p>
          <a:p>
            <a:pPr eaLnBrk="1" hangingPunct="1">
              <a:lnSpc>
                <a:spcPct val="80000"/>
              </a:lnSpc>
              <a:spcBef>
                <a:spcPct val="0"/>
              </a:spcBef>
            </a:pPr>
            <a:r>
              <a:rPr lang="en-US" sz="1100" dirty="0"/>
              <a:t>Vacuuming is very useful for removing lots of bugs quickly. Because the eggs are glued into remote and tiny locations, vacuuming is unlikely to remove all the eggs, and is not effective for total control, but it is very useful.</a:t>
            </a:r>
          </a:p>
          <a:p>
            <a:pPr eaLnBrk="1" hangingPunct="1">
              <a:lnSpc>
                <a:spcPct val="80000"/>
              </a:lnSpc>
              <a:spcBef>
                <a:spcPct val="0"/>
              </a:spcBef>
            </a:pPr>
            <a:endParaRPr lang="en-US" sz="1100" dirty="0"/>
          </a:p>
          <a:p>
            <a:pPr eaLnBrk="1" hangingPunct="1">
              <a:lnSpc>
                <a:spcPct val="80000"/>
              </a:lnSpc>
              <a:spcBef>
                <a:spcPct val="0"/>
              </a:spcBef>
            </a:pPr>
            <a:r>
              <a:rPr lang="en-US" sz="1100" dirty="0"/>
              <a:t>Heat – or cold – treatments are the current “gold standard.” Temperatures below freezing (32</a:t>
            </a:r>
            <a:r>
              <a:rPr lang="en-US" sz="1100" dirty="0">
                <a:ea typeface="OpenSymbol"/>
                <a:cs typeface="OpenSymbol"/>
              </a:rPr>
              <a:t> ˚ F) or over 120˚F, for more than 20minutes will kill bedbugs and their eggs. Remember to consider insulation, and how much time you may need – but anything you can put in a hot dryer for 30 min. will be fine. Steamers are also effective, but need to be professional-grade, low pressure and low vapor; application rate is 4 feet a minute – or 1 foot every 15 seconds! BB treatment takes time, and labor; that’s why it’s expensive.</a:t>
            </a:r>
          </a:p>
          <a:p>
            <a:pPr eaLnBrk="1" hangingPunct="1">
              <a:lnSpc>
                <a:spcPct val="80000"/>
              </a:lnSpc>
              <a:spcBef>
                <a:spcPct val="0"/>
              </a:spcBef>
            </a:pPr>
            <a:endParaRPr lang="en-US" sz="1100" dirty="0">
              <a:ea typeface="OpenSymbol"/>
              <a:cs typeface="OpenSymbol"/>
            </a:endParaRPr>
          </a:p>
          <a:p>
            <a:pPr eaLnBrk="1" hangingPunct="1">
              <a:lnSpc>
                <a:spcPct val="80000"/>
              </a:lnSpc>
              <a:spcBef>
                <a:spcPct val="0"/>
              </a:spcBef>
            </a:pPr>
            <a:r>
              <a:rPr lang="en-US" sz="1100" dirty="0">
                <a:ea typeface="OpenSymbol"/>
                <a:cs typeface="OpenSymbol"/>
              </a:rPr>
              <a:t>Pesticides, if necessary should be applied only by a licensed pest management professional; aerosols &amp; foggers should </a:t>
            </a:r>
            <a:r>
              <a:rPr lang="en-US" sz="1100" b="1" dirty="0">
                <a:ea typeface="OpenSymbol"/>
                <a:cs typeface="OpenSymbol"/>
              </a:rPr>
              <a:t>never</a:t>
            </a:r>
            <a:r>
              <a:rPr lang="en-US" sz="1100" dirty="0">
                <a:ea typeface="OpenSymbol"/>
                <a:cs typeface="OpenSymbol"/>
              </a:rPr>
              <a:t> be used.</a:t>
            </a:r>
          </a:p>
          <a:p>
            <a:pPr eaLnBrk="1" hangingPunct="1">
              <a:lnSpc>
                <a:spcPct val="80000"/>
              </a:lnSpc>
              <a:spcBef>
                <a:spcPct val="0"/>
              </a:spcBef>
            </a:pPr>
            <a:endParaRPr lang="en-US" sz="1100" dirty="0">
              <a:ea typeface="OpenSymbol"/>
              <a:cs typeface="OpenSymbol"/>
            </a:endParaRPr>
          </a:p>
          <a:p>
            <a:pPr eaLnBrk="1" hangingPunct="1">
              <a:lnSpc>
                <a:spcPct val="80000"/>
              </a:lnSpc>
              <a:spcBef>
                <a:spcPct val="0"/>
              </a:spcBef>
            </a:pPr>
            <a:r>
              <a:rPr lang="en-US" sz="1100" dirty="0">
                <a:ea typeface="OpenSymbol"/>
                <a:cs typeface="OpenSymbol"/>
              </a:rPr>
              <a:t>Most control requires at least 2, usually 3 treatments 2-3 weeks apart: </a:t>
            </a:r>
            <a:r>
              <a:rPr lang="en-US" sz="1100" dirty="0" err="1">
                <a:ea typeface="OpenSymbol"/>
                <a:cs typeface="OpenSymbol"/>
              </a:rPr>
              <a:t>reinspection</a:t>
            </a:r>
            <a:r>
              <a:rPr lang="en-US" sz="1100" dirty="0">
                <a:ea typeface="OpenSymbol"/>
                <a:cs typeface="OpenSymbol"/>
              </a:rPr>
              <a:t> needs to be part of every treatment plan. Follow through on </a:t>
            </a:r>
            <a:r>
              <a:rPr lang="en-US" sz="1100" dirty="0" err="1" smtClean="0">
                <a:ea typeface="OpenSymbol"/>
                <a:cs typeface="OpenSymbol"/>
              </a:rPr>
              <a:t>decluttering</a:t>
            </a:r>
            <a:r>
              <a:rPr lang="en-US" sz="1100" dirty="0">
                <a:ea typeface="OpenSymbol"/>
                <a:cs typeface="OpenSymbol"/>
              </a:rPr>
              <a:t>, laundering, and other PMP recommendations is essential. </a:t>
            </a:r>
          </a:p>
          <a:p>
            <a:pPr eaLnBrk="1" hangingPunct="1">
              <a:lnSpc>
                <a:spcPct val="80000"/>
              </a:lnSpc>
              <a:spcBef>
                <a:spcPct val="0"/>
              </a:spcBef>
            </a:pPr>
            <a:endParaRPr lang="en-US" sz="1100" dirty="0">
              <a:ea typeface="OpenSymbol"/>
              <a:cs typeface="OpenSymbol"/>
            </a:endParaRPr>
          </a:p>
          <a:p>
            <a:pPr eaLnBrk="1" hangingPunct="1">
              <a:lnSpc>
                <a:spcPct val="80000"/>
              </a:lnSpc>
              <a:spcBef>
                <a:spcPct val="0"/>
              </a:spcBef>
            </a:pPr>
            <a:r>
              <a:rPr lang="en-US" sz="1100" dirty="0">
                <a:ea typeface="OpenSymbol"/>
                <a:cs typeface="OpenSymbol"/>
              </a:rPr>
              <a:t>While </a:t>
            </a:r>
            <a:r>
              <a:rPr lang="en-US" sz="1100" dirty="0" err="1">
                <a:ea typeface="OpenSymbol"/>
                <a:cs typeface="OpenSymbol"/>
              </a:rPr>
              <a:t>reinfestation</a:t>
            </a:r>
            <a:r>
              <a:rPr lang="en-US" sz="1100" dirty="0">
                <a:ea typeface="OpenSymbol"/>
                <a:cs typeface="OpenSymbol"/>
              </a:rPr>
              <a:t> is possible at any time, encasements and interceptors are important prevention and monitoring tools and should be left in place.</a:t>
            </a:r>
            <a:endParaRPr lang="en-US" sz="1100" dirty="0"/>
          </a:p>
        </p:txBody>
      </p:sp>
      <p:sp>
        <p:nvSpPr>
          <p:cNvPr id="120836" name="Slide Number Placeholder 3"/>
          <p:cNvSpPr>
            <a:spLocks noGrp="1"/>
          </p:cNvSpPr>
          <p:nvPr>
            <p:ph type="sldNum" sz="quarter" idx="5"/>
          </p:nvPr>
        </p:nvSpPr>
        <p:spPr bwMode="auto">
          <a:noFill/>
          <a:ln>
            <a:miter lim="800000"/>
            <a:headEnd/>
            <a:tailEnd/>
          </a:ln>
        </p:spPr>
        <p:txBody>
          <a:bodyPr/>
          <a:lstStyle/>
          <a:p>
            <a:fld id="{2E0AB953-E963-4D14-83DC-4EFC75AEC88F}" type="slidenum">
              <a:rPr lang="en-US" smtClean="0">
                <a:solidFill>
                  <a:prstClr val="black"/>
                </a:solidFill>
              </a:rPr>
              <a:pPr/>
              <a:t>26</a:t>
            </a:fld>
            <a:endParaRPr lang="en-US" smtClean="0">
              <a:solidFill>
                <a:prstClr val="black"/>
              </a:solidFill>
            </a:endParaRPr>
          </a:p>
        </p:txBody>
      </p:sp>
      <p:sp>
        <p:nvSpPr>
          <p:cNvPr id="158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spcBef>
                <a:spcPct val="0"/>
              </a:spcBef>
              <a:defRPr/>
            </a:pPr>
            <a:r>
              <a:rPr lang="en-US" smtClean="0">
                <a:solidFill>
                  <a:prstClr val="black"/>
                </a:solidFill>
              </a:rPr>
              <a:t>5/3/2011</a:t>
            </a:r>
          </a:p>
        </p:txBody>
      </p:sp>
      <p:sp>
        <p:nvSpPr>
          <p:cNvPr id="158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spcBef>
                <a:spcPct val="0"/>
              </a:spcBef>
              <a:defRPr/>
            </a:pPr>
            <a:r>
              <a:rPr lang="en-US" smtClean="0">
                <a:solidFill>
                  <a:prstClr val="black"/>
                </a:solidFill>
              </a:rPr>
              <a:t>DRAFT by PA IPM Program</a:t>
            </a:r>
          </a:p>
        </p:txBody>
      </p:sp>
      <p:sp>
        <p:nvSpPr>
          <p:cNvPr id="158727"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spcBef>
                <a:spcPct val="0"/>
              </a:spcBef>
              <a:defRPr/>
            </a:pPr>
            <a:r>
              <a:rPr lang="en-US" smtClean="0">
                <a:solidFill>
                  <a:prstClr val="black"/>
                </a:solidFill>
              </a:rPr>
              <a:t>IPM for Healthy Homes</a:t>
            </a:r>
          </a:p>
        </p:txBody>
      </p:sp>
    </p:spTree>
    <p:extLst>
      <p:ext uri="{BB962C8B-B14F-4D97-AF65-F5344CB8AC3E}">
        <p14:creationId xmlns:p14="http://schemas.microsoft.com/office/powerpoint/2010/main" val="2535331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r>
              <a:rPr lang="en-US" smtClean="0"/>
              <a:t>Page </a:t>
            </a:r>
            <a:fld id="{16F93656-0CC7-4291-8AEA-7DB0EF7B9098}" type="slidenum">
              <a:rPr lang="en-US" smtClean="0"/>
              <a:pPr/>
              <a:t>27</a:t>
            </a:fld>
            <a:endParaRPr lang="en-US" smtClean="0"/>
          </a:p>
        </p:txBody>
      </p:sp>
      <p:sp>
        <p:nvSpPr>
          <p:cNvPr id="98307" name="Rectangle 2"/>
          <p:cNvSpPr>
            <a:spLocks noGrp="1" noRot="1" noChangeAspect="1" noChangeArrowheads="1" noTextEdit="1"/>
          </p:cNvSpPr>
          <p:nvPr>
            <p:ph type="sldImg"/>
          </p:nvPr>
        </p:nvSpPr>
        <p:spPr>
          <a:xfrm>
            <a:off x="1257300" y="720725"/>
            <a:ext cx="4802188" cy="3600450"/>
          </a:xfrm>
          <a:ln/>
        </p:spPr>
      </p:sp>
      <p:sp>
        <p:nvSpPr>
          <p:cNvPr id="9830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0023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107157-D0D0-4340-A439-23AA1E32A8A6}" type="slidenum">
              <a:rPr lang="en-US" smtClean="0"/>
              <a:pPr/>
              <a:t>2</a:t>
            </a:fld>
            <a:endParaRPr lang="en-US" dirty="0"/>
          </a:p>
        </p:txBody>
      </p:sp>
    </p:spTree>
    <p:extLst>
      <p:ext uri="{BB962C8B-B14F-4D97-AF65-F5344CB8AC3E}">
        <p14:creationId xmlns:p14="http://schemas.microsoft.com/office/powerpoint/2010/main" val="3144880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Arial" pitchFamily="34" charset="0"/>
              </a:rPr>
              <a:t>While there is no recipe that can guarantee a healthy home, you’ll be learning about key principles that can help create healthier indoor environments.  You’ll hear about these principles throughout the course of the training.</a:t>
            </a:r>
          </a:p>
          <a:p>
            <a:endParaRPr lang="en-US" sz="1300" dirty="0" smtClean="0">
              <a:latin typeface="Arial" pitchFamily="34" charset="0"/>
            </a:endParaRPr>
          </a:p>
          <a:p>
            <a:r>
              <a:rPr lang="en-US" sz="1300" dirty="0" smtClean="0">
                <a:latin typeface="Arial" pitchFamily="34" charset="0"/>
              </a:rPr>
              <a:t>Healthy homes is a systems level approach. We have few programs that look at the </a:t>
            </a:r>
            <a:r>
              <a:rPr lang="en-US" sz="1300" b="1" dirty="0" smtClean="0">
                <a:latin typeface="Arial" pitchFamily="34" charset="0"/>
              </a:rPr>
              <a:t>whole </a:t>
            </a:r>
            <a:r>
              <a:rPr lang="en-US" sz="1300" dirty="0" smtClean="0">
                <a:latin typeface="Arial" pitchFamily="34" charset="0"/>
              </a:rPr>
              <a:t>home environment and the total needs of a family.  In this training, we are introducing a new way of thinking about the home environment – an integrated approach that considers the people living in the home, the structure, and the potential health hazards. Considering health and housing problems together in a coordinated way is more efficient and prevention-effective. </a:t>
            </a:r>
          </a:p>
          <a:p>
            <a:endParaRPr lang="en-US" sz="1300" dirty="0" smtClean="0">
              <a:latin typeface="Arial" pitchFamily="34" charset="0"/>
            </a:endParaRPr>
          </a:p>
          <a:p>
            <a:r>
              <a:rPr lang="en-US" sz="1300" dirty="0" smtClean="0">
                <a:latin typeface="Arial" pitchFamily="34" charset="0"/>
              </a:rPr>
              <a:t>“Healthy Homes” programs offer a comprehensive and coordinated approach by promoting interagency collaboration, community participation, and cross training. That is why we have convened this multi-disciplinary training. By design, we have recruited public health, housing, and environmental health professionals. </a:t>
            </a:r>
          </a:p>
          <a:p>
            <a:endParaRPr lang="en-US" sz="1300" dirty="0" smtClean="0">
              <a:latin typeface="Arial" pitchFamily="34" charset="0"/>
            </a:endParaRPr>
          </a:p>
          <a:p>
            <a:r>
              <a:rPr lang="en-US" sz="1300" dirty="0" smtClean="0">
                <a:latin typeface="Arial" pitchFamily="34" charset="0"/>
              </a:rPr>
              <a:t>Many of the core healthy homes principles are captured in the codes and regulations designed to protect residents. </a:t>
            </a:r>
            <a:endParaRPr lang="en-US" dirty="0"/>
          </a:p>
        </p:txBody>
      </p:sp>
      <p:sp>
        <p:nvSpPr>
          <p:cNvPr id="4" name="Slide Number Placeholder 3"/>
          <p:cNvSpPr>
            <a:spLocks noGrp="1"/>
          </p:cNvSpPr>
          <p:nvPr>
            <p:ph type="sldNum" sz="quarter" idx="10"/>
          </p:nvPr>
        </p:nvSpPr>
        <p:spPr/>
        <p:txBody>
          <a:bodyPr/>
          <a:lstStyle/>
          <a:p>
            <a:fld id="{1F107157-D0D0-4340-A439-23AA1E32A8A6}" type="slidenum">
              <a:rPr lang="en-US" smtClean="0"/>
              <a:pPr/>
              <a:t>28</a:t>
            </a:fld>
            <a:endParaRPr lang="en-US"/>
          </a:p>
        </p:txBody>
      </p:sp>
    </p:spTree>
    <p:extLst>
      <p:ext uri="{BB962C8B-B14F-4D97-AF65-F5344CB8AC3E}">
        <p14:creationId xmlns:p14="http://schemas.microsoft.com/office/powerpoint/2010/main" val="352508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8196F2A-032B-4B19-9535-5DA3325368CB}" type="slidenum">
              <a:rPr lang="en-US" smtClean="0">
                <a:solidFill>
                  <a:prstClr val="black"/>
                </a:solidFill>
                <a:latin typeface="Arial" pitchFamily="34" charset="0"/>
              </a:rPr>
              <a:pPr>
                <a:defRPr/>
              </a:pPr>
              <a:t>4</a:t>
            </a:fld>
            <a:endParaRPr lang="en-US" dirty="0" smtClean="0">
              <a:solidFill>
                <a:prstClr val="black"/>
              </a:solidFill>
              <a:latin typeface="Arial" pitchFamily="34" charset="0"/>
            </a:endParaRPr>
          </a:p>
        </p:txBody>
      </p:sp>
      <p:sp>
        <p:nvSpPr>
          <p:cNvPr id="40963" name="Rectangle 2"/>
          <p:cNvSpPr>
            <a:spLocks noGrp="1" noRot="1" noChangeAspect="1" noChangeArrowheads="1" noTextEdit="1"/>
          </p:cNvSpPr>
          <p:nvPr>
            <p:ph type="sldImg"/>
          </p:nvPr>
        </p:nvSpPr>
        <p:spPr>
          <a:xfrm>
            <a:off x="1257300" y="719138"/>
            <a:ext cx="4803775" cy="3602037"/>
          </a:xfrm>
          <a:ln/>
        </p:spPr>
      </p:sp>
      <p:sp>
        <p:nvSpPr>
          <p:cNvPr id="40964" name="Notes Placeholder 3"/>
          <p:cNvSpPr>
            <a:spLocks noGrp="1"/>
          </p:cNvSpPr>
          <p:nvPr>
            <p:ph type="body" idx="1"/>
          </p:nvPr>
        </p:nvSpPr>
        <p:spPr>
          <a:noFill/>
          <a:ln/>
        </p:spPr>
        <p:txBody>
          <a:bodyPr/>
          <a:lstStyle/>
          <a:p>
            <a:r>
              <a:rPr lang="en-US" dirty="0" smtClean="0"/>
              <a:t>Volatile Organic Compounds (VOCs) is a broad class of chemicals that we breath inside our homes.  It is tough to make broad generalizations – other than to say that less exposure is better.  </a:t>
            </a:r>
          </a:p>
          <a:p>
            <a:endParaRPr lang="en-US" dirty="0" smtClean="0"/>
          </a:p>
          <a:p>
            <a:r>
              <a:rPr lang="en-US" dirty="0" smtClean="0"/>
              <a:t>If you want to understand whether the chemical is dangerous you need to understand the chemical’s hazards much better and the exposures involved.  The risk is the exposure times the hazard.  </a:t>
            </a:r>
          </a:p>
          <a:p>
            <a:endParaRPr lang="en-US" dirty="0" smtClean="0"/>
          </a:p>
          <a:p>
            <a:r>
              <a:rPr lang="en-US" dirty="0" smtClean="0"/>
              <a:t>The list above is a start on the more significant VOCs.  Ask the students to identify others.</a:t>
            </a:r>
          </a:p>
        </p:txBody>
      </p:sp>
    </p:spTree>
    <p:extLst>
      <p:ext uri="{BB962C8B-B14F-4D97-AF65-F5344CB8AC3E}">
        <p14:creationId xmlns:p14="http://schemas.microsoft.com/office/powerpoint/2010/main" val="182288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35207A8E-E27B-4F53-AC6D-7310F24C35F7}" type="slidenum">
              <a:rPr lang="en-US" smtClean="0">
                <a:solidFill>
                  <a:prstClr val="black"/>
                </a:solidFill>
                <a:latin typeface="Arial" pitchFamily="34" charset="0"/>
              </a:rPr>
              <a:pPr>
                <a:defRPr/>
              </a:pPr>
              <a:t>6</a:t>
            </a:fld>
            <a:endParaRPr lang="en-US" smtClean="0">
              <a:solidFill>
                <a:prstClr val="black"/>
              </a:solidFill>
              <a:latin typeface="Arial" pitchFamily="34" charset="0"/>
            </a:endParaRPr>
          </a:p>
        </p:txBody>
      </p:sp>
      <p:sp>
        <p:nvSpPr>
          <p:cNvPr id="46083" name="Rectangle 2"/>
          <p:cNvSpPr>
            <a:spLocks noGrp="1" noChangeArrowheads="1"/>
          </p:cNvSpPr>
          <p:nvPr>
            <p:ph type="body" idx="1"/>
          </p:nvPr>
        </p:nvSpPr>
        <p:spPr>
          <a:xfrm>
            <a:off x="974726" y="4560889"/>
            <a:ext cx="5365750" cy="4321175"/>
          </a:xfrm>
          <a:noFill/>
          <a:ln/>
        </p:spPr>
        <p:txBody>
          <a:bodyPr lIns="94490" tIns="46417" rIns="94490" bIns="46417"/>
          <a:lstStyle/>
          <a:p>
            <a:pPr eaLnBrk="1" hangingPunct="1"/>
            <a:r>
              <a:rPr lang="en-US" altLang="en-US" smtClean="0"/>
              <a:t>The same principles that were applied to the management of pests, dirt and moisture can be applied to other sources as well.  First, keep it out - Don’t use it at all. Second, substitute something less likely to cause problems.  Consider the risks for contaminants released by the product itself, the use and maintenance of the product, and how badly can things go wrong in the event of an accident.</a:t>
            </a:r>
          </a:p>
          <a:p>
            <a:pPr eaLnBrk="1" hangingPunct="1"/>
            <a:endParaRPr lang="en-US" altLang="en-US" smtClean="0"/>
          </a:p>
          <a:p>
            <a:pPr eaLnBrk="1" hangingPunct="1">
              <a:buFont typeface="Wingdings" pitchFamily="2" charset="2"/>
              <a:buChar char="§"/>
            </a:pPr>
            <a:r>
              <a:rPr lang="en-US" altLang="en-US" smtClean="0"/>
              <a:t>Substitute with a product that has:</a:t>
            </a:r>
          </a:p>
          <a:p>
            <a:pPr lvl="1" eaLnBrk="1" hangingPunct="1"/>
            <a:r>
              <a:rPr lang="en-US" altLang="en-US" smtClean="0"/>
              <a:t>low VOC and particle emission</a:t>
            </a:r>
          </a:p>
          <a:p>
            <a:pPr lvl="1" eaLnBrk="1" hangingPunct="1"/>
            <a:r>
              <a:rPr lang="en-US" altLang="en-US" smtClean="0"/>
              <a:t>low toxicity and irritancy characteristics</a:t>
            </a:r>
          </a:p>
          <a:p>
            <a:pPr lvl="1" eaLnBrk="1" hangingPunct="1"/>
            <a:r>
              <a:rPr lang="en-US" altLang="en-US" smtClean="0"/>
              <a:t>low risk of chemical reactivity</a:t>
            </a:r>
          </a:p>
          <a:p>
            <a:pPr lvl="1" eaLnBrk="1" hangingPunct="1"/>
            <a:r>
              <a:rPr lang="en-US" altLang="en-US" smtClean="0"/>
              <a:t>low risk of fungal contamination</a:t>
            </a:r>
          </a:p>
          <a:p>
            <a:pPr lvl="1" eaLnBrk="1" hangingPunct="1"/>
            <a:r>
              <a:rPr lang="en-US" altLang="en-US" smtClean="0"/>
              <a:t>low maintenance requirements</a:t>
            </a:r>
          </a:p>
          <a:p>
            <a:pPr eaLnBrk="1" hangingPunct="1"/>
            <a:endParaRPr lang="en-US" altLang="en-US" smtClean="0"/>
          </a:p>
        </p:txBody>
      </p:sp>
      <p:sp>
        <p:nvSpPr>
          <p:cNvPr id="46084" name="Rectangle 3"/>
          <p:cNvSpPr>
            <a:spLocks noGrp="1" noRot="1" noChangeAspect="1" noChangeArrowheads="1" noTextEdit="1"/>
          </p:cNvSpPr>
          <p:nvPr>
            <p:ph type="sldImg"/>
          </p:nvPr>
        </p:nvSpPr>
        <p:spPr>
          <a:xfrm>
            <a:off x="1257300" y="719138"/>
            <a:ext cx="4802188" cy="3602037"/>
          </a:xfrm>
          <a:ln w="12700" cap="flat">
            <a:solidFill>
              <a:schemeClr val="tx1"/>
            </a:solidFill>
          </a:ln>
        </p:spPr>
      </p:sp>
    </p:spTree>
    <p:extLst>
      <p:ext uri="{BB962C8B-B14F-4D97-AF65-F5344CB8AC3E}">
        <p14:creationId xmlns:p14="http://schemas.microsoft.com/office/powerpoint/2010/main" val="55147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A54CB0F-8332-4D1C-A999-13D270E84F81}" type="slidenum">
              <a:rPr lang="en-US" smtClean="0">
                <a:solidFill>
                  <a:prstClr val="black"/>
                </a:solidFill>
              </a:rPr>
              <a:pPr/>
              <a:t>9</a:t>
            </a:fld>
            <a:endParaRPr lang="en-US" smtClean="0">
              <a:solidFill>
                <a:prstClr val="black"/>
              </a:solidFill>
            </a:endParaRPr>
          </a:p>
        </p:txBody>
      </p:sp>
      <p:sp>
        <p:nvSpPr>
          <p:cNvPr id="49155" name="Rectangle 2"/>
          <p:cNvSpPr>
            <a:spLocks noGrp="1" noRot="1" noChangeAspect="1" noChangeArrowheads="1" noTextEdit="1"/>
          </p:cNvSpPr>
          <p:nvPr>
            <p:ph type="sldImg"/>
          </p:nvPr>
        </p:nvSpPr>
        <p:spPr>
          <a:xfrm>
            <a:off x="1260475" y="720725"/>
            <a:ext cx="4797425" cy="3598863"/>
          </a:xfrm>
          <a:ln/>
        </p:spPr>
      </p:sp>
      <p:sp>
        <p:nvSpPr>
          <p:cNvPr id="49156" name="Rectangle 3"/>
          <p:cNvSpPr>
            <a:spLocks noGrp="1" noChangeArrowheads="1"/>
          </p:cNvSpPr>
          <p:nvPr>
            <p:ph type="body" idx="1"/>
          </p:nvPr>
        </p:nvSpPr>
        <p:spPr>
          <a:noFill/>
          <a:ln/>
        </p:spPr>
        <p:txBody>
          <a:bodyPr/>
          <a:lstStyle/>
          <a:p>
            <a:pPr eaLnBrk="1" hangingPunct="1"/>
            <a:r>
              <a:rPr lang="en-US" sz="1000" dirty="0"/>
              <a:t>It is best to avoid dry dusting or sweeping.  You should use a damp cloth for dusting and mist the floor for broom sweeping.</a:t>
            </a:r>
          </a:p>
          <a:p>
            <a:pPr eaLnBrk="1" hangingPunct="1"/>
            <a:endParaRPr lang="en-US" sz="1000" dirty="0"/>
          </a:p>
          <a:p>
            <a:pPr eaLnBrk="1" hangingPunct="1"/>
            <a:r>
              <a:rPr lang="en-US" sz="1000" dirty="0"/>
              <a:t>When vacuuming, it is best to use a low-emission vacuum that has a beater bar and vacuum slowly. </a:t>
            </a:r>
          </a:p>
          <a:p>
            <a:pPr eaLnBrk="1" hangingPunct="1"/>
            <a:endParaRPr lang="en-US" sz="1000" dirty="0"/>
          </a:p>
          <a:p>
            <a:pPr eaLnBrk="1" hangingPunct="1"/>
            <a:r>
              <a:rPr lang="en-US" sz="1000" dirty="0"/>
              <a:t>It is often better to use wet cleaning methods than dry dusting.  It is important to use good technique and “elbow grease” when wet cleaning.  In fact it may be more important than what type of product you use.  Make sure that you do not contaminate the wash water and frequently change the rinse water and cleaning rags.  </a:t>
            </a:r>
            <a:endParaRPr lang="en-US" dirty="0" smtClean="0"/>
          </a:p>
        </p:txBody>
      </p:sp>
    </p:spTree>
    <p:extLst>
      <p:ext uri="{BB962C8B-B14F-4D97-AF65-F5344CB8AC3E}">
        <p14:creationId xmlns:p14="http://schemas.microsoft.com/office/powerpoint/2010/main" val="47303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r>
              <a:rPr lang="en-US" smtClean="0"/>
              <a:t>Page </a:t>
            </a:r>
            <a:fld id="{16F93656-0CC7-4291-8AEA-7DB0EF7B9098}" type="slidenum">
              <a:rPr lang="en-US" smtClean="0"/>
              <a:pPr/>
              <a:t>10</a:t>
            </a:fld>
            <a:endParaRPr lang="en-US" smtClean="0"/>
          </a:p>
        </p:txBody>
      </p:sp>
      <p:sp>
        <p:nvSpPr>
          <p:cNvPr id="98307" name="Rectangle 2"/>
          <p:cNvSpPr>
            <a:spLocks noGrp="1" noRot="1" noChangeAspect="1" noChangeArrowheads="1" noTextEdit="1"/>
          </p:cNvSpPr>
          <p:nvPr>
            <p:ph type="sldImg"/>
          </p:nvPr>
        </p:nvSpPr>
        <p:spPr>
          <a:xfrm>
            <a:off x="1257300" y="720725"/>
            <a:ext cx="4802188" cy="3600450"/>
          </a:xfrm>
          <a:ln/>
        </p:spPr>
      </p:sp>
      <p:sp>
        <p:nvSpPr>
          <p:cNvPr id="9830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6314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r>
              <a:rPr lang="en-US" smtClean="0"/>
              <a:t>Page </a:t>
            </a:r>
            <a:fld id="{16F93656-0CC7-4291-8AEA-7DB0EF7B9098}" type="slidenum">
              <a:rPr lang="en-US" smtClean="0"/>
              <a:pPr/>
              <a:t>11</a:t>
            </a:fld>
            <a:endParaRPr lang="en-US" smtClean="0"/>
          </a:p>
        </p:txBody>
      </p:sp>
      <p:sp>
        <p:nvSpPr>
          <p:cNvPr id="98307" name="Rectangle 2"/>
          <p:cNvSpPr>
            <a:spLocks noGrp="1" noRot="1" noChangeAspect="1" noChangeArrowheads="1" noTextEdit="1"/>
          </p:cNvSpPr>
          <p:nvPr>
            <p:ph type="sldImg"/>
          </p:nvPr>
        </p:nvSpPr>
        <p:spPr>
          <a:xfrm>
            <a:off x="1257300" y="720725"/>
            <a:ext cx="4802188" cy="3600450"/>
          </a:xfrm>
          <a:ln/>
        </p:spPr>
      </p:sp>
      <p:sp>
        <p:nvSpPr>
          <p:cNvPr id="9830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2544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66651"/>
            <a:fld id="{0502BDED-57C1-4416-87B9-219366924072}" type="slidenum">
              <a:rPr lang="en-US" smtClean="0">
                <a:solidFill>
                  <a:prstClr val="black"/>
                </a:solidFill>
                <a:latin typeface="Arial" pitchFamily="34" charset="0"/>
              </a:rPr>
              <a:pPr defTabSz="966651"/>
              <a:t>15</a:t>
            </a:fld>
            <a:endParaRPr lang="en-US" dirty="0" smtClean="0">
              <a:solidFill>
                <a:prstClr val="black"/>
              </a:solidFill>
              <a:latin typeface="Arial" pitchFamily="34" charset="0"/>
            </a:endParaRPr>
          </a:p>
        </p:txBody>
      </p:sp>
      <p:sp>
        <p:nvSpPr>
          <p:cNvPr id="60419" name="Rectangle 2"/>
          <p:cNvSpPr>
            <a:spLocks noGrp="1" noRot="1" noChangeAspect="1" noChangeArrowheads="1" noTextEdit="1"/>
          </p:cNvSpPr>
          <p:nvPr>
            <p:ph type="sldImg"/>
          </p:nvPr>
        </p:nvSpPr>
        <p:spPr>
          <a:xfrm>
            <a:off x="1260475" y="722313"/>
            <a:ext cx="4797425" cy="3598862"/>
          </a:xfrm>
          <a:ln/>
        </p:spPr>
      </p:sp>
      <p:sp>
        <p:nvSpPr>
          <p:cNvPr id="60420" name="Rectangle 3"/>
          <p:cNvSpPr>
            <a:spLocks noGrp="1" noChangeArrowheads="1"/>
          </p:cNvSpPr>
          <p:nvPr>
            <p:ph type="body" idx="1"/>
          </p:nvPr>
        </p:nvSpPr>
        <p:spPr>
          <a:noFill/>
          <a:ln/>
        </p:spPr>
        <p:txBody>
          <a:bodyPr>
            <a:normAutofit fontScale="92500"/>
          </a:bodyPr>
          <a:lstStyle/>
          <a:p>
            <a:pPr eaLnBrk="1" hangingPunct="1"/>
            <a:r>
              <a:rPr lang="en-US" sz="1100" dirty="0">
                <a:latin typeface="Arial" pitchFamily="34" charset="0"/>
              </a:rPr>
              <a:t>Keep things dry.  These are the sources of water that have to be controlled to avoid problems.</a:t>
            </a:r>
          </a:p>
          <a:p>
            <a:pPr eaLnBrk="1" hangingPunct="1"/>
            <a:endParaRPr lang="en-US" sz="1100" dirty="0">
              <a:latin typeface="Arial" pitchFamily="34" charset="0"/>
            </a:endParaRPr>
          </a:p>
          <a:p>
            <a:pPr eaLnBrk="1" hangingPunct="1">
              <a:lnSpc>
                <a:spcPct val="80000"/>
              </a:lnSpc>
              <a:buFont typeface="Wingdings" pitchFamily="2" charset="2"/>
              <a:buChar char="§"/>
            </a:pPr>
            <a:r>
              <a:rPr lang="en-US" altLang="en-US" sz="2900" dirty="0"/>
              <a:t>Poorly managed rainwater/groundwater</a:t>
            </a:r>
          </a:p>
          <a:p>
            <a:pPr lvl="1" eaLnBrk="1" hangingPunct="1">
              <a:lnSpc>
                <a:spcPct val="80000"/>
              </a:lnSpc>
            </a:pPr>
            <a:r>
              <a:rPr lang="en-US" altLang="en-US" sz="2500" dirty="0"/>
              <a:t>Poor roof, wall, window and foundation drainage</a:t>
            </a:r>
          </a:p>
          <a:p>
            <a:pPr lvl="1" eaLnBrk="1" hangingPunct="1">
              <a:lnSpc>
                <a:spcPct val="80000"/>
              </a:lnSpc>
            </a:pPr>
            <a:r>
              <a:rPr lang="en-US" altLang="en-US" sz="2500" dirty="0"/>
              <a:t>Defects in rain barriers</a:t>
            </a:r>
          </a:p>
          <a:p>
            <a:pPr eaLnBrk="1" hangingPunct="1">
              <a:lnSpc>
                <a:spcPct val="80000"/>
              </a:lnSpc>
              <a:buFont typeface="Wingdings" pitchFamily="2" charset="2"/>
              <a:buChar char="§"/>
            </a:pPr>
            <a:r>
              <a:rPr lang="en-US" altLang="en-US" sz="2900" dirty="0"/>
              <a:t>Plumbing leaks</a:t>
            </a:r>
          </a:p>
          <a:p>
            <a:pPr eaLnBrk="1" hangingPunct="1">
              <a:lnSpc>
                <a:spcPct val="80000"/>
              </a:lnSpc>
              <a:buFont typeface="Wingdings" pitchFamily="2" charset="2"/>
              <a:buChar char="§"/>
            </a:pPr>
            <a:r>
              <a:rPr lang="en-US" altLang="en-US" sz="2900" dirty="0"/>
              <a:t>Condensation on surface</a:t>
            </a:r>
          </a:p>
          <a:p>
            <a:pPr lvl="1" eaLnBrk="1" hangingPunct="1">
              <a:lnSpc>
                <a:spcPct val="80000"/>
              </a:lnSpc>
            </a:pPr>
            <a:r>
              <a:rPr lang="en-US" altLang="en-US" sz="2500" dirty="0"/>
              <a:t>Surfaces chilled by mechanical equipment, earth contact, outdoor air contact</a:t>
            </a:r>
          </a:p>
          <a:p>
            <a:pPr eaLnBrk="1" hangingPunct="1">
              <a:lnSpc>
                <a:spcPct val="80000"/>
              </a:lnSpc>
              <a:buFont typeface="Wingdings" pitchFamily="2" charset="2"/>
              <a:buChar char="§"/>
            </a:pPr>
            <a:r>
              <a:rPr lang="en-US" altLang="en-US" sz="2900" dirty="0"/>
              <a:t>Construction moisture</a:t>
            </a:r>
          </a:p>
          <a:p>
            <a:pPr lvl="1" eaLnBrk="1" hangingPunct="1">
              <a:lnSpc>
                <a:spcPct val="80000"/>
              </a:lnSpc>
            </a:pPr>
            <a:r>
              <a:rPr lang="en-US" altLang="en-US" sz="2500" dirty="0"/>
              <a:t>Concrete, wet spray cellulose, gypsum mud</a:t>
            </a:r>
          </a:p>
          <a:p>
            <a:pPr lvl="1" eaLnBrk="1" hangingPunct="1">
              <a:lnSpc>
                <a:spcPct val="80000"/>
              </a:lnSpc>
            </a:pPr>
            <a:r>
              <a:rPr lang="en-US" altLang="en-US" sz="2500" dirty="0"/>
              <a:t>Damp earth in crawlspace</a:t>
            </a:r>
          </a:p>
          <a:p>
            <a:pPr eaLnBrk="1" hangingPunct="1"/>
            <a:endParaRPr lang="en-US" sz="1100" dirty="0">
              <a:latin typeface="Arial" pitchFamily="34" charset="0"/>
            </a:endParaRPr>
          </a:p>
        </p:txBody>
      </p:sp>
    </p:spTree>
    <p:extLst>
      <p:ext uri="{BB962C8B-B14F-4D97-AF65-F5344CB8AC3E}">
        <p14:creationId xmlns:p14="http://schemas.microsoft.com/office/powerpoint/2010/main" val="367802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66651"/>
            <a:fld id="{575C33B2-2B78-4187-BDFF-1130CD3BD3C7}" type="slidenum">
              <a:rPr lang="en-US" smtClean="0">
                <a:solidFill>
                  <a:prstClr val="black"/>
                </a:solidFill>
                <a:latin typeface="Arial" pitchFamily="34" charset="0"/>
              </a:rPr>
              <a:pPr defTabSz="966651"/>
              <a:t>16</a:t>
            </a:fld>
            <a:endParaRPr lang="en-US" dirty="0" smtClean="0">
              <a:solidFill>
                <a:prstClr val="black"/>
              </a:solidFill>
              <a:latin typeface="Arial" pitchFamily="34" charset="0"/>
            </a:endParaRPr>
          </a:p>
        </p:txBody>
      </p:sp>
      <p:sp>
        <p:nvSpPr>
          <p:cNvPr id="66563" name="Rectangle 2"/>
          <p:cNvSpPr>
            <a:spLocks noGrp="1" noChangeArrowheads="1"/>
          </p:cNvSpPr>
          <p:nvPr>
            <p:ph type="body" idx="1"/>
          </p:nvPr>
        </p:nvSpPr>
        <p:spPr>
          <a:noFill/>
          <a:ln/>
        </p:spPr>
        <p:txBody>
          <a:bodyPr lIns="95608" tIns="46965" rIns="95608" bIns="46965"/>
          <a:lstStyle/>
          <a:p>
            <a:pPr eaLnBrk="1" hangingPunct="1"/>
            <a:endParaRPr lang="en-US" altLang="en-US" sz="1100" dirty="0">
              <a:latin typeface="Arial" pitchFamily="34" charset="0"/>
            </a:endParaRPr>
          </a:p>
        </p:txBody>
      </p:sp>
      <p:sp>
        <p:nvSpPr>
          <p:cNvPr id="66564" name="Rectangle 3"/>
          <p:cNvSpPr>
            <a:spLocks noGrp="1" noRot="1" noChangeAspect="1" noChangeArrowheads="1" noTextEdit="1"/>
          </p:cNvSpPr>
          <p:nvPr>
            <p:ph type="sldImg"/>
          </p:nvPr>
        </p:nvSpPr>
        <p:spPr>
          <a:xfrm>
            <a:off x="1430338" y="849313"/>
            <a:ext cx="4459287" cy="3343275"/>
          </a:xfrm>
          <a:ln w="12700" cap="flat">
            <a:solidFill>
              <a:schemeClr val="tx1"/>
            </a:solidFill>
          </a:ln>
        </p:spPr>
      </p:sp>
    </p:spTree>
    <p:extLst>
      <p:ext uri="{BB962C8B-B14F-4D97-AF65-F5344CB8AC3E}">
        <p14:creationId xmlns:p14="http://schemas.microsoft.com/office/powerpoint/2010/main" val="3687075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444">
    <p:spTree>
      <p:nvGrpSpPr>
        <p:cNvPr id="1" name=""/>
        <p:cNvGrpSpPr/>
        <p:nvPr/>
      </p:nvGrpSpPr>
      <p:grpSpPr>
        <a:xfrm>
          <a:off x="0" y="0"/>
          <a:ext cx="0" cy="0"/>
          <a:chOff x="0" y="0"/>
          <a:chExt cx="0" cy="0"/>
        </a:xfrm>
      </p:grpSpPr>
      <p:pic>
        <p:nvPicPr>
          <p:cNvPr id="6" name="Picture 5" descr="hhtc_titleslide_swoosh.pn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a:xfrm>
            <a:off x="-1" y="0"/>
            <a:ext cx="9144001" cy="5860473"/>
          </a:xfrm>
          <a:prstGeom prst="rect">
            <a:avLst/>
          </a:prstGeom>
        </p:spPr>
      </p:pic>
      <p:sp>
        <p:nvSpPr>
          <p:cNvPr id="7" name="Title 1"/>
          <p:cNvSpPr>
            <a:spLocks noGrp="1"/>
          </p:cNvSpPr>
          <p:nvPr>
            <p:ph type="ctrTitle"/>
          </p:nvPr>
        </p:nvSpPr>
        <p:spPr>
          <a:xfrm>
            <a:off x="253088" y="310232"/>
            <a:ext cx="8335741" cy="1118517"/>
          </a:xfrm>
        </p:spPr>
        <p:txBody>
          <a:bodyPr/>
          <a:lstStyle>
            <a:lvl1pPr>
              <a:defRPr b="0">
                <a:solidFill>
                  <a:schemeClr val="accent4">
                    <a:lumMod val="20000"/>
                    <a:lumOff val="80000"/>
                  </a:schemeClr>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53088" y="1233260"/>
            <a:ext cx="8327575" cy="669017"/>
          </a:xfrm>
        </p:spPr>
        <p:txBody>
          <a:bodyPr/>
          <a:lstStyle>
            <a:lvl1pPr marL="0" indent="0" algn="l">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HHTC_map_2013_nonumbers-(lower-48_cleanedges).gif"/>
          <p:cNvPicPr>
            <a:picLocks noChangeAspect="1"/>
          </p:cNvPicPr>
          <p:nvPr userDrawn="1"/>
        </p:nvPicPr>
        <p:blipFill>
          <a:blip r:embed="rId3" cstate="screen"/>
          <a:stretch>
            <a:fillRect/>
          </a:stretch>
        </p:blipFill>
        <p:spPr>
          <a:xfrm>
            <a:off x="4359728" y="5096539"/>
            <a:ext cx="1828800" cy="1142191"/>
          </a:xfrm>
          <a:prstGeom prst="rect">
            <a:avLst/>
          </a:prstGeom>
          <a:effectLst>
            <a:outerShdw blurRad="50800" dist="38100" dir="2700000" algn="tl" rotWithShape="0">
              <a:prstClr val="black">
                <a:alpha val="40000"/>
              </a:prstClr>
            </a:outerShdw>
          </a:effectLst>
        </p:spPr>
      </p:pic>
      <p:pic>
        <p:nvPicPr>
          <p:cNvPr id="11" name="Picture 10" descr="HHTC_title slide logo text.png"/>
          <p:cNvPicPr>
            <a:picLocks noChangeAspect="1"/>
          </p:cNvPicPr>
          <p:nvPr userDrawn="1"/>
        </p:nvPicPr>
        <p:blipFill>
          <a:blip r:embed="rId4" cstate="print"/>
          <a:stretch>
            <a:fillRect/>
          </a:stretch>
        </p:blipFill>
        <p:spPr>
          <a:xfrm>
            <a:off x="3995928" y="4215384"/>
            <a:ext cx="4187606" cy="14202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Background-Template.tif"/>
          <p:cNvPicPr>
            <a:picLocks noChangeAspect="1"/>
          </p:cNvPicPr>
          <p:nvPr userDrawn="1"/>
        </p:nvPicPr>
        <p:blipFill>
          <a:blip r:embed="rId2" cstate="screen"/>
          <a:srcRect/>
          <a:stretch>
            <a:fillRect/>
          </a:stretch>
        </p:blipFill>
        <p:spPr>
          <a:xfrm>
            <a:off x="7045779" y="8164"/>
            <a:ext cx="2090057" cy="2743200"/>
          </a:xfrm>
          <a:prstGeom prst="rect">
            <a:avLst/>
          </a:prstGeom>
        </p:spPr>
      </p:pic>
      <p:sp>
        <p:nvSpPr>
          <p:cNvPr id="5" name="Slide Number Placeholder 4"/>
          <p:cNvSpPr>
            <a:spLocks noGrp="1"/>
          </p:cNvSpPr>
          <p:nvPr>
            <p:ph type="sldNum" sz="quarter" idx="11"/>
          </p:nvPr>
        </p:nvSpPr>
        <p:spPr/>
        <p:txBody>
          <a:body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lumn layout (with column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548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556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5"/>
          <p:cNvSpPr>
            <a:spLocks noGrp="1"/>
          </p:cNvSpPr>
          <p:nvPr>
            <p:ph type="ftr" sz="quarter" idx="10"/>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8" name="Slide Number Placeholder 7"/>
          <p:cNvSpPr>
            <a:spLocks noGrp="1"/>
          </p:cNvSpPr>
          <p:nvPr>
            <p:ph type="sldNum" sz="quarter" idx="11"/>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_house background(MSclipart)">
    <p:bg>
      <p:bgPr>
        <a:blipFill dpi="0" rotWithShape="1">
          <a:blip r:embed="rId2" cstate="screen">
            <a:alphaModFix amt="11000"/>
            <a:lum/>
          </a:blip>
          <a:srcRect/>
          <a:stretch>
            <a:fillRect l="-10000" t="-28000" r="16000" b="-28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73328" y="2551467"/>
            <a:ext cx="8307388"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673328" y="1518557"/>
            <a:ext cx="8299223" cy="1032910"/>
          </a:xfrm>
        </p:spPr>
        <p:txBody>
          <a:bodyPr anchor="b"/>
          <a:lstStyle>
            <a:lvl1pPr marL="0" indent="0">
              <a:buNone/>
              <a:defRPr sz="2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two lines 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lvl1pPr>
              <a:buSzPct val="70000"/>
              <a:buFontTx/>
              <a:buBlip>
                <a:blip r:embed="rId2"/>
              </a:buBlip>
              <a:defRPr/>
            </a:lvl1pPr>
            <a:lvl2pPr>
              <a:buFontTx/>
              <a:buBlip>
                <a:blip r:embed="rId3"/>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Background-Template.tif"/>
          <p:cNvPicPr>
            <a:picLocks noChangeAspect="1"/>
          </p:cNvPicPr>
          <p:nvPr userDrawn="1"/>
        </p:nvPicPr>
        <p:blipFill>
          <a:blip r:embed="rId2" cstate="screen"/>
          <a:srcRect/>
          <a:stretch>
            <a:fillRect/>
          </a:stretch>
        </p:blipFill>
        <p:spPr>
          <a:xfrm>
            <a:off x="7045779" y="8164"/>
            <a:ext cx="2090057" cy="2743200"/>
          </a:xfrm>
          <a:prstGeom prst="rect">
            <a:avLst/>
          </a:prstGeom>
        </p:spPr>
      </p:pic>
      <p:sp>
        <p:nvSpPr>
          <p:cNvPr id="3" name="Footer Placeholder 15"/>
          <p:cNvSpPr>
            <a:spLocks noGrp="1"/>
          </p:cNvSpPr>
          <p:nvPr>
            <p:ph type="ftr" sz="quarter" idx="3"/>
          </p:nvPr>
        </p:nvSpPr>
        <p:spPr>
          <a:xfrm>
            <a:off x="274320"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_cleaning/chemicals (MS Clipart)">
    <p:bg>
      <p:bgPr>
        <a:blipFill dpi="0" rotWithShape="1">
          <a:blip r:embed="rId2" cstate="screen">
            <a:alphaModFix amt="9000"/>
            <a:lum/>
          </a:blip>
          <a:srcRect/>
          <a:stretch>
            <a:fillRect r="-31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_dust mite (Wikimedia)">
    <p:bg>
      <p:bgPr>
        <a:blipFill dpi="0" rotWithShape="1">
          <a:blip r:embed="rId2" cstate="screen">
            <a:alphaModFix amt="27000"/>
            <a:lum/>
          </a:blip>
          <a:srcRect/>
          <a:stretch>
            <a:fillRect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a:solidFill>
            <a:srgbClr val="D9D9D9">
              <a:alpha val="20000"/>
            </a:srgbClr>
          </a:solidFill>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a:solidFill>
            <a:srgbClr val="D9D9D9">
              <a:alpha val="25000"/>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two lines 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803049"/>
          </a:xfrm>
        </p:spPr>
        <p:txBody>
          <a:bodyPr/>
          <a:lstStyle>
            <a:lvl1pPr>
              <a:lnSpc>
                <a:spcPts val="4400"/>
              </a:lnSpc>
              <a:defRPr b="1" baseline="0">
                <a:solidFill>
                  <a:schemeClr val="tx2"/>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457200" y="1845129"/>
            <a:ext cx="8229600" cy="3714750"/>
          </a:xfrm>
        </p:spPr>
        <p:txBody>
          <a:bodyPr/>
          <a:lstStyle>
            <a:lvl1pPr>
              <a:buSzPct val="70000"/>
              <a:buFontTx/>
              <a:buBlip>
                <a:blip r:embed="rId2"/>
              </a:buBlip>
              <a:defRPr/>
            </a:lvl1pPr>
            <a:lvl2pPr>
              <a:buFontTx/>
              <a:buBlip>
                <a:blip r:embed="rId3"/>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hasCustomPrompt="1"/>
          </p:nvPr>
        </p:nvSpPr>
        <p:spPr>
          <a:xfrm>
            <a:off x="456974" y="980168"/>
            <a:ext cx="7102475" cy="735013"/>
          </a:xfrm>
        </p:spPr>
        <p:txBody>
          <a:bodyPr>
            <a:normAutofit/>
          </a:bodyPr>
          <a:lstStyle>
            <a:lvl1pPr>
              <a:buNone/>
              <a:defRPr sz="2600" baseline="0">
                <a:solidFill>
                  <a:schemeClr val="accent1"/>
                </a:solidFill>
                <a:latin typeface="Adobe Fan Heiti Std B" pitchFamily="34" charset="-128"/>
                <a:ea typeface="Adobe Fan Heiti Std B" pitchFamily="34" charset="-128"/>
              </a:defRPr>
            </a:lvl1pPr>
          </a:lstStyle>
          <a:p>
            <a:pPr lvl="0"/>
            <a:r>
              <a:rPr lang="en-US" dirty="0" smtClean="0"/>
              <a:t>With second line as a longer subtitle</a:t>
            </a:r>
            <a:endParaRPr lang="en-US" dirty="0"/>
          </a:p>
        </p:txBody>
      </p:sp>
      <p:sp>
        <p:nvSpPr>
          <p:cNvPr id="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7"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_asthma (MSclipart)">
    <p:bg>
      <p:bgPr>
        <a:blipFill dpi="0" rotWithShape="1">
          <a:blip r:embed="rId2" cstate="screen">
            <a:alphaModFix amt="14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sz="2800" smtClean="0">
                <a:solidFill>
                  <a:srgbClr val="1C1C1C">
                    <a:tint val="75000"/>
                  </a:srgbClr>
                </a:solidFill>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_dust mite (Wikimedia)">
    <p:bg>
      <p:bgPr>
        <a:blipFill dpi="0" rotWithShape="1">
          <a:blip r:embed="rId2" cstate="screen">
            <a:alphaModFix amt="93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a:solidFill>
            <a:schemeClr val="bg1">
              <a:lumMod val="95000"/>
              <a:alpha val="43000"/>
            </a:schemeClr>
          </a:solidFill>
        </p:spPr>
        <p:txBody>
          <a:bodyPr/>
          <a:lstStyle>
            <a:lvl1pPr>
              <a:lnSpc>
                <a:spcPts val="4400"/>
              </a:lnSpc>
              <a:defRPr b="1" baseline="0">
                <a:solidFill>
                  <a:schemeClr val="tx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457200" y="1845129"/>
            <a:ext cx="5486400" cy="3714750"/>
          </a:xfrm>
          <a:solidFill>
            <a:srgbClr val="0070C0">
              <a:alpha val="65000"/>
            </a:srgbClr>
          </a:solidFill>
        </p:spPr>
        <p:txBody>
          <a:bodyPr/>
          <a:lstStyle>
            <a:lvl1pPr>
              <a:buSzPct val="90000"/>
              <a:buFont typeface="Wingdings" pitchFamily="2" charset="2"/>
              <a:buChar char="§"/>
              <a:defRPr>
                <a:solidFill>
                  <a:schemeClr val="bg1"/>
                </a:solidFill>
              </a:defRPr>
            </a:lvl1pPr>
            <a:lvl2pPr>
              <a:buSzPct val="90000"/>
              <a:buFont typeface="Wingdings" pitchFamily="2" charset="2"/>
              <a:buChar char="§"/>
              <a:defRPr>
                <a:solidFill>
                  <a:schemeClr val="bg1"/>
                </a:solidFill>
              </a:defRPr>
            </a:lvl2pPr>
            <a:lvl3pPr>
              <a:buSzPct val="90000"/>
              <a:buFont typeface="Wingdings" pitchFamily="2" charset="2"/>
              <a:buChar char="§"/>
              <a:defRPr>
                <a:solidFill>
                  <a:schemeClr val="bg1"/>
                </a:solidFill>
              </a:defRPr>
            </a:lvl3pPr>
            <a:lvl4pPr>
              <a:buSzPct val="90000"/>
              <a:buFont typeface="Wingdings" pitchFamily="2" charset="2"/>
              <a:buChar char="§"/>
              <a:defRPr>
                <a:solidFill>
                  <a:schemeClr val="bg1"/>
                </a:solidFill>
              </a:defRPr>
            </a:lvl4pPr>
            <a:lvl5pPr>
              <a:buSzPct val="90000"/>
              <a:buFont typeface="Wingdings" pitchFamily="2" charset="2"/>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sz="2800" smtClean="0">
                <a:solidFill>
                  <a:srgbClr val="1C1C1C">
                    <a:tint val="75000"/>
                  </a:srgbClr>
                </a:solidFill>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house (MS Clipart)">
    <p:bg>
      <p:bgPr>
        <a:blipFill dpi="0" rotWithShape="1">
          <a:blip r:embed="rId2" cstate="screen">
            <a:alphaModFix amt="11000"/>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ation_house (MS Clipart)">
    <p:bg>
      <p:bgPr>
        <a:blipFill dpi="0" rotWithShape="1">
          <a:blip r:embed="rId2" cstate="screen">
            <a:alphaModFix amt="10000"/>
            <a:lum/>
          </a:blip>
          <a:srcRect/>
          <a:stretch>
            <a:fillRect l="-30000" t="-13000" r="30000" b="-28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276070" y="2150533"/>
            <a:ext cx="5469996" cy="3920067"/>
          </a:xfrm>
        </p:spPr>
        <p:txBody>
          <a:bodyPr/>
          <a:lstStyle>
            <a:lvl1pPr marL="0" marR="0" indent="0" algn="r" defTabSz="914400" rtl="0" eaLnBrk="1" fontAlgn="auto" latinLnBrk="0" hangingPunct="1">
              <a:lnSpc>
                <a:spcPct val="100000"/>
              </a:lnSpc>
              <a:spcBef>
                <a:spcPts val="1200"/>
              </a:spcBef>
              <a:spcAft>
                <a:spcPts val="0"/>
              </a:spcAft>
              <a:buClrTx/>
              <a:buSzTx/>
              <a:buFontTx/>
              <a:buNone/>
              <a:tabLst/>
              <a:defRPr sz="2000"/>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aseline="0" dirty="0" smtClean="0">
                <a:latin typeface="Segoe Print" pitchFamily="2" charset="0"/>
                <a:cs typeface="MV Boli" pitchFamily="2" charset="0"/>
              </a:rPr>
              <a:t>“The </a:t>
            </a:r>
            <a:r>
              <a:rPr lang="en-US" sz="4400" b="1" baseline="0" dirty="0" smtClean="0">
                <a:solidFill>
                  <a:schemeClr val="accent1">
                    <a:lumMod val="75000"/>
                  </a:schemeClr>
                </a:solidFill>
                <a:latin typeface="Segoe Print" pitchFamily="2" charset="0"/>
                <a:cs typeface="MV Boli" pitchFamily="2" charset="0"/>
              </a:rPr>
              <a:t>connection between health and dwelling </a:t>
            </a:r>
            <a:r>
              <a:rPr lang="en-US" sz="3600" baseline="0" dirty="0" smtClean="0">
                <a:latin typeface="Segoe Print" pitchFamily="2" charset="0"/>
                <a:cs typeface="MV Boli" pitchFamily="2" charset="0"/>
              </a:rPr>
              <a:t>is one of the most important that exists.”</a:t>
            </a:r>
          </a:p>
          <a:p>
            <a:pPr marL="0" marR="0" indent="0" algn="r" defTabSz="914400" rtl="0" eaLnBrk="1" fontAlgn="auto" latinLnBrk="0" hangingPunct="1">
              <a:lnSpc>
                <a:spcPct val="100000"/>
              </a:lnSpc>
              <a:spcBef>
                <a:spcPts val="1200"/>
              </a:spcBef>
              <a:spcAft>
                <a:spcPts val="0"/>
              </a:spcAft>
              <a:buClrTx/>
              <a:buSzTx/>
              <a:buFontTx/>
              <a:buNone/>
              <a:tabLst/>
              <a:defRPr/>
            </a:pPr>
            <a:r>
              <a:rPr lang="en-US" sz="2400" baseline="0" dirty="0" smtClean="0">
                <a:latin typeface="Segoe Print" pitchFamily="2" charset="0"/>
                <a:cs typeface="MV Boli" pitchFamily="2" charset="0"/>
              </a:rPr>
              <a:t>-Florence Nightingale</a:t>
            </a:r>
            <a:endParaRPr lang="en-US" sz="2400" dirty="0">
              <a:latin typeface="Segoe Print" pitchFamily="2" charset="0"/>
              <a:cs typeface="MV Boli" pitchFamily="2" charset="0"/>
            </a:endParaRPr>
          </a:p>
        </p:txBody>
      </p:sp>
      <p:sp>
        <p:nvSpPr>
          <p:cNvPr id="3"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happy school-age child (MS Clipart)">
    <p:bg>
      <p:bgPr>
        <a:blipFill dpi="0" rotWithShape="1">
          <a:blip r:embed="rId2" cstate="screen">
            <a:alphaModFix amt="40000"/>
            <a:lum/>
          </a:blip>
          <a:srcRect/>
          <a:stretch>
            <a:fillRect t="-5000" r="-22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_house background(MSclipart)">
    <p:bg>
      <p:bgPr>
        <a:blipFill dpi="0" rotWithShape="1">
          <a:blip r:embed="rId2" cstate="screen">
            <a:alphaModFix amt="11000"/>
            <a:lum/>
          </a:blip>
          <a:srcRect/>
          <a:stretch>
            <a:fillRect l="-10000" t="-28000" r="16000" b="-28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73328" y="2551467"/>
            <a:ext cx="8307388"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673328" y="1518557"/>
            <a:ext cx="8299223" cy="1032910"/>
          </a:xfrm>
        </p:spPr>
        <p:txBody>
          <a:bodyPr anchor="b"/>
          <a:lstStyle>
            <a:lvl1pPr marL="0" indent="0">
              <a:buNone/>
              <a:defRPr sz="2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444">
    <p:spTree>
      <p:nvGrpSpPr>
        <p:cNvPr id="1" name=""/>
        <p:cNvGrpSpPr/>
        <p:nvPr/>
      </p:nvGrpSpPr>
      <p:grpSpPr>
        <a:xfrm>
          <a:off x="0" y="0"/>
          <a:ext cx="0" cy="0"/>
          <a:chOff x="0" y="0"/>
          <a:chExt cx="0" cy="0"/>
        </a:xfrm>
      </p:grpSpPr>
      <p:pic>
        <p:nvPicPr>
          <p:cNvPr id="6" name="Picture 5" descr="hhtc_titleslide_swoosh.pn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a:xfrm>
            <a:off x="-1" y="0"/>
            <a:ext cx="9144001" cy="5860473"/>
          </a:xfrm>
          <a:prstGeom prst="rect">
            <a:avLst/>
          </a:prstGeom>
        </p:spPr>
      </p:pic>
      <p:sp>
        <p:nvSpPr>
          <p:cNvPr id="7" name="Title 1"/>
          <p:cNvSpPr>
            <a:spLocks noGrp="1"/>
          </p:cNvSpPr>
          <p:nvPr>
            <p:ph type="ctrTitle"/>
          </p:nvPr>
        </p:nvSpPr>
        <p:spPr>
          <a:xfrm>
            <a:off x="253088" y="310232"/>
            <a:ext cx="8335741" cy="1118517"/>
          </a:xfrm>
        </p:spPr>
        <p:txBody>
          <a:bodyPr/>
          <a:lstStyle>
            <a:lvl1pPr>
              <a:defRPr b="0">
                <a:solidFill>
                  <a:schemeClr val="accent4">
                    <a:lumMod val="20000"/>
                    <a:lumOff val="80000"/>
                  </a:schemeClr>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53088" y="1233260"/>
            <a:ext cx="8327575" cy="669017"/>
          </a:xfrm>
        </p:spPr>
        <p:txBody>
          <a:bodyPr/>
          <a:lstStyle>
            <a:lvl1pPr marL="0" indent="0" algn="l">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HHTC_map_2013_nonumbers-(lower-48_cleanedges).gif"/>
          <p:cNvPicPr>
            <a:picLocks noChangeAspect="1"/>
          </p:cNvPicPr>
          <p:nvPr userDrawn="1"/>
        </p:nvPicPr>
        <p:blipFill>
          <a:blip r:embed="rId3" cstate="screen"/>
          <a:stretch>
            <a:fillRect/>
          </a:stretch>
        </p:blipFill>
        <p:spPr>
          <a:xfrm>
            <a:off x="4359728" y="5096539"/>
            <a:ext cx="1828800" cy="1142191"/>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4008664" y="4343400"/>
            <a:ext cx="3976007" cy="1289135"/>
          </a:xfrm>
          <a:prstGeom prst="rect">
            <a:avLst/>
          </a:prstGeom>
          <a:noFill/>
        </p:spPr>
        <p:txBody>
          <a:bodyPr wrap="square" rtlCol="0">
            <a:spAutoFit/>
          </a:bodyPr>
          <a:lstStyle/>
          <a:p>
            <a:pPr algn="r">
              <a:lnSpc>
                <a:spcPts val="3200"/>
              </a:lnSpc>
            </a:pPr>
            <a:r>
              <a:rPr lang="en-US" sz="2200" b="1" dirty="0" smtClean="0">
                <a:solidFill>
                  <a:srgbClr val="FFFFFF"/>
                </a:solidFill>
                <a:latin typeface="Myriad Pro" pitchFamily="34" charset="0"/>
              </a:rPr>
              <a:t>National</a:t>
            </a:r>
            <a:r>
              <a:rPr lang="en-US" b="1" dirty="0" smtClean="0">
                <a:solidFill>
                  <a:srgbClr val="FFFFFF"/>
                </a:solidFill>
                <a:latin typeface="Myriad Pro" pitchFamily="34" charset="0"/>
              </a:rPr>
              <a:t> </a:t>
            </a:r>
            <a:r>
              <a:rPr lang="en-US" sz="3000" b="1" dirty="0" smtClean="0">
                <a:solidFill>
                  <a:srgbClr val="FFFFFF"/>
                </a:solidFill>
                <a:latin typeface="Myriad Pro" pitchFamily="34" charset="0"/>
              </a:rPr>
              <a:t>Healthy Homes Training Center</a:t>
            </a:r>
            <a:r>
              <a:rPr lang="en-US" b="1" dirty="0" smtClean="0">
                <a:solidFill>
                  <a:srgbClr val="FFFFFF"/>
                </a:solidFill>
                <a:latin typeface="Myriad Pro" pitchFamily="34" charset="0"/>
              </a:rPr>
              <a:t> </a:t>
            </a:r>
          </a:p>
          <a:p>
            <a:pPr algn="r">
              <a:lnSpc>
                <a:spcPts val="2900"/>
              </a:lnSpc>
            </a:pPr>
            <a:r>
              <a:rPr lang="en-US" sz="2200" b="1" dirty="0" smtClean="0">
                <a:solidFill>
                  <a:srgbClr val="FFFFFF"/>
                </a:solidFill>
                <a:latin typeface="Myriad Pro" pitchFamily="34" charset="0"/>
              </a:rPr>
              <a:t>and Network</a:t>
            </a:r>
            <a:endParaRPr lang="en-US" sz="2200" b="1" dirty="0">
              <a:solidFill>
                <a:srgbClr val="FFFFFF"/>
              </a:solidFill>
              <a:latin typeface="Myriad Pro"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iff"/><Relationship Id="rId12"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gif"/><Relationship Id="rId5" Type="http://schemas.openxmlformats.org/officeDocument/2006/relationships/slideLayout" Target="../slideLayouts/slideLayout5.xml"/><Relationship Id="rId10" Type="http://schemas.openxmlformats.org/officeDocument/2006/relationships/image" Target="../media/image4.gif"/><Relationship Id="rId4" Type="http://schemas.openxmlformats.org/officeDocument/2006/relationships/slideLayout" Target="../slideLayouts/slideLayout4.xml"/><Relationship Id="rId9" Type="http://schemas.openxmlformats.org/officeDocument/2006/relationships/image" Target="../media/image3.gi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10.xml"/><Relationship Id="rId7" Type="http://schemas.openxmlformats.org/officeDocument/2006/relationships/image" Target="../media/image4.gi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tiff"/><Relationship Id="rId9" Type="http://schemas.openxmlformats.org/officeDocument/2006/relationships/image" Target="../media/image6.g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2.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tiff"/><Relationship Id="rId9" Type="http://schemas.openxmlformats.org/officeDocument/2006/relationships/image" Target="../media/image6.gi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tiff"/><Relationship Id="rId7" Type="http://schemas.openxmlformats.org/officeDocument/2006/relationships/image" Target="../media/image5.gif"/><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4.xml"/><Relationship Id="rId7" Type="http://schemas.openxmlformats.org/officeDocument/2006/relationships/image" Target="../media/image4.gi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tiff"/><Relationship Id="rId9" Type="http://schemas.openxmlformats.org/officeDocument/2006/relationships/image" Target="../media/image6.gi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5.xml"/><Relationship Id="rId7" Type="http://schemas.openxmlformats.org/officeDocument/2006/relationships/image" Target="../media/image4.gi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tiff"/><Relationship Id="rId9" Type="http://schemas.openxmlformats.org/officeDocument/2006/relationships/image" Target="../media/image6.gi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tiff"/><Relationship Id="rId12" Type="http://schemas.openxmlformats.org/officeDocument/2006/relationships/image" Target="../media/image6.gi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6.xml"/><Relationship Id="rId11" Type="http://schemas.openxmlformats.org/officeDocument/2006/relationships/image" Target="../media/image5.gif"/><Relationship Id="rId5" Type="http://schemas.openxmlformats.org/officeDocument/2006/relationships/slideLayout" Target="../slideLayouts/slideLayout17.xml"/><Relationship Id="rId10" Type="http://schemas.openxmlformats.org/officeDocument/2006/relationships/image" Target="../media/image4.gif"/><Relationship Id="rId4" Type="http://schemas.openxmlformats.org/officeDocument/2006/relationships/slideLayout" Target="../slideLayouts/slideLayout16.xml"/><Relationship Id="rId9" Type="http://schemas.openxmlformats.org/officeDocument/2006/relationships/image" Target="../media/image3.gi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20.xml"/><Relationship Id="rId7" Type="http://schemas.openxmlformats.org/officeDocument/2006/relationships/image" Target="../media/image3.gi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tiff"/><Relationship Id="rId10" Type="http://schemas.openxmlformats.org/officeDocument/2006/relationships/image" Target="../media/image6.gif"/><Relationship Id="rId4" Type="http://schemas.openxmlformats.org/officeDocument/2006/relationships/theme" Target="../theme/theme7.xml"/><Relationship Id="rId9" Type="http://schemas.openxmlformats.org/officeDocument/2006/relationships/image" Target="../media/image5.gi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tiff"/><Relationship Id="rId7" Type="http://schemas.openxmlformats.org/officeDocument/2006/relationships/image" Target="../media/image5.gif"/><Relationship Id="rId2" Type="http://schemas.openxmlformats.org/officeDocument/2006/relationships/theme" Target="../theme/theme8.xml"/><Relationship Id="rId1" Type="http://schemas.openxmlformats.org/officeDocument/2006/relationships/slideLayout" Target="../slideLayouts/slideLayout2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tiff"/><Relationship Id="rId7" Type="http://schemas.openxmlformats.org/officeDocument/2006/relationships/image" Target="../media/image5.gif"/><Relationship Id="rId2" Type="http://schemas.openxmlformats.org/officeDocument/2006/relationships/theme" Target="../theme/theme9.xml"/><Relationship Id="rId1" Type="http://schemas.openxmlformats.org/officeDocument/2006/relationships/slideLayout" Target="../slideLayouts/slideLayout2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865AF55-FC08-4CB6-A027-98CBDF10C064}" type="slidenum">
              <a:rPr kumimoji="0" lang="en-US" sz="1400" b="1" i="0" u="none" strike="noStrike" kern="1200" cap="none" spc="0" normalizeH="0" baseline="0" noProof="0" smtClean="0">
                <a:ln>
                  <a:noFill/>
                </a:ln>
                <a:solidFill>
                  <a:schemeClr val="accent5">
                    <a:lumMod val="20000"/>
                    <a:lumOff val="8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p>
        </p:txBody>
      </p:sp>
      <p:pic>
        <p:nvPicPr>
          <p:cNvPr id="10" name="Picture 9" descr="HHTC_map_2013_nonumbers-(lower-48_cleanedges)---THUMB(footer).png"/>
          <p:cNvPicPr>
            <a:picLocks noChangeAspect="1"/>
          </p:cNvPicPr>
          <p:nvPr/>
        </p:nvPicPr>
        <p:blipFill>
          <a:blip r:embed="rId8"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26" r:id="rId3"/>
    <p:sldLayoutId id="2147483845" r:id="rId4"/>
    <p:sldLayoutId id="2147483792" r:id="rId5"/>
  </p:sldLayoutIdLst>
  <p:timing>
    <p:tnLst>
      <p:par>
        <p:cTn id="1" dur="indefinite" restart="never" nodeType="tmRoot"/>
      </p:par>
    </p:tnLst>
  </p:timing>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9"/>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10"/>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9"/>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11"/>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12"/>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algn="r">
              <a:defRPr/>
            </a:pPr>
            <a:fld id="{8865AF55-FC08-4CB6-A027-98CBDF10C064}" type="slidenum">
              <a:rPr lang="en-US" sz="1400" b="1" smtClean="0">
                <a:solidFill>
                  <a:srgbClr val="F79646">
                    <a:lumMod val="20000"/>
                    <a:lumOff val="80000"/>
                  </a:srgbClr>
                </a:solidFill>
              </a:rPr>
              <a:pPr algn="r">
                <a:defRPr/>
              </a:pPr>
              <a:t>‹#›</a:t>
            </a:fld>
            <a:endParaRPr lang="en-US" sz="1400" b="1" dirty="0" smtClean="0">
              <a:solidFill>
                <a:srgbClr val="F79646">
                  <a:lumMod val="20000"/>
                  <a:lumOff val="80000"/>
                </a:srgbClr>
              </a:solidFill>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sz="2800" smtClean="0">
                <a:solidFill>
                  <a:srgbClr val="1C1C1C">
                    <a:tint val="75000"/>
                  </a:srgbClr>
                </a:solidFill>
              </a:rPr>
              <a:t>Page #</a:t>
            </a:r>
            <a:endParaRPr lang="en-US" sz="2800" dirty="0">
              <a:solidFill>
                <a:srgbClr val="1C1C1C">
                  <a:tint val="75000"/>
                </a:srgbClr>
              </a:solidFill>
            </a:endParaRPr>
          </a:p>
        </p:txBody>
      </p:sp>
      <p:pic>
        <p:nvPicPr>
          <p:cNvPr id="10" name="Picture 9" descr="HHTC_map_2013_nonumbers-(lower-48_cleanedges)---THUMB(footer).png"/>
          <p:cNvPicPr>
            <a:picLocks noChangeAspect="1"/>
          </p:cNvPicPr>
          <p:nvPr/>
        </p:nvPicPr>
        <p:blipFill>
          <a:blip r:embed="rId5"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526" r:id="rId1"/>
    <p:sldLayoutId id="2147484535" r:id="rId2"/>
  </p:sldLayoutIdLst>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6"/>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7"/>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6"/>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8"/>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9"/>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algn="r">
              <a:defRPr/>
            </a:pPr>
            <a:fld id="{8865AF55-FC08-4CB6-A027-98CBDF10C064}" type="slidenum">
              <a:rPr lang="en-US" sz="1400" b="1" smtClean="0">
                <a:solidFill>
                  <a:srgbClr val="F79646">
                    <a:lumMod val="20000"/>
                    <a:lumOff val="80000"/>
                  </a:srgbClr>
                </a:solidFill>
              </a:rPr>
              <a:pPr algn="r">
                <a:defRPr/>
              </a:pPr>
              <a:t>‹#›</a:t>
            </a:fld>
            <a:endParaRPr lang="en-US" sz="1400" b="1" dirty="0" smtClean="0">
              <a:solidFill>
                <a:srgbClr val="F79646">
                  <a:lumMod val="20000"/>
                  <a:lumOff val="80000"/>
                </a:srgbClr>
              </a:solidFill>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pic>
        <p:nvPicPr>
          <p:cNvPr id="10" name="Picture 9" descr="HHTC_map_2013_nonumbers-(lower-48_cleanedges)---THUMB(footer).png"/>
          <p:cNvPicPr>
            <a:picLocks noChangeAspect="1"/>
          </p:cNvPicPr>
          <p:nvPr/>
        </p:nvPicPr>
        <p:blipFill>
          <a:blip r:embed="rId5"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973" r:id="rId1"/>
    <p:sldLayoutId id="2147483985" r:id="rId2"/>
  </p:sldLayoutIdLst>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6"/>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7"/>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6"/>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8"/>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9"/>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algn="r">
              <a:defRPr/>
            </a:pPr>
            <a:fld id="{8865AF55-FC08-4CB6-A027-98CBDF10C064}" type="slidenum">
              <a:rPr lang="en-US" sz="1400" b="1" smtClean="0">
                <a:solidFill>
                  <a:srgbClr val="F79646">
                    <a:lumMod val="20000"/>
                    <a:lumOff val="80000"/>
                  </a:srgbClr>
                </a:solidFill>
              </a:rPr>
              <a:pPr algn="r">
                <a:defRPr/>
              </a:pPr>
              <a:t>‹#›</a:t>
            </a:fld>
            <a:endParaRPr lang="en-US" sz="1400" b="1" dirty="0" smtClean="0">
              <a:solidFill>
                <a:srgbClr val="F79646">
                  <a:lumMod val="20000"/>
                  <a:lumOff val="80000"/>
                </a:srgbClr>
              </a:solidFill>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pic>
        <p:nvPicPr>
          <p:cNvPr id="10" name="Picture 9" descr="HHTC_map_2013_nonumbers-(lower-48_cleanedges)---THUMB(footer).png"/>
          <p:cNvPicPr>
            <a:picLocks noChangeAspect="1"/>
          </p:cNvPicPr>
          <p:nvPr/>
        </p:nvPicPr>
        <p:blipFill>
          <a:blip r:embed="rId4"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057" r:id="rId1"/>
  </p:sldLayoutIdLst>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5"/>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6"/>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5"/>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7"/>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8"/>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algn="r">
              <a:defRPr/>
            </a:pPr>
            <a:fld id="{8865AF55-FC08-4CB6-A027-98CBDF10C064}" type="slidenum">
              <a:rPr lang="en-US" sz="1400" b="1" smtClean="0">
                <a:solidFill>
                  <a:srgbClr val="F79646">
                    <a:lumMod val="20000"/>
                    <a:lumOff val="80000"/>
                  </a:srgbClr>
                </a:solidFill>
              </a:rPr>
              <a:pPr algn="r">
                <a:defRPr/>
              </a:pPr>
              <a:t>‹#›</a:t>
            </a:fld>
            <a:endParaRPr lang="en-US" sz="1400" b="1" dirty="0" smtClean="0">
              <a:solidFill>
                <a:srgbClr val="F79646">
                  <a:lumMod val="20000"/>
                  <a:lumOff val="80000"/>
                </a:srgbClr>
              </a:solidFill>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pic>
        <p:nvPicPr>
          <p:cNvPr id="10" name="Picture 9" descr="HHTC_map_2013_nonumbers-(lower-48_cleanedges)---THUMB(footer).png"/>
          <p:cNvPicPr>
            <a:picLocks noChangeAspect="1"/>
          </p:cNvPicPr>
          <p:nvPr/>
        </p:nvPicPr>
        <p:blipFill>
          <a:blip r:embed="rId5"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077" r:id="rId1"/>
    <p:sldLayoutId id="2147484088" r:id="rId2"/>
  </p:sldLayoutIdLst>
  <p:timing>
    <p:tnLst>
      <p:par>
        <p:cTn id="1" dur="indefinite" restart="never" nodeType="tmRoot"/>
      </p:par>
    </p:tnLst>
  </p:timing>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6"/>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7"/>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6"/>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8"/>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9"/>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algn="r">
              <a:defRPr/>
            </a:pPr>
            <a:fld id="{8865AF55-FC08-4CB6-A027-98CBDF10C064}" type="slidenum">
              <a:rPr lang="en-US" sz="1400" b="1" smtClean="0">
                <a:solidFill>
                  <a:srgbClr val="F79646">
                    <a:lumMod val="20000"/>
                    <a:lumOff val="80000"/>
                  </a:srgbClr>
                </a:solidFill>
              </a:rPr>
              <a:pPr algn="r">
                <a:defRPr/>
              </a:pPr>
              <a:t>‹#›</a:t>
            </a:fld>
            <a:endParaRPr lang="en-US" sz="1400" b="1" dirty="0" smtClean="0">
              <a:solidFill>
                <a:srgbClr val="F79646">
                  <a:lumMod val="20000"/>
                  <a:lumOff val="80000"/>
                </a:srgbClr>
              </a:solidFill>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pic>
        <p:nvPicPr>
          <p:cNvPr id="10" name="Picture 9" descr="HHTC_map_2013_nonumbers-(lower-48_cleanedges)---THUMB(footer).png"/>
          <p:cNvPicPr>
            <a:picLocks noChangeAspect="1"/>
          </p:cNvPicPr>
          <p:nvPr/>
        </p:nvPicPr>
        <p:blipFill>
          <a:blip r:embed="rId5"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107" r:id="rId1"/>
    <p:sldLayoutId id="2147484122" r:id="rId2"/>
  </p:sldLayoutIdLst>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6"/>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7"/>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6"/>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8"/>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9"/>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algn="r">
              <a:defRPr/>
            </a:pPr>
            <a:fld id="{8865AF55-FC08-4CB6-A027-98CBDF10C064}" type="slidenum">
              <a:rPr lang="en-US" sz="1400" b="1" smtClean="0">
                <a:solidFill>
                  <a:srgbClr val="F79646">
                    <a:lumMod val="20000"/>
                    <a:lumOff val="80000"/>
                  </a:srgbClr>
                </a:solidFill>
              </a:rPr>
              <a:pPr algn="r">
                <a:defRPr/>
              </a:pPr>
              <a:t>‹#›</a:t>
            </a:fld>
            <a:endParaRPr lang="en-US" sz="1400" b="1" dirty="0" smtClean="0">
              <a:solidFill>
                <a:srgbClr val="F79646">
                  <a:lumMod val="20000"/>
                  <a:lumOff val="80000"/>
                </a:srgbClr>
              </a:solidFill>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pic>
        <p:nvPicPr>
          <p:cNvPr id="10" name="Picture 9" descr="HHTC_map_2013_nonumbers-(lower-48_cleanedges)---THUMB(footer).png"/>
          <p:cNvPicPr>
            <a:picLocks noChangeAspect="1"/>
          </p:cNvPicPr>
          <p:nvPr/>
        </p:nvPicPr>
        <p:blipFill>
          <a:blip r:embed="rId8"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165" r:id="rId1"/>
    <p:sldLayoutId id="2147484168" r:id="rId2"/>
    <p:sldLayoutId id="2147484186" r:id="rId3"/>
    <p:sldLayoutId id="2147484192" r:id="rId4"/>
    <p:sldLayoutId id="2147484193" r:id="rId5"/>
  </p:sldLayoutIdLst>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9"/>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10"/>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9"/>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11"/>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12"/>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algn="r">
              <a:defRPr/>
            </a:pPr>
            <a:fld id="{8865AF55-FC08-4CB6-A027-98CBDF10C064}" type="slidenum">
              <a:rPr lang="en-US" sz="1400" b="1" smtClean="0">
                <a:solidFill>
                  <a:srgbClr val="F79646">
                    <a:lumMod val="20000"/>
                    <a:lumOff val="80000"/>
                  </a:srgbClr>
                </a:solidFill>
              </a:rPr>
              <a:pPr algn="r">
                <a:defRPr/>
              </a:pPr>
              <a:t>‹#›</a:t>
            </a:fld>
            <a:endParaRPr lang="en-US" sz="1400" b="1" dirty="0" smtClean="0">
              <a:solidFill>
                <a:srgbClr val="F79646">
                  <a:lumMod val="20000"/>
                  <a:lumOff val="80000"/>
                </a:srgbClr>
              </a:solidFill>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pic>
        <p:nvPicPr>
          <p:cNvPr id="10" name="Picture 9" descr="HHTC_map_2013_nonumbers-(lower-48_cleanedges)---THUMB(footer).png"/>
          <p:cNvPicPr>
            <a:picLocks noChangeAspect="1"/>
          </p:cNvPicPr>
          <p:nvPr/>
        </p:nvPicPr>
        <p:blipFill>
          <a:blip r:embed="rId6"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198" r:id="rId1"/>
    <p:sldLayoutId id="2147484202" r:id="rId2"/>
    <p:sldLayoutId id="2147484206" r:id="rId3"/>
  </p:sldLayoutIdLst>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7"/>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8"/>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7"/>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9"/>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10"/>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algn="r">
              <a:defRPr/>
            </a:pPr>
            <a:fld id="{8865AF55-FC08-4CB6-A027-98CBDF10C064}" type="slidenum">
              <a:rPr lang="en-US" sz="1400" b="1" smtClean="0">
                <a:solidFill>
                  <a:srgbClr val="F79646">
                    <a:lumMod val="20000"/>
                    <a:lumOff val="80000"/>
                  </a:srgbClr>
                </a:solidFill>
              </a:rPr>
              <a:pPr algn="r">
                <a:defRPr/>
              </a:pPr>
              <a:t>‹#›</a:t>
            </a:fld>
            <a:endParaRPr lang="en-US" sz="1400" b="1" dirty="0" smtClean="0">
              <a:solidFill>
                <a:srgbClr val="F79646">
                  <a:lumMod val="20000"/>
                  <a:lumOff val="80000"/>
                </a:srgbClr>
              </a:solidFill>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dirty="0" smtClean="0">
                <a:solidFill>
                  <a:srgbClr val="FFFFFF"/>
                </a:solidFill>
                <a:latin typeface="Aharoni"/>
              </a:rPr>
              <a:t>Page #</a:t>
            </a:r>
            <a:endParaRPr lang="en-US" sz="2800" dirty="0">
              <a:solidFill>
                <a:srgbClr val="1C1C1C">
                  <a:tint val="75000"/>
                </a:srgbClr>
              </a:solidFill>
            </a:endParaRPr>
          </a:p>
        </p:txBody>
      </p:sp>
      <p:pic>
        <p:nvPicPr>
          <p:cNvPr id="10" name="Picture 9" descr="HHTC_map_2013_nonumbers-(lower-48_cleanedges)---THUMB(footer).png"/>
          <p:cNvPicPr>
            <a:picLocks noChangeAspect="1"/>
          </p:cNvPicPr>
          <p:nvPr/>
        </p:nvPicPr>
        <p:blipFill>
          <a:blip r:embed="rId4"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317" r:id="rId1"/>
  </p:sldLayoutIdLst>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5"/>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6"/>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5"/>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7"/>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8"/>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algn="r">
              <a:defRPr/>
            </a:pPr>
            <a:fld id="{8865AF55-FC08-4CB6-A027-98CBDF10C064}" type="slidenum">
              <a:rPr lang="en-US" sz="1400" b="1" smtClean="0">
                <a:solidFill>
                  <a:srgbClr val="F79646">
                    <a:lumMod val="20000"/>
                    <a:lumOff val="80000"/>
                  </a:srgbClr>
                </a:solidFill>
              </a:rPr>
              <a:pPr algn="r">
                <a:defRPr/>
              </a:pPr>
              <a:t>‹#›</a:t>
            </a:fld>
            <a:endParaRPr lang="en-US" sz="1400" b="1" dirty="0" smtClean="0">
              <a:solidFill>
                <a:srgbClr val="F79646">
                  <a:lumMod val="20000"/>
                  <a:lumOff val="80000"/>
                </a:srgbClr>
              </a:solidFill>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solidFill>
                <a:srgbClr val="1C1C1C">
                  <a:tint val="75000"/>
                </a:srgbClr>
              </a:solidFill>
            </a:endParaRPr>
          </a:p>
        </p:txBody>
      </p:sp>
      <p:pic>
        <p:nvPicPr>
          <p:cNvPr id="10" name="Picture 9" descr="HHTC_map_2013_nonumbers-(lower-48_cleanedges)---THUMB(footer).png"/>
          <p:cNvPicPr>
            <a:picLocks noChangeAspect="1"/>
          </p:cNvPicPr>
          <p:nvPr/>
        </p:nvPicPr>
        <p:blipFill>
          <a:blip r:embed="rId4"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solidFill>
                  <a:srgbClr val="FFFFFF"/>
                </a:solidFill>
              </a: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369" r:id="rId1"/>
  </p:sldLayoutIdLst>
  <p:hf hdr="0" ft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5"/>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6"/>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5"/>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7"/>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8"/>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greenseal.org/" TargetMode="External"/><Relationship Id="rId2" Type="http://schemas.openxmlformats.org/officeDocument/2006/relationships/hyperlink" Target="http://www2.epa.gov/saferchoice" TargetMode="External"/><Relationship Id="rId1" Type="http://schemas.openxmlformats.org/officeDocument/2006/relationships/slideLayout" Target="../slideLayouts/slideLayout2.xml"/><Relationship Id="rId5" Type="http://schemas.openxmlformats.org/officeDocument/2006/relationships/hyperlink" Target="http://www.epa.gov/asthma/" TargetMode="External"/><Relationship Id="rId4" Type="http://schemas.openxmlformats.org/officeDocument/2006/relationships/hyperlink" Target="http://www.turi.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6.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8"/>
          <p:cNvSpPr>
            <a:spLocks noGrp="1" noChangeArrowheads="1"/>
          </p:cNvSpPr>
          <p:nvPr>
            <p:ph type="ctrTitle"/>
          </p:nvPr>
        </p:nvSpPr>
        <p:spPr>
          <a:xfrm>
            <a:off x="419119" y="772537"/>
            <a:ext cx="8335741" cy="1118517"/>
          </a:xfrm>
        </p:spPr>
        <p:txBody>
          <a:bodyPr>
            <a:noAutofit/>
          </a:bodyPr>
          <a:lstStyle/>
          <a:p>
            <a:r>
              <a:rPr lang="en-US" sz="5400" dirty="0" smtClean="0"/>
              <a:t/>
            </a:r>
            <a:br>
              <a:rPr lang="en-US" sz="5400" dirty="0" smtClean="0"/>
            </a:br>
            <a:r>
              <a:rPr lang="en-US" sz="5400" dirty="0"/>
              <a:t/>
            </a:r>
            <a:br>
              <a:rPr lang="en-US" sz="5400" dirty="0"/>
            </a:br>
            <a:r>
              <a:rPr lang="en-US" sz="5400" dirty="0" smtClean="0"/>
              <a:t>Asthma In the Home and Workplace:</a:t>
            </a:r>
            <a:br>
              <a:rPr lang="en-US" sz="5400" dirty="0" smtClean="0"/>
            </a:br>
            <a:r>
              <a:rPr lang="en-US" sz="5400" dirty="0" smtClean="0"/>
              <a:t>Risk Factors, Triggers, and Prevention.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smtClean="0"/>
              <a:t>Keep It Contaminant-Free – What You Can Do</a:t>
            </a:r>
          </a:p>
        </p:txBody>
      </p:sp>
      <p:graphicFrame>
        <p:nvGraphicFramePr>
          <p:cNvPr id="14" name="Content Placeholder 13"/>
          <p:cNvGraphicFramePr>
            <a:graphicFrameLocks noGrp="1"/>
          </p:cNvGraphicFramePr>
          <p:nvPr>
            <p:ph idx="1"/>
          </p:nvPr>
        </p:nvGraphicFramePr>
        <p:xfrm>
          <a:off x="457200" y="1520302"/>
          <a:ext cx="8506918" cy="420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10</a:t>
            </a:fld>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smtClean="0"/>
              <a:t>Keep It Ventilated – What You Can Do</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208581772"/>
              </p:ext>
            </p:extLst>
          </p:nvPr>
        </p:nvGraphicFramePr>
        <p:xfrm>
          <a:off x="485287" y="1748901"/>
          <a:ext cx="8229600" cy="3868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11</a:t>
            </a:fld>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5470" y="2613473"/>
            <a:ext cx="3449782" cy="2763982"/>
          </a:xfrm>
        </p:spPr>
        <p:txBody>
          <a:bodyPr>
            <a:normAutofit fontScale="77500" lnSpcReduction="20000"/>
          </a:bodyPr>
          <a:lstStyle/>
          <a:p>
            <a:pPr marL="342900" indent="-342900">
              <a:buFont typeface="Wingdings" panose="05000000000000000000" pitchFamily="2" charset="2"/>
              <a:buChar char="§"/>
            </a:pPr>
            <a:r>
              <a:rPr lang="en-US" sz="3600" dirty="0" smtClean="0"/>
              <a:t>Styrene</a:t>
            </a:r>
          </a:p>
          <a:p>
            <a:pPr marL="342900" indent="-342900">
              <a:buFont typeface="Wingdings" panose="05000000000000000000" pitchFamily="2" charset="2"/>
              <a:buChar char="§"/>
            </a:pPr>
            <a:r>
              <a:rPr lang="en-US" sz="3600" dirty="0" smtClean="0"/>
              <a:t>Sulfuric Acid</a:t>
            </a:r>
          </a:p>
          <a:p>
            <a:pPr marL="342900" indent="-342900">
              <a:buFont typeface="Wingdings" panose="05000000000000000000" pitchFamily="2" charset="2"/>
              <a:buChar char="§"/>
            </a:pPr>
            <a:r>
              <a:rPr lang="en-US" sz="3600" dirty="0" smtClean="0"/>
              <a:t>Ammonia</a:t>
            </a:r>
          </a:p>
          <a:p>
            <a:pPr marL="342900" indent="-342900">
              <a:buFont typeface="Wingdings" panose="05000000000000000000" pitchFamily="2" charset="2"/>
              <a:buChar char="§"/>
            </a:pPr>
            <a:r>
              <a:rPr lang="en-US" sz="3600" dirty="0" smtClean="0"/>
              <a:t>Bleach</a:t>
            </a:r>
          </a:p>
          <a:p>
            <a:pPr marL="342900" indent="-342900">
              <a:buFont typeface="Wingdings" panose="05000000000000000000" pitchFamily="2" charset="2"/>
              <a:buChar char="§"/>
            </a:pPr>
            <a:r>
              <a:rPr lang="en-US" sz="3600" dirty="0" smtClean="0"/>
              <a:t>Nitrogen Dioxide</a:t>
            </a:r>
          </a:p>
          <a:p>
            <a:pPr marL="342900" indent="-342900">
              <a:buFont typeface="Wingdings" panose="05000000000000000000" pitchFamily="2" charset="2"/>
              <a:buChar char="§"/>
            </a:pPr>
            <a:r>
              <a:rPr lang="en-US" sz="3600" dirty="0" smtClean="0"/>
              <a:t>Nanoparticles</a:t>
            </a:r>
          </a:p>
          <a:p>
            <a:pPr marL="342900" indent="-342900">
              <a:buFont typeface="Wingdings" panose="05000000000000000000" pitchFamily="2" charset="2"/>
              <a:buChar char="§"/>
            </a:pPr>
            <a:endParaRPr lang="en-US" sz="3600" dirty="0"/>
          </a:p>
        </p:txBody>
      </p:sp>
      <p:sp>
        <p:nvSpPr>
          <p:cNvPr id="4" name="Slide Number Placeholder 3"/>
          <p:cNvSpPr>
            <a:spLocks noGrp="1"/>
          </p:cNvSpPr>
          <p:nvPr>
            <p:ph type="sldNum" sz="quarter" idx="4"/>
          </p:nvPr>
        </p:nvSpPr>
        <p:spPr/>
        <p:txBody>
          <a:bodyPr/>
          <a:lstStyle/>
          <a:p>
            <a:fld id="{CCC26ED0-37DF-492D-B56A-3B24E41DDF89}" type="slidenum">
              <a:rPr lang="en-US" smtClean="0">
                <a:solidFill>
                  <a:srgbClr val="FFFFFF"/>
                </a:solidFill>
              </a:rPr>
              <a:pPr/>
              <a:t>12</a:t>
            </a:fld>
            <a:endParaRPr lang="en-US" dirty="0">
              <a:solidFill>
                <a:srgbClr val="FFFFFF"/>
              </a:solidFill>
            </a:endParaRPr>
          </a:p>
        </p:txBody>
      </p:sp>
      <p:sp>
        <p:nvSpPr>
          <p:cNvPr id="5" name="Title 1"/>
          <p:cNvSpPr>
            <a:spLocks noGrp="1"/>
          </p:cNvSpPr>
          <p:nvPr>
            <p:ph type="title"/>
          </p:nvPr>
        </p:nvSpPr>
        <p:spPr>
          <a:xfrm>
            <a:off x="457200" y="274637"/>
            <a:ext cx="7079942" cy="1456191"/>
          </a:xfrm>
        </p:spPr>
        <p:txBody>
          <a:bodyPr>
            <a:normAutofit/>
          </a:bodyPr>
          <a:lstStyle/>
          <a:p>
            <a:r>
              <a:rPr lang="en-US" dirty="0" smtClean="0"/>
              <a:t>Occupational Asthma</a:t>
            </a:r>
            <a:br>
              <a:rPr lang="en-US" dirty="0" smtClean="0"/>
            </a:br>
            <a:r>
              <a:rPr lang="en-US" dirty="0" smtClean="0"/>
              <a:t>Triggers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882" y="1247774"/>
            <a:ext cx="3429000" cy="2305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52" y="2275609"/>
            <a:ext cx="2293141" cy="3439710"/>
          </a:xfrm>
          <a:prstGeom prst="rect">
            <a:avLst/>
          </a:prstGeom>
        </p:spPr>
      </p:pic>
    </p:spTree>
    <p:extLst>
      <p:ext uri="{BB962C8B-B14F-4D97-AF65-F5344CB8AC3E}">
        <p14:creationId xmlns:p14="http://schemas.microsoft.com/office/powerpoint/2010/main" val="2305209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19" y="140776"/>
            <a:ext cx="8307388" cy="1362075"/>
          </a:xfrm>
        </p:spPr>
        <p:txBody>
          <a:bodyPr/>
          <a:lstStyle/>
          <a:p>
            <a:r>
              <a:rPr lang="en-US" dirty="0" smtClean="0"/>
              <a:t>Occupational Asthma</a:t>
            </a:r>
            <a:endParaRPr lang="en-US" dirty="0"/>
          </a:p>
        </p:txBody>
      </p:sp>
      <p:sp>
        <p:nvSpPr>
          <p:cNvPr id="3" name="Text Placeholder 2"/>
          <p:cNvSpPr>
            <a:spLocks noGrp="1"/>
          </p:cNvSpPr>
          <p:nvPr>
            <p:ph type="body" idx="1"/>
          </p:nvPr>
        </p:nvSpPr>
        <p:spPr>
          <a:xfrm>
            <a:off x="673328" y="1402773"/>
            <a:ext cx="8299223" cy="3221182"/>
          </a:xfrm>
        </p:spPr>
        <p:txBody>
          <a:bodyPr>
            <a:normAutofit/>
          </a:bodyPr>
          <a:lstStyle/>
          <a:p>
            <a:r>
              <a:rPr lang="en-US" sz="2800" dirty="0" smtClean="0"/>
              <a:t>Questions to ask yourself:</a:t>
            </a:r>
          </a:p>
          <a:p>
            <a:pPr marL="457200" indent="-457200">
              <a:buFont typeface="Arial" panose="020B0604020202020204" pitchFamily="34" charset="0"/>
              <a:buChar char="•"/>
            </a:pPr>
            <a:r>
              <a:rPr lang="en-US" sz="2800" dirty="0" smtClean="0"/>
              <a:t>Does asthma get worse at work or school?</a:t>
            </a:r>
          </a:p>
          <a:p>
            <a:pPr marL="457200" indent="-457200">
              <a:buFont typeface="Arial" panose="020B0604020202020204" pitchFamily="34" charset="0"/>
              <a:buChar char="•"/>
            </a:pPr>
            <a:r>
              <a:rPr lang="en-US" sz="2800" dirty="0" smtClean="0"/>
              <a:t>Do symptoms improve when away from work?</a:t>
            </a:r>
          </a:p>
          <a:p>
            <a:pPr marL="457200" indent="-457200">
              <a:buFont typeface="Arial" panose="020B0604020202020204" pitchFamily="34" charset="0"/>
              <a:buChar char="•"/>
            </a:pPr>
            <a:r>
              <a:rPr lang="en-US" sz="2800" dirty="0" smtClean="0"/>
              <a:t>What type of industry are you working in?</a:t>
            </a:r>
          </a:p>
          <a:p>
            <a:pPr marL="457200" indent="-457200">
              <a:buFont typeface="Arial" panose="020B0604020202020204" pitchFamily="34" charset="0"/>
              <a:buChar char="•"/>
            </a:pPr>
            <a:r>
              <a:rPr lang="en-US" sz="2800" dirty="0" smtClean="0"/>
              <a:t>Are others at work experiencing the same issues?</a:t>
            </a:r>
          </a:p>
          <a:p>
            <a:pPr marL="457200" indent="-457200">
              <a:buFont typeface="Arial" panose="020B0604020202020204" pitchFamily="34" charset="0"/>
              <a:buChar char="•"/>
            </a:pPr>
            <a:r>
              <a:rPr lang="en-US" sz="2800" dirty="0" smtClean="0"/>
              <a:t>When did it start?</a:t>
            </a:r>
          </a:p>
        </p:txBody>
      </p:sp>
      <p:sp>
        <p:nvSpPr>
          <p:cNvPr id="4" name="Slide Number Placeholder 3"/>
          <p:cNvSpPr>
            <a:spLocks noGrp="1"/>
          </p:cNvSpPr>
          <p:nvPr>
            <p:ph type="sldNum" sz="quarter" idx="4"/>
          </p:nvPr>
        </p:nvSpPr>
        <p:spPr/>
        <p:txBody>
          <a:bodyPr/>
          <a:lstStyle/>
          <a:p>
            <a:fld id="{CCC26ED0-37DF-492D-B56A-3B24E41DDF89}"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1581866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19" y="279047"/>
            <a:ext cx="8307388" cy="1362075"/>
          </a:xfrm>
        </p:spPr>
        <p:txBody>
          <a:bodyPr/>
          <a:lstStyle/>
          <a:p>
            <a:pPr algn="ctr"/>
            <a:r>
              <a:rPr lang="en-US" sz="5400" dirty="0" smtClean="0"/>
              <a:t>Mold</a:t>
            </a:r>
            <a:endParaRPr lang="en-US" sz="5400" dirty="0"/>
          </a:p>
        </p:txBody>
      </p:sp>
      <p:sp>
        <p:nvSpPr>
          <p:cNvPr id="4" name="Slide Number Placeholder 3"/>
          <p:cNvSpPr>
            <a:spLocks noGrp="1"/>
          </p:cNvSpPr>
          <p:nvPr>
            <p:ph type="sldNum" sz="quarter" idx="4"/>
          </p:nvPr>
        </p:nvSpPr>
        <p:spPr/>
        <p:txBody>
          <a:bodyPr/>
          <a:lstStyle/>
          <a:p>
            <a:fld id="{CCC26ED0-37DF-492D-B56A-3B24E41DDF89}" type="slidenum">
              <a:rPr lang="en-US" smtClean="0">
                <a:solidFill>
                  <a:srgbClr val="FFFFFF"/>
                </a:solidFill>
              </a:rPr>
              <a:pPr/>
              <a:t>14</a:t>
            </a:fld>
            <a:endParaRPr lang="en-US" dirty="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3366" y="1228443"/>
            <a:ext cx="4591277" cy="4936967"/>
          </a:xfrm>
          <a:prstGeom prst="rect">
            <a:avLst/>
          </a:prstGeom>
        </p:spPr>
      </p:pic>
    </p:spTree>
    <p:extLst>
      <p:ext uri="{BB962C8B-B14F-4D97-AF65-F5344CB8AC3E}">
        <p14:creationId xmlns:p14="http://schemas.microsoft.com/office/powerpoint/2010/main" val="2860851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dirty="0" smtClean="0"/>
              <a:t>Moisture Sources</a:t>
            </a:r>
          </a:p>
        </p:txBody>
      </p:sp>
      <p:sp>
        <p:nvSpPr>
          <p:cNvPr id="12292" name="Rectangle 3"/>
          <p:cNvSpPr>
            <a:spLocks noGrp="1" noChangeArrowheads="1"/>
          </p:cNvSpPr>
          <p:nvPr>
            <p:ph idx="1"/>
          </p:nvPr>
        </p:nvSpPr>
        <p:spPr/>
        <p:txBody>
          <a:bodyPr/>
          <a:lstStyle/>
          <a:p>
            <a:r>
              <a:rPr lang="en-US" altLang="en-US" dirty="0" smtClean="0"/>
              <a:t>Poorly managed rainwater/groundwater</a:t>
            </a:r>
          </a:p>
          <a:p>
            <a:r>
              <a:rPr lang="en-US" altLang="en-US" dirty="0" smtClean="0"/>
              <a:t>Plumbing leaks</a:t>
            </a:r>
          </a:p>
          <a:p>
            <a:r>
              <a:rPr lang="en-US" altLang="en-US" dirty="0" smtClean="0"/>
              <a:t>Condensation on surface</a:t>
            </a:r>
          </a:p>
          <a:p>
            <a:r>
              <a:rPr lang="en-US" altLang="en-US" dirty="0" smtClean="0"/>
              <a:t>Construction moisture</a:t>
            </a:r>
          </a:p>
        </p:txBody>
      </p:sp>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15</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9000"/>
            <a:lum/>
          </a:blip>
          <a:srcRect/>
          <a:stretch>
            <a:fillRect l="-17000" r="-17000"/>
          </a:stretch>
        </a:blipFill>
        <a:effectLst/>
      </p:bgPr>
    </p:bg>
    <p:spTree>
      <p:nvGrpSpPr>
        <p:cNvPr id="1" name=""/>
        <p:cNvGrpSpPr/>
        <p:nvPr/>
      </p:nvGrpSpPr>
      <p:grpSpPr>
        <a:xfrm>
          <a:off x="0" y="0"/>
          <a:ext cx="0" cy="0"/>
          <a:chOff x="0" y="0"/>
          <a:chExt cx="0" cy="0"/>
        </a:xfrm>
      </p:grpSpPr>
      <p:grpSp>
        <p:nvGrpSpPr>
          <p:cNvPr id="2" name="Group 397"/>
          <p:cNvGrpSpPr/>
          <p:nvPr/>
        </p:nvGrpSpPr>
        <p:grpSpPr>
          <a:xfrm>
            <a:off x="2332038" y="219295"/>
            <a:ext cx="6952642" cy="6010018"/>
            <a:chOff x="2332038" y="219295"/>
            <a:chExt cx="6952642" cy="6010018"/>
          </a:xfrm>
        </p:grpSpPr>
        <p:sp>
          <p:nvSpPr>
            <p:cNvPr id="14339" name="Rectangle 2"/>
            <p:cNvSpPr>
              <a:spLocks noChangeArrowheads="1"/>
            </p:cNvSpPr>
            <p:nvPr/>
          </p:nvSpPr>
          <p:spPr bwMode="auto">
            <a:xfrm>
              <a:off x="2338388" y="219295"/>
              <a:ext cx="6805612" cy="5538787"/>
            </a:xfrm>
            <a:prstGeom prst="rect">
              <a:avLst/>
            </a:prstGeom>
            <a:solidFill>
              <a:srgbClr val="CCFFFF"/>
            </a:solidFill>
            <a:ln w="12700">
              <a:noFill/>
              <a:miter lim="800000"/>
              <a:headEnd/>
              <a:tailEnd/>
            </a:ln>
            <a:effectLst>
              <a:outerShdw blurRad="50800" dist="38100" dir="13500000" algn="br" rotWithShape="0">
                <a:prstClr val="black">
                  <a:alpha val="40000"/>
                </a:prstClr>
              </a:outerShdw>
            </a:effectLst>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nvGrpSpPr>
            <p:cNvPr id="3" name="Group 3"/>
            <p:cNvGrpSpPr>
              <a:grpSpLocks/>
            </p:cNvGrpSpPr>
            <p:nvPr/>
          </p:nvGrpSpPr>
          <p:grpSpPr bwMode="auto">
            <a:xfrm>
              <a:off x="4710113" y="4179888"/>
              <a:ext cx="2219325" cy="989012"/>
              <a:chOff x="2241" y="2633"/>
              <a:chExt cx="1398" cy="623"/>
            </a:xfrm>
          </p:grpSpPr>
          <p:sp>
            <p:nvSpPr>
              <p:cNvPr id="14723" name="Rectangle 4"/>
              <p:cNvSpPr>
                <a:spLocks noChangeArrowheads="1"/>
              </p:cNvSpPr>
              <p:nvPr/>
            </p:nvSpPr>
            <p:spPr bwMode="auto">
              <a:xfrm>
                <a:off x="2241" y="2633"/>
                <a:ext cx="1398" cy="623"/>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724" name="Rectangle 5"/>
              <p:cNvSpPr>
                <a:spLocks noChangeArrowheads="1"/>
              </p:cNvSpPr>
              <p:nvPr/>
            </p:nvSpPr>
            <p:spPr bwMode="auto">
              <a:xfrm>
                <a:off x="2241" y="2633"/>
                <a:ext cx="1398" cy="623"/>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725" name="Rectangle 6"/>
              <p:cNvSpPr>
                <a:spLocks noChangeArrowheads="1"/>
              </p:cNvSpPr>
              <p:nvPr/>
            </p:nvSpPr>
            <p:spPr bwMode="auto">
              <a:xfrm>
                <a:off x="2245" y="2637"/>
                <a:ext cx="1390" cy="615"/>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4" name="Group 7"/>
            <p:cNvGrpSpPr>
              <a:grpSpLocks/>
            </p:cNvGrpSpPr>
            <p:nvPr/>
          </p:nvGrpSpPr>
          <p:grpSpPr bwMode="auto">
            <a:xfrm>
              <a:off x="4914900" y="1946275"/>
              <a:ext cx="325438" cy="1028700"/>
              <a:chOff x="2370" y="1226"/>
              <a:chExt cx="205" cy="648"/>
            </a:xfrm>
          </p:grpSpPr>
          <p:sp>
            <p:nvSpPr>
              <p:cNvPr id="14714" name="Line 8"/>
              <p:cNvSpPr>
                <a:spLocks noChangeShapeType="1"/>
              </p:cNvSpPr>
              <p:nvPr/>
            </p:nvSpPr>
            <p:spPr bwMode="auto">
              <a:xfrm flipH="1">
                <a:off x="2370" y="1226"/>
                <a:ext cx="76" cy="63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15" name="Line 9"/>
              <p:cNvSpPr>
                <a:spLocks noChangeShapeType="1"/>
              </p:cNvSpPr>
              <p:nvPr/>
            </p:nvSpPr>
            <p:spPr bwMode="auto">
              <a:xfrm flipH="1">
                <a:off x="2385" y="1226"/>
                <a:ext cx="76" cy="63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16" name="Line 10"/>
              <p:cNvSpPr>
                <a:spLocks noChangeShapeType="1"/>
              </p:cNvSpPr>
              <p:nvPr/>
            </p:nvSpPr>
            <p:spPr bwMode="auto">
              <a:xfrm flipH="1">
                <a:off x="2400" y="1234"/>
                <a:ext cx="76" cy="623"/>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17" name="Line 11"/>
              <p:cNvSpPr>
                <a:spLocks noChangeShapeType="1"/>
              </p:cNvSpPr>
              <p:nvPr/>
            </p:nvSpPr>
            <p:spPr bwMode="auto">
              <a:xfrm flipH="1">
                <a:off x="2415" y="1234"/>
                <a:ext cx="76" cy="632"/>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18" name="Line 12"/>
              <p:cNvSpPr>
                <a:spLocks noChangeShapeType="1"/>
              </p:cNvSpPr>
              <p:nvPr/>
            </p:nvSpPr>
            <p:spPr bwMode="auto">
              <a:xfrm flipH="1">
                <a:off x="2423" y="1234"/>
                <a:ext cx="84" cy="632"/>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19" name="Line 13"/>
              <p:cNvSpPr>
                <a:spLocks noChangeShapeType="1"/>
              </p:cNvSpPr>
              <p:nvPr/>
            </p:nvSpPr>
            <p:spPr bwMode="auto">
              <a:xfrm flipH="1">
                <a:off x="2438" y="1243"/>
                <a:ext cx="84" cy="623"/>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20" name="Line 14"/>
              <p:cNvSpPr>
                <a:spLocks noChangeShapeType="1"/>
              </p:cNvSpPr>
              <p:nvPr/>
            </p:nvSpPr>
            <p:spPr bwMode="auto">
              <a:xfrm flipH="1">
                <a:off x="2453" y="1243"/>
                <a:ext cx="84" cy="623"/>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21" name="Line 15"/>
              <p:cNvSpPr>
                <a:spLocks noChangeShapeType="1"/>
              </p:cNvSpPr>
              <p:nvPr/>
            </p:nvSpPr>
            <p:spPr bwMode="auto">
              <a:xfrm flipH="1">
                <a:off x="2484" y="1243"/>
                <a:ext cx="76" cy="63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22" name="Line 16"/>
              <p:cNvSpPr>
                <a:spLocks noChangeShapeType="1"/>
              </p:cNvSpPr>
              <p:nvPr/>
            </p:nvSpPr>
            <p:spPr bwMode="auto">
              <a:xfrm flipH="1">
                <a:off x="2499" y="1252"/>
                <a:ext cx="76" cy="622"/>
              </a:xfrm>
              <a:prstGeom prst="line">
                <a:avLst/>
              </a:prstGeom>
              <a:noFill/>
              <a:ln w="12700">
                <a:solidFill>
                  <a:srgbClr val="02ABEA"/>
                </a:solidFill>
                <a:round/>
                <a:headEnd/>
                <a:tailEnd/>
              </a:ln>
            </p:spPr>
            <p:txBody>
              <a:bodyPr/>
              <a:lstStyle/>
              <a:p>
                <a:endParaRPr lang="en-US">
                  <a:solidFill>
                    <a:srgbClr val="1C1C1C"/>
                  </a:solidFill>
                </a:endParaRPr>
              </a:p>
            </p:txBody>
          </p:sp>
        </p:grpSp>
        <p:grpSp>
          <p:nvGrpSpPr>
            <p:cNvPr id="5" name="Group 17"/>
            <p:cNvGrpSpPr>
              <a:grpSpLocks/>
            </p:cNvGrpSpPr>
            <p:nvPr/>
          </p:nvGrpSpPr>
          <p:grpSpPr bwMode="auto">
            <a:xfrm>
              <a:off x="3165475" y="1770063"/>
              <a:ext cx="1820863" cy="2816225"/>
              <a:chOff x="1268" y="1115"/>
              <a:chExt cx="1147" cy="1774"/>
            </a:xfrm>
          </p:grpSpPr>
          <p:sp>
            <p:nvSpPr>
              <p:cNvPr id="14683" name="Line 18"/>
              <p:cNvSpPr>
                <a:spLocks noChangeShapeType="1"/>
              </p:cNvSpPr>
              <p:nvPr/>
            </p:nvSpPr>
            <p:spPr bwMode="auto">
              <a:xfrm flipH="1">
                <a:off x="2210" y="1260"/>
                <a:ext cx="205"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84" name="Line 19"/>
              <p:cNvSpPr>
                <a:spLocks noChangeShapeType="1"/>
              </p:cNvSpPr>
              <p:nvPr/>
            </p:nvSpPr>
            <p:spPr bwMode="auto">
              <a:xfrm flipH="1">
                <a:off x="2210" y="1260"/>
                <a:ext cx="198"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85" name="Line 20"/>
              <p:cNvSpPr>
                <a:spLocks noChangeShapeType="1"/>
              </p:cNvSpPr>
              <p:nvPr/>
            </p:nvSpPr>
            <p:spPr bwMode="auto">
              <a:xfrm flipH="1">
                <a:off x="2203" y="1260"/>
                <a:ext cx="205"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86" name="Line 21"/>
              <p:cNvSpPr>
                <a:spLocks noChangeShapeType="1"/>
              </p:cNvSpPr>
              <p:nvPr/>
            </p:nvSpPr>
            <p:spPr bwMode="auto">
              <a:xfrm flipH="1">
                <a:off x="2195" y="1260"/>
                <a:ext cx="205"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87" name="Line 22"/>
              <p:cNvSpPr>
                <a:spLocks noChangeShapeType="1"/>
              </p:cNvSpPr>
              <p:nvPr/>
            </p:nvSpPr>
            <p:spPr bwMode="auto">
              <a:xfrm flipH="1">
                <a:off x="2187" y="1260"/>
                <a:ext cx="206"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88" name="Line 23"/>
              <p:cNvSpPr>
                <a:spLocks noChangeShapeType="1"/>
              </p:cNvSpPr>
              <p:nvPr/>
            </p:nvSpPr>
            <p:spPr bwMode="auto">
              <a:xfrm flipH="1">
                <a:off x="2180" y="1252"/>
                <a:ext cx="205"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89" name="Line 24"/>
              <p:cNvSpPr>
                <a:spLocks noChangeShapeType="1"/>
              </p:cNvSpPr>
              <p:nvPr/>
            </p:nvSpPr>
            <p:spPr bwMode="auto">
              <a:xfrm flipH="1">
                <a:off x="2165" y="1252"/>
                <a:ext cx="205"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0" name="Line 25"/>
              <p:cNvSpPr>
                <a:spLocks noChangeShapeType="1"/>
              </p:cNvSpPr>
              <p:nvPr/>
            </p:nvSpPr>
            <p:spPr bwMode="auto">
              <a:xfrm flipH="1">
                <a:off x="2157" y="1252"/>
                <a:ext cx="205"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1" name="Line 26"/>
              <p:cNvSpPr>
                <a:spLocks noChangeShapeType="1"/>
              </p:cNvSpPr>
              <p:nvPr/>
            </p:nvSpPr>
            <p:spPr bwMode="auto">
              <a:xfrm flipH="1">
                <a:off x="2142" y="1252"/>
                <a:ext cx="205" cy="1620"/>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2" name="Line 27"/>
              <p:cNvSpPr>
                <a:spLocks noChangeShapeType="1"/>
              </p:cNvSpPr>
              <p:nvPr/>
            </p:nvSpPr>
            <p:spPr bwMode="auto">
              <a:xfrm flipH="1">
                <a:off x="2127" y="1243"/>
                <a:ext cx="197"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3" name="Line 28"/>
              <p:cNvSpPr>
                <a:spLocks noChangeShapeType="1"/>
              </p:cNvSpPr>
              <p:nvPr/>
            </p:nvSpPr>
            <p:spPr bwMode="auto">
              <a:xfrm flipH="1">
                <a:off x="2104" y="1243"/>
                <a:ext cx="205"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4" name="Line 29"/>
              <p:cNvSpPr>
                <a:spLocks noChangeShapeType="1"/>
              </p:cNvSpPr>
              <p:nvPr/>
            </p:nvSpPr>
            <p:spPr bwMode="auto">
              <a:xfrm flipH="1">
                <a:off x="2089" y="1243"/>
                <a:ext cx="197"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5" name="Line 30"/>
              <p:cNvSpPr>
                <a:spLocks noChangeShapeType="1"/>
              </p:cNvSpPr>
              <p:nvPr/>
            </p:nvSpPr>
            <p:spPr bwMode="auto">
              <a:xfrm flipH="1">
                <a:off x="2066" y="1234"/>
                <a:ext cx="197" cy="1630"/>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6" name="Line 31"/>
              <p:cNvSpPr>
                <a:spLocks noChangeShapeType="1"/>
              </p:cNvSpPr>
              <p:nvPr/>
            </p:nvSpPr>
            <p:spPr bwMode="auto">
              <a:xfrm flipH="1">
                <a:off x="2043" y="1234"/>
                <a:ext cx="198"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7" name="Line 32"/>
              <p:cNvSpPr>
                <a:spLocks noChangeShapeType="1"/>
              </p:cNvSpPr>
              <p:nvPr/>
            </p:nvSpPr>
            <p:spPr bwMode="auto">
              <a:xfrm flipH="1">
                <a:off x="2012" y="1226"/>
                <a:ext cx="206"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8" name="Line 33"/>
              <p:cNvSpPr>
                <a:spLocks noChangeShapeType="1"/>
              </p:cNvSpPr>
              <p:nvPr/>
            </p:nvSpPr>
            <p:spPr bwMode="auto">
              <a:xfrm flipH="1">
                <a:off x="1990" y="1226"/>
                <a:ext cx="197"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699" name="Line 34"/>
              <p:cNvSpPr>
                <a:spLocks noChangeShapeType="1"/>
              </p:cNvSpPr>
              <p:nvPr/>
            </p:nvSpPr>
            <p:spPr bwMode="auto">
              <a:xfrm flipH="1">
                <a:off x="1959" y="1217"/>
                <a:ext cx="206" cy="1630"/>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0" name="Line 35"/>
              <p:cNvSpPr>
                <a:spLocks noChangeShapeType="1"/>
              </p:cNvSpPr>
              <p:nvPr/>
            </p:nvSpPr>
            <p:spPr bwMode="auto">
              <a:xfrm flipH="1">
                <a:off x="1929" y="1217"/>
                <a:ext cx="198"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1" name="Line 36"/>
              <p:cNvSpPr>
                <a:spLocks noChangeShapeType="1"/>
              </p:cNvSpPr>
              <p:nvPr/>
            </p:nvSpPr>
            <p:spPr bwMode="auto">
              <a:xfrm flipH="1">
                <a:off x="1891" y="1209"/>
                <a:ext cx="205"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2" name="Line 37"/>
              <p:cNvSpPr>
                <a:spLocks noChangeShapeType="1"/>
              </p:cNvSpPr>
              <p:nvPr/>
            </p:nvSpPr>
            <p:spPr bwMode="auto">
              <a:xfrm flipH="1">
                <a:off x="1860" y="1209"/>
                <a:ext cx="198"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3" name="Line 38"/>
              <p:cNvSpPr>
                <a:spLocks noChangeShapeType="1"/>
              </p:cNvSpPr>
              <p:nvPr/>
            </p:nvSpPr>
            <p:spPr bwMode="auto">
              <a:xfrm flipH="1">
                <a:off x="1822" y="1200"/>
                <a:ext cx="198"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4" name="Line 39"/>
              <p:cNvSpPr>
                <a:spLocks noChangeShapeType="1"/>
              </p:cNvSpPr>
              <p:nvPr/>
            </p:nvSpPr>
            <p:spPr bwMode="auto">
              <a:xfrm flipH="1">
                <a:off x="1777" y="1192"/>
                <a:ext cx="205"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5" name="Line 40"/>
              <p:cNvSpPr>
                <a:spLocks noChangeShapeType="1"/>
              </p:cNvSpPr>
              <p:nvPr/>
            </p:nvSpPr>
            <p:spPr bwMode="auto">
              <a:xfrm flipH="1">
                <a:off x="1739" y="1183"/>
                <a:ext cx="205" cy="1630"/>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6" name="Line 41"/>
              <p:cNvSpPr>
                <a:spLocks noChangeShapeType="1"/>
              </p:cNvSpPr>
              <p:nvPr/>
            </p:nvSpPr>
            <p:spPr bwMode="auto">
              <a:xfrm flipH="1">
                <a:off x="1693" y="1175"/>
                <a:ext cx="205"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7" name="Line 42"/>
              <p:cNvSpPr>
                <a:spLocks noChangeShapeType="1"/>
              </p:cNvSpPr>
              <p:nvPr/>
            </p:nvSpPr>
            <p:spPr bwMode="auto">
              <a:xfrm flipH="1">
                <a:off x="1640" y="1175"/>
                <a:ext cx="205"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8" name="Line 43"/>
              <p:cNvSpPr>
                <a:spLocks noChangeShapeType="1"/>
              </p:cNvSpPr>
              <p:nvPr/>
            </p:nvSpPr>
            <p:spPr bwMode="auto">
              <a:xfrm flipH="1">
                <a:off x="1594" y="1166"/>
                <a:ext cx="198"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09" name="Line 44"/>
              <p:cNvSpPr>
                <a:spLocks noChangeShapeType="1"/>
              </p:cNvSpPr>
              <p:nvPr/>
            </p:nvSpPr>
            <p:spPr bwMode="auto">
              <a:xfrm flipH="1">
                <a:off x="1541" y="1158"/>
                <a:ext cx="198" cy="1620"/>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10" name="Line 45"/>
              <p:cNvSpPr>
                <a:spLocks noChangeShapeType="1"/>
              </p:cNvSpPr>
              <p:nvPr/>
            </p:nvSpPr>
            <p:spPr bwMode="auto">
              <a:xfrm flipH="1">
                <a:off x="1480" y="1149"/>
                <a:ext cx="206" cy="1621"/>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11" name="Line 46"/>
              <p:cNvSpPr>
                <a:spLocks noChangeShapeType="1"/>
              </p:cNvSpPr>
              <p:nvPr/>
            </p:nvSpPr>
            <p:spPr bwMode="auto">
              <a:xfrm flipH="1">
                <a:off x="1420" y="1132"/>
                <a:ext cx="197"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12" name="Line 47"/>
              <p:cNvSpPr>
                <a:spLocks noChangeShapeType="1"/>
              </p:cNvSpPr>
              <p:nvPr/>
            </p:nvSpPr>
            <p:spPr bwMode="auto">
              <a:xfrm flipH="1">
                <a:off x="1344" y="1124"/>
                <a:ext cx="205" cy="1629"/>
              </a:xfrm>
              <a:prstGeom prst="line">
                <a:avLst/>
              </a:prstGeom>
              <a:noFill/>
              <a:ln w="12700">
                <a:solidFill>
                  <a:srgbClr val="02ABEA"/>
                </a:solidFill>
                <a:round/>
                <a:headEnd/>
                <a:tailEnd/>
              </a:ln>
            </p:spPr>
            <p:txBody>
              <a:bodyPr/>
              <a:lstStyle/>
              <a:p>
                <a:endParaRPr lang="en-US">
                  <a:solidFill>
                    <a:srgbClr val="1C1C1C"/>
                  </a:solidFill>
                </a:endParaRPr>
              </a:p>
            </p:txBody>
          </p:sp>
          <p:sp>
            <p:nvSpPr>
              <p:cNvPr id="14713" name="Line 48"/>
              <p:cNvSpPr>
                <a:spLocks noChangeShapeType="1"/>
              </p:cNvSpPr>
              <p:nvPr/>
            </p:nvSpPr>
            <p:spPr bwMode="auto">
              <a:xfrm flipH="1">
                <a:off x="1268" y="1115"/>
                <a:ext cx="205" cy="1621"/>
              </a:xfrm>
              <a:prstGeom prst="line">
                <a:avLst/>
              </a:prstGeom>
              <a:noFill/>
              <a:ln w="12700">
                <a:solidFill>
                  <a:srgbClr val="02ABEA"/>
                </a:solidFill>
                <a:round/>
                <a:headEnd/>
                <a:tailEnd/>
              </a:ln>
            </p:spPr>
            <p:txBody>
              <a:bodyPr/>
              <a:lstStyle/>
              <a:p>
                <a:endParaRPr lang="en-US">
                  <a:solidFill>
                    <a:srgbClr val="1C1C1C"/>
                  </a:solidFill>
                </a:endParaRPr>
              </a:p>
            </p:txBody>
          </p:sp>
        </p:grpSp>
        <p:grpSp>
          <p:nvGrpSpPr>
            <p:cNvPr id="6" name="Group 49"/>
            <p:cNvGrpSpPr>
              <a:grpSpLocks/>
            </p:cNvGrpSpPr>
            <p:nvPr/>
          </p:nvGrpSpPr>
          <p:grpSpPr bwMode="auto">
            <a:xfrm>
              <a:off x="3370263" y="1363663"/>
              <a:ext cx="1943100" cy="677862"/>
              <a:chOff x="1397" y="859"/>
              <a:chExt cx="1224" cy="427"/>
            </a:xfrm>
          </p:grpSpPr>
          <p:sp>
            <p:nvSpPr>
              <p:cNvPr id="14681" name="Freeform 50"/>
              <p:cNvSpPr>
                <a:spLocks/>
              </p:cNvSpPr>
              <p:nvPr/>
            </p:nvSpPr>
            <p:spPr bwMode="auto">
              <a:xfrm>
                <a:off x="1397" y="859"/>
                <a:ext cx="1224" cy="427"/>
              </a:xfrm>
              <a:custGeom>
                <a:avLst/>
                <a:gdLst>
                  <a:gd name="T0" fmla="*/ 479 w 1224"/>
                  <a:gd name="T1" fmla="*/ 9 h 427"/>
                  <a:gd name="T2" fmla="*/ 403 w 1224"/>
                  <a:gd name="T3" fmla="*/ 0 h 427"/>
                  <a:gd name="T4" fmla="*/ 349 w 1224"/>
                  <a:gd name="T5" fmla="*/ 34 h 427"/>
                  <a:gd name="T6" fmla="*/ 342 w 1224"/>
                  <a:gd name="T7" fmla="*/ 94 h 427"/>
                  <a:gd name="T8" fmla="*/ 349 w 1224"/>
                  <a:gd name="T9" fmla="*/ 128 h 427"/>
                  <a:gd name="T10" fmla="*/ 319 w 1224"/>
                  <a:gd name="T11" fmla="*/ 120 h 427"/>
                  <a:gd name="T12" fmla="*/ 273 w 1224"/>
                  <a:gd name="T13" fmla="*/ 111 h 427"/>
                  <a:gd name="T14" fmla="*/ 228 w 1224"/>
                  <a:gd name="T15" fmla="*/ 137 h 427"/>
                  <a:gd name="T16" fmla="*/ 213 w 1224"/>
                  <a:gd name="T17" fmla="*/ 179 h 427"/>
                  <a:gd name="T18" fmla="*/ 220 w 1224"/>
                  <a:gd name="T19" fmla="*/ 222 h 427"/>
                  <a:gd name="T20" fmla="*/ 182 w 1224"/>
                  <a:gd name="T21" fmla="*/ 222 h 427"/>
                  <a:gd name="T22" fmla="*/ 137 w 1224"/>
                  <a:gd name="T23" fmla="*/ 265 h 427"/>
                  <a:gd name="T24" fmla="*/ 68 w 1224"/>
                  <a:gd name="T25" fmla="*/ 256 h 427"/>
                  <a:gd name="T26" fmla="*/ 23 w 1224"/>
                  <a:gd name="T27" fmla="*/ 282 h 427"/>
                  <a:gd name="T28" fmla="*/ 0 w 1224"/>
                  <a:gd name="T29" fmla="*/ 350 h 427"/>
                  <a:gd name="T30" fmla="*/ 0 w 1224"/>
                  <a:gd name="T31" fmla="*/ 393 h 427"/>
                  <a:gd name="T32" fmla="*/ 23 w 1224"/>
                  <a:gd name="T33" fmla="*/ 401 h 427"/>
                  <a:gd name="T34" fmla="*/ 68 w 1224"/>
                  <a:gd name="T35" fmla="*/ 393 h 427"/>
                  <a:gd name="T36" fmla="*/ 99 w 1224"/>
                  <a:gd name="T37" fmla="*/ 418 h 427"/>
                  <a:gd name="T38" fmla="*/ 152 w 1224"/>
                  <a:gd name="T39" fmla="*/ 418 h 427"/>
                  <a:gd name="T40" fmla="*/ 220 w 1224"/>
                  <a:gd name="T41" fmla="*/ 418 h 427"/>
                  <a:gd name="T42" fmla="*/ 311 w 1224"/>
                  <a:gd name="T43" fmla="*/ 427 h 427"/>
                  <a:gd name="T44" fmla="*/ 403 w 1224"/>
                  <a:gd name="T45" fmla="*/ 418 h 427"/>
                  <a:gd name="T46" fmla="*/ 471 w 1224"/>
                  <a:gd name="T47" fmla="*/ 418 h 427"/>
                  <a:gd name="T48" fmla="*/ 577 w 1224"/>
                  <a:gd name="T49" fmla="*/ 427 h 427"/>
                  <a:gd name="T50" fmla="*/ 684 w 1224"/>
                  <a:gd name="T51" fmla="*/ 427 h 427"/>
                  <a:gd name="T52" fmla="*/ 828 w 1224"/>
                  <a:gd name="T53" fmla="*/ 410 h 427"/>
                  <a:gd name="T54" fmla="*/ 882 w 1224"/>
                  <a:gd name="T55" fmla="*/ 418 h 427"/>
                  <a:gd name="T56" fmla="*/ 950 w 1224"/>
                  <a:gd name="T57" fmla="*/ 418 h 427"/>
                  <a:gd name="T58" fmla="*/ 1011 w 1224"/>
                  <a:gd name="T59" fmla="*/ 418 h 427"/>
                  <a:gd name="T60" fmla="*/ 1064 w 1224"/>
                  <a:gd name="T61" fmla="*/ 427 h 427"/>
                  <a:gd name="T62" fmla="*/ 1125 w 1224"/>
                  <a:gd name="T63" fmla="*/ 418 h 427"/>
                  <a:gd name="T64" fmla="*/ 1178 w 1224"/>
                  <a:gd name="T65" fmla="*/ 410 h 427"/>
                  <a:gd name="T66" fmla="*/ 1216 w 1224"/>
                  <a:gd name="T67" fmla="*/ 393 h 427"/>
                  <a:gd name="T68" fmla="*/ 1224 w 1224"/>
                  <a:gd name="T69" fmla="*/ 367 h 427"/>
                  <a:gd name="T70" fmla="*/ 1208 w 1224"/>
                  <a:gd name="T71" fmla="*/ 341 h 427"/>
                  <a:gd name="T72" fmla="*/ 1186 w 1224"/>
                  <a:gd name="T73" fmla="*/ 333 h 427"/>
                  <a:gd name="T74" fmla="*/ 1148 w 1224"/>
                  <a:gd name="T75" fmla="*/ 341 h 427"/>
                  <a:gd name="T76" fmla="*/ 1102 w 1224"/>
                  <a:gd name="T77" fmla="*/ 350 h 427"/>
                  <a:gd name="T78" fmla="*/ 1079 w 1224"/>
                  <a:gd name="T79" fmla="*/ 324 h 427"/>
                  <a:gd name="T80" fmla="*/ 1064 w 1224"/>
                  <a:gd name="T81" fmla="*/ 282 h 427"/>
                  <a:gd name="T82" fmla="*/ 1018 w 1224"/>
                  <a:gd name="T83" fmla="*/ 256 h 427"/>
                  <a:gd name="T84" fmla="*/ 980 w 1224"/>
                  <a:gd name="T85" fmla="*/ 265 h 427"/>
                  <a:gd name="T86" fmla="*/ 950 w 1224"/>
                  <a:gd name="T87" fmla="*/ 273 h 427"/>
                  <a:gd name="T88" fmla="*/ 935 w 1224"/>
                  <a:gd name="T89" fmla="*/ 265 h 427"/>
                  <a:gd name="T90" fmla="*/ 935 w 1224"/>
                  <a:gd name="T91" fmla="*/ 188 h 427"/>
                  <a:gd name="T92" fmla="*/ 912 w 1224"/>
                  <a:gd name="T93" fmla="*/ 145 h 427"/>
                  <a:gd name="T94" fmla="*/ 866 w 1224"/>
                  <a:gd name="T95" fmla="*/ 145 h 427"/>
                  <a:gd name="T96" fmla="*/ 821 w 1224"/>
                  <a:gd name="T97" fmla="*/ 154 h 427"/>
                  <a:gd name="T98" fmla="*/ 760 w 1224"/>
                  <a:gd name="T99" fmla="*/ 154 h 427"/>
                  <a:gd name="T100" fmla="*/ 768 w 1224"/>
                  <a:gd name="T101" fmla="*/ 111 h 427"/>
                  <a:gd name="T102" fmla="*/ 775 w 1224"/>
                  <a:gd name="T103" fmla="*/ 51 h 427"/>
                  <a:gd name="T104" fmla="*/ 737 w 1224"/>
                  <a:gd name="T105" fmla="*/ 26 h 427"/>
                  <a:gd name="T106" fmla="*/ 669 w 1224"/>
                  <a:gd name="T107" fmla="*/ 0 h 427"/>
                  <a:gd name="T108" fmla="*/ 600 w 1224"/>
                  <a:gd name="T109" fmla="*/ 0 h 427"/>
                  <a:gd name="T110" fmla="*/ 555 w 1224"/>
                  <a:gd name="T111" fmla="*/ 0 h 427"/>
                  <a:gd name="T112" fmla="*/ 532 w 1224"/>
                  <a:gd name="T113" fmla="*/ 17 h 427"/>
                  <a:gd name="T114" fmla="*/ 509 w 1224"/>
                  <a:gd name="T115" fmla="*/ 26 h 4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4"/>
                  <a:gd name="T175" fmla="*/ 0 h 427"/>
                  <a:gd name="T176" fmla="*/ 1224 w 1224"/>
                  <a:gd name="T177" fmla="*/ 427 h 4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4" h="427">
                    <a:moveTo>
                      <a:pt x="501" y="34"/>
                    </a:moveTo>
                    <a:lnTo>
                      <a:pt x="501" y="26"/>
                    </a:lnTo>
                    <a:lnTo>
                      <a:pt x="501" y="17"/>
                    </a:lnTo>
                    <a:lnTo>
                      <a:pt x="494" y="17"/>
                    </a:lnTo>
                    <a:lnTo>
                      <a:pt x="479" y="9"/>
                    </a:lnTo>
                    <a:lnTo>
                      <a:pt x="463" y="9"/>
                    </a:lnTo>
                    <a:lnTo>
                      <a:pt x="448" y="0"/>
                    </a:lnTo>
                    <a:lnTo>
                      <a:pt x="433" y="0"/>
                    </a:lnTo>
                    <a:lnTo>
                      <a:pt x="418" y="0"/>
                    </a:lnTo>
                    <a:lnTo>
                      <a:pt x="403" y="0"/>
                    </a:lnTo>
                    <a:lnTo>
                      <a:pt x="387" y="9"/>
                    </a:lnTo>
                    <a:lnTo>
                      <a:pt x="380" y="9"/>
                    </a:lnTo>
                    <a:lnTo>
                      <a:pt x="365" y="17"/>
                    </a:lnTo>
                    <a:lnTo>
                      <a:pt x="349" y="26"/>
                    </a:lnTo>
                    <a:lnTo>
                      <a:pt x="349" y="34"/>
                    </a:lnTo>
                    <a:lnTo>
                      <a:pt x="342" y="51"/>
                    </a:lnTo>
                    <a:lnTo>
                      <a:pt x="342" y="60"/>
                    </a:lnTo>
                    <a:lnTo>
                      <a:pt x="342" y="68"/>
                    </a:lnTo>
                    <a:lnTo>
                      <a:pt x="342" y="85"/>
                    </a:lnTo>
                    <a:lnTo>
                      <a:pt x="342" y="94"/>
                    </a:lnTo>
                    <a:lnTo>
                      <a:pt x="342" y="102"/>
                    </a:lnTo>
                    <a:lnTo>
                      <a:pt x="349" y="111"/>
                    </a:lnTo>
                    <a:lnTo>
                      <a:pt x="349" y="120"/>
                    </a:lnTo>
                    <a:lnTo>
                      <a:pt x="349" y="128"/>
                    </a:lnTo>
                    <a:lnTo>
                      <a:pt x="349" y="137"/>
                    </a:lnTo>
                    <a:lnTo>
                      <a:pt x="342" y="128"/>
                    </a:lnTo>
                    <a:lnTo>
                      <a:pt x="334" y="128"/>
                    </a:lnTo>
                    <a:lnTo>
                      <a:pt x="327" y="128"/>
                    </a:lnTo>
                    <a:lnTo>
                      <a:pt x="319" y="120"/>
                    </a:lnTo>
                    <a:lnTo>
                      <a:pt x="304" y="120"/>
                    </a:lnTo>
                    <a:lnTo>
                      <a:pt x="296" y="111"/>
                    </a:lnTo>
                    <a:lnTo>
                      <a:pt x="289" y="111"/>
                    </a:lnTo>
                    <a:lnTo>
                      <a:pt x="273" y="111"/>
                    </a:lnTo>
                    <a:lnTo>
                      <a:pt x="266" y="111"/>
                    </a:lnTo>
                    <a:lnTo>
                      <a:pt x="251" y="111"/>
                    </a:lnTo>
                    <a:lnTo>
                      <a:pt x="243" y="120"/>
                    </a:lnTo>
                    <a:lnTo>
                      <a:pt x="235" y="128"/>
                    </a:lnTo>
                    <a:lnTo>
                      <a:pt x="228" y="137"/>
                    </a:lnTo>
                    <a:lnTo>
                      <a:pt x="220" y="145"/>
                    </a:lnTo>
                    <a:lnTo>
                      <a:pt x="220" y="154"/>
                    </a:lnTo>
                    <a:lnTo>
                      <a:pt x="220" y="162"/>
                    </a:lnTo>
                    <a:lnTo>
                      <a:pt x="220" y="171"/>
                    </a:lnTo>
                    <a:lnTo>
                      <a:pt x="213" y="179"/>
                    </a:lnTo>
                    <a:lnTo>
                      <a:pt x="213" y="196"/>
                    </a:lnTo>
                    <a:lnTo>
                      <a:pt x="213" y="205"/>
                    </a:lnTo>
                    <a:lnTo>
                      <a:pt x="220" y="213"/>
                    </a:lnTo>
                    <a:lnTo>
                      <a:pt x="220" y="222"/>
                    </a:lnTo>
                    <a:lnTo>
                      <a:pt x="205" y="222"/>
                    </a:lnTo>
                    <a:lnTo>
                      <a:pt x="197" y="222"/>
                    </a:lnTo>
                    <a:lnTo>
                      <a:pt x="190" y="222"/>
                    </a:lnTo>
                    <a:lnTo>
                      <a:pt x="182" y="222"/>
                    </a:lnTo>
                    <a:lnTo>
                      <a:pt x="182" y="230"/>
                    </a:lnTo>
                    <a:lnTo>
                      <a:pt x="175" y="239"/>
                    </a:lnTo>
                    <a:lnTo>
                      <a:pt x="167" y="256"/>
                    </a:lnTo>
                    <a:lnTo>
                      <a:pt x="152" y="265"/>
                    </a:lnTo>
                    <a:lnTo>
                      <a:pt x="137" y="265"/>
                    </a:lnTo>
                    <a:lnTo>
                      <a:pt x="121" y="265"/>
                    </a:lnTo>
                    <a:lnTo>
                      <a:pt x="114" y="265"/>
                    </a:lnTo>
                    <a:lnTo>
                      <a:pt x="99" y="265"/>
                    </a:lnTo>
                    <a:lnTo>
                      <a:pt x="83" y="256"/>
                    </a:lnTo>
                    <a:lnTo>
                      <a:pt x="68" y="256"/>
                    </a:lnTo>
                    <a:lnTo>
                      <a:pt x="61" y="256"/>
                    </a:lnTo>
                    <a:lnTo>
                      <a:pt x="53" y="265"/>
                    </a:lnTo>
                    <a:lnTo>
                      <a:pt x="38" y="265"/>
                    </a:lnTo>
                    <a:lnTo>
                      <a:pt x="30" y="273"/>
                    </a:lnTo>
                    <a:lnTo>
                      <a:pt x="23" y="282"/>
                    </a:lnTo>
                    <a:lnTo>
                      <a:pt x="15" y="299"/>
                    </a:lnTo>
                    <a:lnTo>
                      <a:pt x="7" y="307"/>
                    </a:lnTo>
                    <a:lnTo>
                      <a:pt x="7" y="324"/>
                    </a:lnTo>
                    <a:lnTo>
                      <a:pt x="0" y="333"/>
                    </a:lnTo>
                    <a:lnTo>
                      <a:pt x="0" y="350"/>
                    </a:lnTo>
                    <a:lnTo>
                      <a:pt x="0" y="367"/>
                    </a:lnTo>
                    <a:lnTo>
                      <a:pt x="0" y="375"/>
                    </a:lnTo>
                    <a:lnTo>
                      <a:pt x="0" y="384"/>
                    </a:lnTo>
                    <a:lnTo>
                      <a:pt x="0" y="393"/>
                    </a:lnTo>
                    <a:lnTo>
                      <a:pt x="0" y="401"/>
                    </a:lnTo>
                    <a:lnTo>
                      <a:pt x="7" y="401"/>
                    </a:lnTo>
                    <a:lnTo>
                      <a:pt x="23" y="401"/>
                    </a:lnTo>
                    <a:lnTo>
                      <a:pt x="30" y="401"/>
                    </a:lnTo>
                    <a:lnTo>
                      <a:pt x="38" y="393"/>
                    </a:lnTo>
                    <a:lnTo>
                      <a:pt x="53" y="393"/>
                    </a:lnTo>
                    <a:lnTo>
                      <a:pt x="61" y="393"/>
                    </a:lnTo>
                    <a:lnTo>
                      <a:pt x="68" y="393"/>
                    </a:lnTo>
                    <a:lnTo>
                      <a:pt x="76" y="393"/>
                    </a:lnTo>
                    <a:lnTo>
                      <a:pt x="83" y="401"/>
                    </a:lnTo>
                    <a:lnTo>
                      <a:pt x="91" y="410"/>
                    </a:lnTo>
                    <a:lnTo>
                      <a:pt x="99" y="418"/>
                    </a:lnTo>
                    <a:lnTo>
                      <a:pt x="106" y="418"/>
                    </a:lnTo>
                    <a:lnTo>
                      <a:pt x="114" y="418"/>
                    </a:lnTo>
                    <a:lnTo>
                      <a:pt x="129" y="418"/>
                    </a:lnTo>
                    <a:lnTo>
                      <a:pt x="137" y="418"/>
                    </a:lnTo>
                    <a:lnTo>
                      <a:pt x="152" y="418"/>
                    </a:lnTo>
                    <a:lnTo>
                      <a:pt x="167" y="418"/>
                    </a:lnTo>
                    <a:lnTo>
                      <a:pt x="182" y="418"/>
                    </a:lnTo>
                    <a:lnTo>
                      <a:pt x="197" y="418"/>
                    </a:lnTo>
                    <a:lnTo>
                      <a:pt x="213" y="418"/>
                    </a:lnTo>
                    <a:lnTo>
                      <a:pt x="220" y="418"/>
                    </a:lnTo>
                    <a:lnTo>
                      <a:pt x="235" y="418"/>
                    </a:lnTo>
                    <a:lnTo>
                      <a:pt x="251" y="427"/>
                    </a:lnTo>
                    <a:lnTo>
                      <a:pt x="266" y="427"/>
                    </a:lnTo>
                    <a:lnTo>
                      <a:pt x="289" y="427"/>
                    </a:lnTo>
                    <a:lnTo>
                      <a:pt x="311" y="427"/>
                    </a:lnTo>
                    <a:lnTo>
                      <a:pt x="334" y="427"/>
                    </a:lnTo>
                    <a:lnTo>
                      <a:pt x="349" y="427"/>
                    </a:lnTo>
                    <a:lnTo>
                      <a:pt x="365" y="418"/>
                    </a:lnTo>
                    <a:lnTo>
                      <a:pt x="387" y="418"/>
                    </a:lnTo>
                    <a:lnTo>
                      <a:pt x="403" y="418"/>
                    </a:lnTo>
                    <a:lnTo>
                      <a:pt x="418" y="418"/>
                    </a:lnTo>
                    <a:lnTo>
                      <a:pt x="433" y="418"/>
                    </a:lnTo>
                    <a:lnTo>
                      <a:pt x="448" y="418"/>
                    </a:lnTo>
                    <a:lnTo>
                      <a:pt x="456" y="418"/>
                    </a:lnTo>
                    <a:lnTo>
                      <a:pt x="471" y="418"/>
                    </a:lnTo>
                    <a:lnTo>
                      <a:pt x="486" y="427"/>
                    </a:lnTo>
                    <a:lnTo>
                      <a:pt x="509" y="418"/>
                    </a:lnTo>
                    <a:lnTo>
                      <a:pt x="532" y="418"/>
                    </a:lnTo>
                    <a:lnTo>
                      <a:pt x="555" y="418"/>
                    </a:lnTo>
                    <a:lnTo>
                      <a:pt x="577" y="427"/>
                    </a:lnTo>
                    <a:lnTo>
                      <a:pt x="593" y="427"/>
                    </a:lnTo>
                    <a:lnTo>
                      <a:pt x="608" y="427"/>
                    </a:lnTo>
                    <a:lnTo>
                      <a:pt x="631" y="427"/>
                    </a:lnTo>
                    <a:lnTo>
                      <a:pt x="661" y="427"/>
                    </a:lnTo>
                    <a:lnTo>
                      <a:pt x="684" y="427"/>
                    </a:lnTo>
                    <a:lnTo>
                      <a:pt x="714" y="427"/>
                    </a:lnTo>
                    <a:lnTo>
                      <a:pt x="745" y="418"/>
                    </a:lnTo>
                    <a:lnTo>
                      <a:pt x="768" y="410"/>
                    </a:lnTo>
                    <a:lnTo>
                      <a:pt x="798" y="410"/>
                    </a:lnTo>
                    <a:lnTo>
                      <a:pt x="828" y="410"/>
                    </a:lnTo>
                    <a:lnTo>
                      <a:pt x="851" y="410"/>
                    </a:lnTo>
                    <a:lnTo>
                      <a:pt x="859" y="410"/>
                    </a:lnTo>
                    <a:lnTo>
                      <a:pt x="859" y="418"/>
                    </a:lnTo>
                    <a:lnTo>
                      <a:pt x="866" y="418"/>
                    </a:lnTo>
                    <a:lnTo>
                      <a:pt x="882" y="418"/>
                    </a:lnTo>
                    <a:lnTo>
                      <a:pt x="897" y="418"/>
                    </a:lnTo>
                    <a:lnTo>
                      <a:pt x="912" y="418"/>
                    </a:lnTo>
                    <a:lnTo>
                      <a:pt x="927" y="418"/>
                    </a:lnTo>
                    <a:lnTo>
                      <a:pt x="935" y="418"/>
                    </a:lnTo>
                    <a:lnTo>
                      <a:pt x="950" y="418"/>
                    </a:lnTo>
                    <a:lnTo>
                      <a:pt x="958" y="418"/>
                    </a:lnTo>
                    <a:lnTo>
                      <a:pt x="973" y="418"/>
                    </a:lnTo>
                    <a:lnTo>
                      <a:pt x="988" y="418"/>
                    </a:lnTo>
                    <a:lnTo>
                      <a:pt x="1003" y="418"/>
                    </a:lnTo>
                    <a:lnTo>
                      <a:pt x="1011" y="418"/>
                    </a:lnTo>
                    <a:lnTo>
                      <a:pt x="1018" y="418"/>
                    </a:lnTo>
                    <a:lnTo>
                      <a:pt x="1026" y="418"/>
                    </a:lnTo>
                    <a:lnTo>
                      <a:pt x="1034" y="418"/>
                    </a:lnTo>
                    <a:lnTo>
                      <a:pt x="1049" y="418"/>
                    </a:lnTo>
                    <a:lnTo>
                      <a:pt x="1064" y="427"/>
                    </a:lnTo>
                    <a:lnTo>
                      <a:pt x="1072" y="427"/>
                    </a:lnTo>
                    <a:lnTo>
                      <a:pt x="1087" y="427"/>
                    </a:lnTo>
                    <a:lnTo>
                      <a:pt x="1094" y="427"/>
                    </a:lnTo>
                    <a:lnTo>
                      <a:pt x="1110" y="427"/>
                    </a:lnTo>
                    <a:lnTo>
                      <a:pt x="1125" y="418"/>
                    </a:lnTo>
                    <a:lnTo>
                      <a:pt x="1140" y="418"/>
                    </a:lnTo>
                    <a:lnTo>
                      <a:pt x="1148" y="418"/>
                    </a:lnTo>
                    <a:lnTo>
                      <a:pt x="1155" y="418"/>
                    </a:lnTo>
                    <a:lnTo>
                      <a:pt x="1170" y="410"/>
                    </a:lnTo>
                    <a:lnTo>
                      <a:pt x="1178" y="410"/>
                    </a:lnTo>
                    <a:lnTo>
                      <a:pt x="1178" y="401"/>
                    </a:lnTo>
                    <a:lnTo>
                      <a:pt x="1186" y="401"/>
                    </a:lnTo>
                    <a:lnTo>
                      <a:pt x="1193" y="401"/>
                    </a:lnTo>
                    <a:lnTo>
                      <a:pt x="1208" y="393"/>
                    </a:lnTo>
                    <a:lnTo>
                      <a:pt x="1216" y="393"/>
                    </a:lnTo>
                    <a:lnTo>
                      <a:pt x="1216" y="384"/>
                    </a:lnTo>
                    <a:lnTo>
                      <a:pt x="1224" y="375"/>
                    </a:lnTo>
                    <a:lnTo>
                      <a:pt x="1224" y="367"/>
                    </a:lnTo>
                    <a:lnTo>
                      <a:pt x="1224" y="358"/>
                    </a:lnTo>
                    <a:lnTo>
                      <a:pt x="1224" y="350"/>
                    </a:lnTo>
                    <a:lnTo>
                      <a:pt x="1216" y="350"/>
                    </a:lnTo>
                    <a:lnTo>
                      <a:pt x="1208" y="341"/>
                    </a:lnTo>
                    <a:lnTo>
                      <a:pt x="1201" y="341"/>
                    </a:lnTo>
                    <a:lnTo>
                      <a:pt x="1193" y="333"/>
                    </a:lnTo>
                    <a:lnTo>
                      <a:pt x="1186" y="333"/>
                    </a:lnTo>
                    <a:lnTo>
                      <a:pt x="1178" y="333"/>
                    </a:lnTo>
                    <a:lnTo>
                      <a:pt x="1170" y="341"/>
                    </a:lnTo>
                    <a:lnTo>
                      <a:pt x="1163" y="341"/>
                    </a:lnTo>
                    <a:lnTo>
                      <a:pt x="1155" y="341"/>
                    </a:lnTo>
                    <a:lnTo>
                      <a:pt x="1148" y="341"/>
                    </a:lnTo>
                    <a:lnTo>
                      <a:pt x="1140" y="341"/>
                    </a:lnTo>
                    <a:lnTo>
                      <a:pt x="1132" y="350"/>
                    </a:lnTo>
                    <a:lnTo>
                      <a:pt x="1125" y="350"/>
                    </a:lnTo>
                    <a:lnTo>
                      <a:pt x="1117" y="350"/>
                    </a:lnTo>
                    <a:lnTo>
                      <a:pt x="1102" y="350"/>
                    </a:lnTo>
                    <a:lnTo>
                      <a:pt x="1102" y="341"/>
                    </a:lnTo>
                    <a:lnTo>
                      <a:pt x="1094" y="341"/>
                    </a:lnTo>
                    <a:lnTo>
                      <a:pt x="1087" y="333"/>
                    </a:lnTo>
                    <a:lnTo>
                      <a:pt x="1079" y="324"/>
                    </a:lnTo>
                    <a:lnTo>
                      <a:pt x="1079" y="316"/>
                    </a:lnTo>
                    <a:lnTo>
                      <a:pt x="1072" y="307"/>
                    </a:lnTo>
                    <a:lnTo>
                      <a:pt x="1072" y="290"/>
                    </a:lnTo>
                    <a:lnTo>
                      <a:pt x="1064" y="282"/>
                    </a:lnTo>
                    <a:lnTo>
                      <a:pt x="1056" y="282"/>
                    </a:lnTo>
                    <a:lnTo>
                      <a:pt x="1041" y="273"/>
                    </a:lnTo>
                    <a:lnTo>
                      <a:pt x="1034" y="265"/>
                    </a:lnTo>
                    <a:lnTo>
                      <a:pt x="1026" y="265"/>
                    </a:lnTo>
                    <a:lnTo>
                      <a:pt x="1018" y="256"/>
                    </a:lnTo>
                    <a:lnTo>
                      <a:pt x="1011" y="256"/>
                    </a:lnTo>
                    <a:lnTo>
                      <a:pt x="1003" y="256"/>
                    </a:lnTo>
                    <a:lnTo>
                      <a:pt x="996" y="265"/>
                    </a:lnTo>
                    <a:lnTo>
                      <a:pt x="988" y="265"/>
                    </a:lnTo>
                    <a:lnTo>
                      <a:pt x="980" y="265"/>
                    </a:lnTo>
                    <a:lnTo>
                      <a:pt x="973" y="265"/>
                    </a:lnTo>
                    <a:lnTo>
                      <a:pt x="965" y="265"/>
                    </a:lnTo>
                    <a:lnTo>
                      <a:pt x="958" y="273"/>
                    </a:lnTo>
                    <a:lnTo>
                      <a:pt x="950" y="273"/>
                    </a:lnTo>
                    <a:lnTo>
                      <a:pt x="942" y="282"/>
                    </a:lnTo>
                    <a:lnTo>
                      <a:pt x="935" y="282"/>
                    </a:lnTo>
                    <a:lnTo>
                      <a:pt x="935" y="273"/>
                    </a:lnTo>
                    <a:lnTo>
                      <a:pt x="935" y="265"/>
                    </a:lnTo>
                    <a:lnTo>
                      <a:pt x="935" y="239"/>
                    </a:lnTo>
                    <a:lnTo>
                      <a:pt x="935" y="222"/>
                    </a:lnTo>
                    <a:lnTo>
                      <a:pt x="935" y="205"/>
                    </a:lnTo>
                    <a:lnTo>
                      <a:pt x="935" y="196"/>
                    </a:lnTo>
                    <a:lnTo>
                      <a:pt x="935" y="188"/>
                    </a:lnTo>
                    <a:lnTo>
                      <a:pt x="927" y="171"/>
                    </a:lnTo>
                    <a:lnTo>
                      <a:pt x="927" y="162"/>
                    </a:lnTo>
                    <a:lnTo>
                      <a:pt x="920" y="154"/>
                    </a:lnTo>
                    <a:lnTo>
                      <a:pt x="912" y="154"/>
                    </a:lnTo>
                    <a:lnTo>
                      <a:pt x="912" y="145"/>
                    </a:lnTo>
                    <a:lnTo>
                      <a:pt x="904" y="137"/>
                    </a:lnTo>
                    <a:lnTo>
                      <a:pt x="889" y="137"/>
                    </a:lnTo>
                    <a:lnTo>
                      <a:pt x="882" y="137"/>
                    </a:lnTo>
                    <a:lnTo>
                      <a:pt x="874" y="137"/>
                    </a:lnTo>
                    <a:lnTo>
                      <a:pt x="866" y="145"/>
                    </a:lnTo>
                    <a:lnTo>
                      <a:pt x="859" y="145"/>
                    </a:lnTo>
                    <a:lnTo>
                      <a:pt x="851" y="145"/>
                    </a:lnTo>
                    <a:lnTo>
                      <a:pt x="844" y="154"/>
                    </a:lnTo>
                    <a:lnTo>
                      <a:pt x="836" y="154"/>
                    </a:lnTo>
                    <a:lnTo>
                      <a:pt x="821" y="154"/>
                    </a:lnTo>
                    <a:lnTo>
                      <a:pt x="813" y="162"/>
                    </a:lnTo>
                    <a:lnTo>
                      <a:pt x="798" y="162"/>
                    </a:lnTo>
                    <a:lnTo>
                      <a:pt x="783" y="162"/>
                    </a:lnTo>
                    <a:lnTo>
                      <a:pt x="768" y="162"/>
                    </a:lnTo>
                    <a:lnTo>
                      <a:pt x="760" y="154"/>
                    </a:lnTo>
                    <a:lnTo>
                      <a:pt x="752" y="154"/>
                    </a:lnTo>
                    <a:lnTo>
                      <a:pt x="752" y="137"/>
                    </a:lnTo>
                    <a:lnTo>
                      <a:pt x="760" y="128"/>
                    </a:lnTo>
                    <a:lnTo>
                      <a:pt x="768" y="111"/>
                    </a:lnTo>
                    <a:lnTo>
                      <a:pt x="768" y="94"/>
                    </a:lnTo>
                    <a:lnTo>
                      <a:pt x="775" y="85"/>
                    </a:lnTo>
                    <a:lnTo>
                      <a:pt x="775" y="68"/>
                    </a:lnTo>
                    <a:lnTo>
                      <a:pt x="775" y="60"/>
                    </a:lnTo>
                    <a:lnTo>
                      <a:pt x="775" y="51"/>
                    </a:lnTo>
                    <a:lnTo>
                      <a:pt x="768" y="51"/>
                    </a:lnTo>
                    <a:lnTo>
                      <a:pt x="768" y="43"/>
                    </a:lnTo>
                    <a:lnTo>
                      <a:pt x="752" y="43"/>
                    </a:lnTo>
                    <a:lnTo>
                      <a:pt x="745" y="34"/>
                    </a:lnTo>
                    <a:lnTo>
                      <a:pt x="737" y="26"/>
                    </a:lnTo>
                    <a:lnTo>
                      <a:pt x="722" y="26"/>
                    </a:lnTo>
                    <a:lnTo>
                      <a:pt x="707" y="17"/>
                    </a:lnTo>
                    <a:lnTo>
                      <a:pt x="692" y="9"/>
                    </a:lnTo>
                    <a:lnTo>
                      <a:pt x="676" y="0"/>
                    </a:lnTo>
                    <a:lnTo>
                      <a:pt x="669" y="0"/>
                    </a:lnTo>
                    <a:lnTo>
                      <a:pt x="646" y="0"/>
                    </a:lnTo>
                    <a:lnTo>
                      <a:pt x="631" y="0"/>
                    </a:lnTo>
                    <a:lnTo>
                      <a:pt x="623" y="0"/>
                    </a:lnTo>
                    <a:lnTo>
                      <a:pt x="608" y="0"/>
                    </a:lnTo>
                    <a:lnTo>
                      <a:pt x="600" y="0"/>
                    </a:lnTo>
                    <a:lnTo>
                      <a:pt x="585" y="0"/>
                    </a:lnTo>
                    <a:lnTo>
                      <a:pt x="577" y="0"/>
                    </a:lnTo>
                    <a:lnTo>
                      <a:pt x="562" y="0"/>
                    </a:lnTo>
                    <a:lnTo>
                      <a:pt x="555" y="0"/>
                    </a:lnTo>
                    <a:lnTo>
                      <a:pt x="547" y="9"/>
                    </a:lnTo>
                    <a:lnTo>
                      <a:pt x="539" y="9"/>
                    </a:lnTo>
                    <a:lnTo>
                      <a:pt x="532" y="17"/>
                    </a:lnTo>
                    <a:lnTo>
                      <a:pt x="524" y="17"/>
                    </a:lnTo>
                    <a:lnTo>
                      <a:pt x="517" y="26"/>
                    </a:lnTo>
                    <a:lnTo>
                      <a:pt x="509" y="26"/>
                    </a:lnTo>
                    <a:lnTo>
                      <a:pt x="501" y="26"/>
                    </a:lnTo>
                    <a:lnTo>
                      <a:pt x="501" y="34"/>
                    </a:lnTo>
                    <a:close/>
                  </a:path>
                </a:pathLst>
              </a:custGeom>
              <a:solidFill>
                <a:srgbClr val="7F7F7F"/>
              </a:solidFill>
              <a:ln w="9525">
                <a:noFill/>
                <a:round/>
                <a:headEnd/>
                <a:tailEnd/>
              </a:ln>
            </p:spPr>
            <p:txBody>
              <a:bodyPr/>
              <a:lstStyle/>
              <a:p>
                <a:endParaRPr lang="en-US">
                  <a:solidFill>
                    <a:srgbClr val="1C1C1C"/>
                  </a:solidFill>
                </a:endParaRPr>
              </a:p>
            </p:txBody>
          </p:sp>
          <p:sp>
            <p:nvSpPr>
              <p:cNvPr id="14682" name="Freeform 51"/>
              <p:cNvSpPr>
                <a:spLocks/>
              </p:cNvSpPr>
              <p:nvPr/>
            </p:nvSpPr>
            <p:spPr bwMode="auto">
              <a:xfrm>
                <a:off x="1397" y="859"/>
                <a:ext cx="1224" cy="427"/>
              </a:xfrm>
              <a:custGeom>
                <a:avLst/>
                <a:gdLst>
                  <a:gd name="T0" fmla="*/ 479 w 1224"/>
                  <a:gd name="T1" fmla="*/ 9 h 427"/>
                  <a:gd name="T2" fmla="*/ 403 w 1224"/>
                  <a:gd name="T3" fmla="*/ 0 h 427"/>
                  <a:gd name="T4" fmla="*/ 349 w 1224"/>
                  <a:gd name="T5" fmla="*/ 34 h 427"/>
                  <a:gd name="T6" fmla="*/ 342 w 1224"/>
                  <a:gd name="T7" fmla="*/ 94 h 427"/>
                  <a:gd name="T8" fmla="*/ 349 w 1224"/>
                  <a:gd name="T9" fmla="*/ 137 h 427"/>
                  <a:gd name="T10" fmla="*/ 304 w 1224"/>
                  <a:gd name="T11" fmla="*/ 120 h 427"/>
                  <a:gd name="T12" fmla="*/ 251 w 1224"/>
                  <a:gd name="T13" fmla="*/ 111 h 427"/>
                  <a:gd name="T14" fmla="*/ 220 w 1224"/>
                  <a:gd name="T15" fmla="*/ 154 h 427"/>
                  <a:gd name="T16" fmla="*/ 213 w 1224"/>
                  <a:gd name="T17" fmla="*/ 205 h 427"/>
                  <a:gd name="T18" fmla="*/ 190 w 1224"/>
                  <a:gd name="T19" fmla="*/ 222 h 427"/>
                  <a:gd name="T20" fmla="*/ 152 w 1224"/>
                  <a:gd name="T21" fmla="*/ 265 h 427"/>
                  <a:gd name="T22" fmla="*/ 83 w 1224"/>
                  <a:gd name="T23" fmla="*/ 256 h 427"/>
                  <a:gd name="T24" fmla="*/ 30 w 1224"/>
                  <a:gd name="T25" fmla="*/ 273 h 427"/>
                  <a:gd name="T26" fmla="*/ 0 w 1224"/>
                  <a:gd name="T27" fmla="*/ 333 h 427"/>
                  <a:gd name="T28" fmla="*/ 0 w 1224"/>
                  <a:gd name="T29" fmla="*/ 393 h 427"/>
                  <a:gd name="T30" fmla="*/ 38 w 1224"/>
                  <a:gd name="T31" fmla="*/ 393 h 427"/>
                  <a:gd name="T32" fmla="*/ 83 w 1224"/>
                  <a:gd name="T33" fmla="*/ 401 h 427"/>
                  <a:gd name="T34" fmla="*/ 129 w 1224"/>
                  <a:gd name="T35" fmla="*/ 418 h 427"/>
                  <a:gd name="T36" fmla="*/ 197 w 1224"/>
                  <a:gd name="T37" fmla="*/ 418 h 427"/>
                  <a:gd name="T38" fmla="*/ 266 w 1224"/>
                  <a:gd name="T39" fmla="*/ 427 h 427"/>
                  <a:gd name="T40" fmla="*/ 365 w 1224"/>
                  <a:gd name="T41" fmla="*/ 418 h 427"/>
                  <a:gd name="T42" fmla="*/ 448 w 1224"/>
                  <a:gd name="T43" fmla="*/ 418 h 427"/>
                  <a:gd name="T44" fmla="*/ 532 w 1224"/>
                  <a:gd name="T45" fmla="*/ 418 h 427"/>
                  <a:gd name="T46" fmla="*/ 631 w 1224"/>
                  <a:gd name="T47" fmla="*/ 427 h 427"/>
                  <a:gd name="T48" fmla="*/ 768 w 1224"/>
                  <a:gd name="T49" fmla="*/ 410 h 427"/>
                  <a:gd name="T50" fmla="*/ 859 w 1224"/>
                  <a:gd name="T51" fmla="*/ 418 h 427"/>
                  <a:gd name="T52" fmla="*/ 927 w 1224"/>
                  <a:gd name="T53" fmla="*/ 418 h 427"/>
                  <a:gd name="T54" fmla="*/ 988 w 1224"/>
                  <a:gd name="T55" fmla="*/ 418 h 427"/>
                  <a:gd name="T56" fmla="*/ 1034 w 1224"/>
                  <a:gd name="T57" fmla="*/ 418 h 427"/>
                  <a:gd name="T58" fmla="*/ 1094 w 1224"/>
                  <a:gd name="T59" fmla="*/ 427 h 427"/>
                  <a:gd name="T60" fmla="*/ 1155 w 1224"/>
                  <a:gd name="T61" fmla="*/ 418 h 427"/>
                  <a:gd name="T62" fmla="*/ 1193 w 1224"/>
                  <a:gd name="T63" fmla="*/ 401 h 427"/>
                  <a:gd name="T64" fmla="*/ 1224 w 1224"/>
                  <a:gd name="T65" fmla="*/ 367 h 427"/>
                  <a:gd name="T66" fmla="*/ 1201 w 1224"/>
                  <a:gd name="T67" fmla="*/ 341 h 427"/>
                  <a:gd name="T68" fmla="*/ 1163 w 1224"/>
                  <a:gd name="T69" fmla="*/ 341 h 427"/>
                  <a:gd name="T70" fmla="*/ 1125 w 1224"/>
                  <a:gd name="T71" fmla="*/ 350 h 427"/>
                  <a:gd name="T72" fmla="*/ 1087 w 1224"/>
                  <a:gd name="T73" fmla="*/ 333 h 427"/>
                  <a:gd name="T74" fmla="*/ 1064 w 1224"/>
                  <a:gd name="T75" fmla="*/ 282 h 427"/>
                  <a:gd name="T76" fmla="*/ 1018 w 1224"/>
                  <a:gd name="T77" fmla="*/ 256 h 427"/>
                  <a:gd name="T78" fmla="*/ 980 w 1224"/>
                  <a:gd name="T79" fmla="*/ 265 h 427"/>
                  <a:gd name="T80" fmla="*/ 942 w 1224"/>
                  <a:gd name="T81" fmla="*/ 282 h 427"/>
                  <a:gd name="T82" fmla="*/ 935 w 1224"/>
                  <a:gd name="T83" fmla="*/ 222 h 427"/>
                  <a:gd name="T84" fmla="*/ 927 w 1224"/>
                  <a:gd name="T85" fmla="*/ 162 h 427"/>
                  <a:gd name="T86" fmla="*/ 889 w 1224"/>
                  <a:gd name="T87" fmla="*/ 137 h 427"/>
                  <a:gd name="T88" fmla="*/ 851 w 1224"/>
                  <a:gd name="T89" fmla="*/ 145 h 427"/>
                  <a:gd name="T90" fmla="*/ 798 w 1224"/>
                  <a:gd name="T91" fmla="*/ 162 h 427"/>
                  <a:gd name="T92" fmla="*/ 752 w 1224"/>
                  <a:gd name="T93" fmla="*/ 137 h 427"/>
                  <a:gd name="T94" fmla="*/ 775 w 1224"/>
                  <a:gd name="T95" fmla="*/ 68 h 427"/>
                  <a:gd name="T96" fmla="*/ 752 w 1224"/>
                  <a:gd name="T97" fmla="*/ 43 h 427"/>
                  <a:gd name="T98" fmla="*/ 692 w 1224"/>
                  <a:gd name="T99" fmla="*/ 9 h 427"/>
                  <a:gd name="T100" fmla="*/ 623 w 1224"/>
                  <a:gd name="T101" fmla="*/ 0 h 427"/>
                  <a:gd name="T102" fmla="*/ 562 w 1224"/>
                  <a:gd name="T103" fmla="*/ 0 h 427"/>
                  <a:gd name="T104" fmla="*/ 524 w 1224"/>
                  <a:gd name="T105" fmla="*/ 17 h 4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4"/>
                  <a:gd name="T160" fmla="*/ 0 h 427"/>
                  <a:gd name="T161" fmla="*/ 1224 w 1224"/>
                  <a:gd name="T162" fmla="*/ 427 h 4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4" h="427">
                    <a:moveTo>
                      <a:pt x="501" y="34"/>
                    </a:moveTo>
                    <a:lnTo>
                      <a:pt x="501" y="26"/>
                    </a:lnTo>
                    <a:lnTo>
                      <a:pt x="501" y="17"/>
                    </a:lnTo>
                    <a:lnTo>
                      <a:pt x="494" y="17"/>
                    </a:lnTo>
                    <a:lnTo>
                      <a:pt x="479" y="9"/>
                    </a:lnTo>
                    <a:lnTo>
                      <a:pt x="463" y="9"/>
                    </a:lnTo>
                    <a:lnTo>
                      <a:pt x="448" y="0"/>
                    </a:lnTo>
                    <a:lnTo>
                      <a:pt x="433" y="0"/>
                    </a:lnTo>
                    <a:lnTo>
                      <a:pt x="418" y="0"/>
                    </a:lnTo>
                    <a:lnTo>
                      <a:pt x="403" y="0"/>
                    </a:lnTo>
                    <a:lnTo>
                      <a:pt x="387" y="9"/>
                    </a:lnTo>
                    <a:lnTo>
                      <a:pt x="380" y="9"/>
                    </a:lnTo>
                    <a:lnTo>
                      <a:pt x="365" y="17"/>
                    </a:lnTo>
                    <a:lnTo>
                      <a:pt x="349" y="26"/>
                    </a:lnTo>
                    <a:lnTo>
                      <a:pt x="349" y="34"/>
                    </a:lnTo>
                    <a:lnTo>
                      <a:pt x="342" y="51"/>
                    </a:lnTo>
                    <a:lnTo>
                      <a:pt x="342" y="60"/>
                    </a:lnTo>
                    <a:lnTo>
                      <a:pt x="342" y="68"/>
                    </a:lnTo>
                    <a:lnTo>
                      <a:pt x="342" y="85"/>
                    </a:lnTo>
                    <a:lnTo>
                      <a:pt x="342" y="94"/>
                    </a:lnTo>
                    <a:lnTo>
                      <a:pt x="342" y="102"/>
                    </a:lnTo>
                    <a:lnTo>
                      <a:pt x="349" y="111"/>
                    </a:lnTo>
                    <a:lnTo>
                      <a:pt x="349" y="120"/>
                    </a:lnTo>
                    <a:lnTo>
                      <a:pt x="349" y="128"/>
                    </a:lnTo>
                    <a:lnTo>
                      <a:pt x="349" y="137"/>
                    </a:lnTo>
                    <a:lnTo>
                      <a:pt x="342" y="128"/>
                    </a:lnTo>
                    <a:lnTo>
                      <a:pt x="334" y="128"/>
                    </a:lnTo>
                    <a:lnTo>
                      <a:pt x="327" y="128"/>
                    </a:lnTo>
                    <a:lnTo>
                      <a:pt x="319" y="120"/>
                    </a:lnTo>
                    <a:lnTo>
                      <a:pt x="304" y="120"/>
                    </a:lnTo>
                    <a:lnTo>
                      <a:pt x="296" y="111"/>
                    </a:lnTo>
                    <a:lnTo>
                      <a:pt x="289" y="111"/>
                    </a:lnTo>
                    <a:lnTo>
                      <a:pt x="273" y="111"/>
                    </a:lnTo>
                    <a:lnTo>
                      <a:pt x="266" y="111"/>
                    </a:lnTo>
                    <a:lnTo>
                      <a:pt x="251" y="111"/>
                    </a:lnTo>
                    <a:lnTo>
                      <a:pt x="243" y="120"/>
                    </a:lnTo>
                    <a:lnTo>
                      <a:pt x="235" y="128"/>
                    </a:lnTo>
                    <a:lnTo>
                      <a:pt x="228" y="137"/>
                    </a:lnTo>
                    <a:lnTo>
                      <a:pt x="220" y="145"/>
                    </a:lnTo>
                    <a:lnTo>
                      <a:pt x="220" y="154"/>
                    </a:lnTo>
                    <a:lnTo>
                      <a:pt x="220" y="162"/>
                    </a:lnTo>
                    <a:lnTo>
                      <a:pt x="220" y="171"/>
                    </a:lnTo>
                    <a:lnTo>
                      <a:pt x="213" y="179"/>
                    </a:lnTo>
                    <a:lnTo>
                      <a:pt x="213" y="196"/>
                    </a:lnTo>
                    <a:lnTo>
                      <a:pt x="213" y="205"/>
                    </a:lnTo>
                    <a:lnTo>
                      <a:pt x="220" y="213"/>
                    </a:lnTo>
                    <a:lnTo>
                      <a:pt x="220" y="222"/>
                    </a:lnTo>
                    <a:lnTo>
                      <a:pt x="205" y="222"/>
                    </a:lnTo>
                    <a:lnTo>
                      <a:pt x="197" y="222"/>
                    </a:lnTo>
                    <a:lnTo>
                      <a:pt x="190" y="222"/>
                    </a:lnTo>
                    <a:lnTo>
                      <a:pt x="182" y="222"/>
                    </a:lnTo>
                    <a:lnTo>
                      <a:pt x="182" y="230"/>
                    </a:lnTo>
                    <a:lnTo>
                      <a:pt x="175" y="239"/>
                    </a:lnTo>
                    <a:lnTo>
                      <a:pt x="167" y="256"/>
                    </a:lnTo>
                    <a:lnTo>
                      <a:pt x="152" y="265"/>
                    </a:lnTo>
                    <a:lnTo>
                      <a:pt x="137" y="265"/>
                    </a:lnTo>
                    <a:lnTo>
                      <a:pt x="121" y="265"/>
                    </a:lnTo>
                    <a:lnTo>
                      <a:pt x="114" y="265"/>
                    </a:lnTo>
                    <a:lnTo>
                      <a:pt x="99" y="265"/>
                    </a:lnTo>
                    <a:lnTo>
                      <a:pt x="83" y="256"/>
                    </a:lnTo>
                    <a:lnTo>
                      <a:pt x="68" y="256"/>
                    </a:lnTo>
                    <a:lnTo>
                      <a:pt x="61" y="256"/>
                    </a:lnTo>
                    <a:lnTo>
                      <a:pt x="53" y="265"/>
                    </a:lnTo>
                    <a:lnTo>
                      <a:pt x="38" y="265"/>
                    </a:lnTo>
                    <a:lnTo>
                      <a:pt x="30" y="273"/>
                    </a:lnTo>
                    <a:lnTo>
                      <a:pt x="23" y="282"/>
                    </a:lnTo>
                    <a:lnTo>
                      <a:pt x="15" y="299"/>
                    </a:lnTo>
                    <a:lnTo>
                      <a:pt x="7" y="307"/>
                    </a:lnTo>
                    <a:lnTo>
                      <a:pt x="7" y="324"/>
                    </a:lnTo>
                    <a:lnTo>
                      <a:pt x="0" y="333"/>
                    </a:lnTo>
                    <a:lnTo>
                      <a:pt x="0" y="350"/>
                    </a:lnTo>
                    <a:lnTo>
                      <a:pt x="0" y="367"/>
                    </a:lnTo>
                    <a:lnTo>
                      <a:pt x="0" y="375"/>
                    </a:lnTo>
                    <a:lnTo>
                      <a:pt x="0" y="384"/>
                    </a:lnTo>
                    <a:lnTo>
                      <a:pt x="0" y="393"/>
                    </a:lnTo>
                    <a:lnTo>
                      <a:pt x="0" y="401"/>
                    </a:lnTo>
                    <a:lnTo>
                      <a:pt x="7" y="401"/>
                    </a:lnTo>
                    <a:lnTo>
                      <a:pt x="23" y="401"/>
                    </a:lnTo>
                    <a:lnTo>
                      <a:pt x="30" y="401"/>
                    </a:lnTo>
                    <a:lnTo>
                      <a:pt x="38" y="393"/>
                    </a:lnTo>
                    <a:lnTo>
                      <a:pt x="53" y="393"/>
                    </a:lnTo>
                    <a:lnTo>
                      <a:pt x="61" y="393"/>
                    </a:lnTo>
                    <a:lnTo>
                      <a:pt x="68" y="393"/>
                    </a:lnTo>
                    <a:lnTo>
                      <a:pt x="76" y="393"/>
                    </a:lnTo>
                    <a:lnTo>
                      <a:pt x="83" y="401"/>
                    </a:lnTo>
                    <a:lnTo>
                      <a:pt x="91" y="410"/>
                    </a:lnTo>
                    <a:lnTo>
                      <a:pt x="99" y="418"/>
                    </a:lnTo>
                    <a:lnTo>
                      <a:pt x="106" y="418"/>
                    </a:lnTo>
                    <a:lnTo>
                      <a:pt x="114" y="418"/>
                    </a:lnTo>
                    <a:lnTo>
                      <a:pt x="129" y="418"/>
                    </a:lnTo>
                    <a:lnTo>
                      <a:pt x="137" y="418"/>
                    </a:lnTo>
                    <a:lnTo>
                      <a:pt x="152" y="418"/>
                    </a:lnTo>
                    <a:lnTo>
                      <a:pt x="167" y="418"/>
                    </a:lnTo>
                    <a:lnTo>
                      <a:pt x="182" y="418"/>
                    </a:lnTo>
                    <a:lnTo>
                      <a:pt x="197" y="418"/>
                    </a:lnTo>
                    <a:lnTo>
                      <a:pt x="213" y="418"/>
                    </a:lnTo>
                    <a:lnTo>
                      <a:pt x="220" y="418"/>
                    </a:lnTo>
                    <a:lnTo>
                      <a:pt x="235" y="418"/>
                    </a:lnTo>
                    <a:lnTo>
                      <a:pt x="251" y="427"/>
                    </a:lnTo>
                    <a:lnTo>
                      <a:pt x="266" y="427"/>
                    </a:lnTo>
                    <a:lnTo>
                      <a:pt x="289" y="427"/>
                    </a:lnTo>
                    <a:lnTo>
                      <a:pt x="311" y="427"/>
                    </a:lnTo>
                    <a:lnTo>
                      <a:pt x="334" y="427"/>
                    </a:lnTo>
                    <a:lnTo>
                      <a:pt x="349" y="427"/>
                    </a:lnTo>
                    <a:lnTo>
                      <a:pt x="365" y="418"/>
                    </a:lnTo>
                    <a:lnTo>
                      <a:pt x="387" y="418"/>
                    </a:lnTo>
                    <a:lnTo>
                      <a:pt x="403" y="418"/>
                    </a:lnTo>
                    <a:lnTo>
                      <a:pt x="418" y="418"/>
                    </a:lnTo>
                    <a:lnTo>
                      <a:pt x="433" y="418"/>
                    </a:lnTo>
                    <a:lnTo>
                      <a:pt x="448" y="418"/>
                    </a:lnTo>
                    <a:lnTo>
                      <a:pt x="456" y="418"/>
                    </a:lnTo>
                    <a:lnTo>
                      <a:pt x="471" y="418"/>
                    </a:lnTo>
                    <a:lnTo>
                      <a:pt x="486" y="427"/>
                    </a:lnTo>
                    <a:lnTo>
                      <a:pt x="509" y="418"/>
                    </a:lnTo>
                    <a:lnTo>
                      <a:pt x="532" y="418"/>
                    </a:lnTo>
                    <a:lnTo>
                      <a:pt x="555" y="418"/>
                    </a:lnTo>
                    <a:lnTo>
                      <a:pt x="577" y="427"/>
                    </a:lnTo>
                    <a:lnTo>
                      <a:pt x="593" y="427"/>
                    </a:lnTo>
                    <a:lnTo>
                      <a:pt x="608" y="427"/>
                    </a:lnTo>
                    <a:lnTo>
                      <a:pt x="631" y="427"/>
                    </a:lnTo>
                    <a:lnTo>
                      <a:pt x="661" y="427"/>
                    </a:lnTo>
                    <a:lnTo>
                      <a:pt x="684" y="427"/>
                    </a:lnTo>
                    <a:lnTo>
                      <a:pt x="714" y="427"/>
                    </a:lnTo>
                    <a:lnTo>
                      <a:pt x="745" y="418"/>
                    </a:lnTo>
                    <a:lnTo>
                      <a:pt x="768" y="410"/>
                    </a:lnTo>
                    <a:lnTo>
                      <a:pt x="798" y="410"/>
                    </a:lnTo>
                    <a:lnTo>
                      <a:pt x="828" y="410"/>
                    </a:lnTo>
                    <a:lnTo>
                      <a:pt x="851" y="410"/>
                    </a:lnTo>
                    <a:lnTo>
                      <a:pt x="859" y="410"/>
                    </a:lnTo>
                    <a:lnTo>
                      <a:pt x="859" y="418"/>
                    </a:lnTo>
                    <a:lnTo>
                      <a:pt x="866" y="418"/>
                    </a:lnTo>
                    <a:lnTo>
                      <a:pt x="882" y="418"/>
                    </a:lnTo>
                    <a:lnTo>
                      <a:pt x="897" y="418"/>
                    </a:lnTo>
                    <a:lnTo>
                      <a:pt x="912" y="418"/>
                    </a:lnTo>
                    <a:lnTo>
                      <a:pt x="927" y="418"/>
                    </a:lnTo>
                    <a:lnTo>
                      <a:pt x="935" y="418"/>
                    </a:lnTo>
                    <a:lnTo>
                      <a:pt x="950" y="418"/>
                    </a:lnTo>
                    <a:lnTo>
                      <a:pt x="958" y="418"/>
                    </a:lnTo>
                    <a:lnTo>
                      <a:pt x="973" y="418"/>
                    </a:lnTo>
                    <a:lnTo>
                      <a:pt x="988" y="418"/>
                    </a:lnTo>
                    <a:lnTo>
                      <a:pt x="1003" y="418"/>
                    </a:lnTo>
                    <a:lnTo>
                      <a:pt x="1011" y="418"/>
                    </a:lnTo>
                    <a:lnTo>
                      <a:pt x="1018" y="418"/>
                    </a:lnTo>
                    <a:lnTo>
                      <a:pt x="1026" y="418"/>
                    </a:lnTo>
                    <a:lnTo>
                      <a:pt x="1034" y="418"/>
                    </a:lnTo>
                    <a:lnTo>
                      <a:pt x="1049" y="418"/>
                    </a:lnTo>
                    <a:lnTo>
                      <a:pt x="1064" y="427"/>
                    </a:lnTo>
                    <a:lnTo>
                      <a:pt x="1072" y="427"/>
                    </a:lnTo>
                    <a:lnTo>
                      <a:pt x="1087" y="427"/>
                    </a:lnTo>
                    <a:lnTo>
                      <a:pt x="1094" y="427"/>
                    </a:lnTo>
                    <a:lnTo>
                      <a:pt x="1110" y="427"/>
                    </a:lnTo>
                    <a:lnTo>
                      <a:pt x="1125" y="418"/>
                    </a:lnTo>
                    <a:lnTo>
                      <a:pt x="1140" y="418"/>
                    </a:lnTo>
                    <a:lnTo>
                      <a:pt x="1148" y="418"/>
                    </a:lnTo>
                    <a:lnTo>
                      <a:pt x="1155" y="418"/>
                    </a:lnTo>
                    <a:lnTo>
                      <a:pt x="1170" y="410"/>
                    </a:lnTo>
                    <a:lnTo>
                      <a:pt x="1178" y="410"/>
                    </a:lnTo>
                    <a:lnTo>
                      <a:pt x="1178" y="401"/>
                    </a:lnTo>
                    <a:lnTo>
                      <a:pt x="1186" y="401"/>
                    </a:lnTo>
                    <a:lnTo>
                      <a:pt x="1193" y="401"/>
                    </a:lnTo>
                    <a:lnTo>
                      <a:pt x="1208" y="393"/>
                    </a:lnTo>
                    <a:lnTo>
                      <a:pt x="1216" y="393"/>
                    </a:lnTo>
                    <a:lnTo>
                      <a:pt x="1216" y="384"/>
                    </a:lnTo>
                    <a:lnTo>
                      <a:pt x="1224" y="375"/>
                    </a:lnTo>
                    <a:lnTo>
                      <a:pt x="1224" y="367"/>
                    </a:lnTo>
                    <a:lnTo>
                      <a:pt x="1224" y="358"/>
                    </a:lnTo>
                    <a:lnTo>
                      <a:pt x="1224" y="350"/>
                    </a:lnTo>
                    <a:lnTo>
                      <a:pt x="1216" y="350"/>
                    </a:lnTo>
                    <a:lnTo>
                      <a:pt x="1208" y="341"/>
                    </a:lnTo>
                    <a:lnTo>
                      <a:pt x="1201" y="341"/>
                    </a:lnTo>
                    <a:lnTo>
                      <a:pt x="1193" y="333"/>
                    </a:lnTo>
                    <a:lnTo>
                      <a:pt x="1186" y="333"/>
                    </a:lnTo>
                    <a:lnTo>
                      <a:pt x="1178" y="333"/>
                    </a:lnTo>
                    <a:lnTo>
                      <a:pt x="1170" y="341"/>
                    </a:lnTo>
                    <a:lnTo>
                      <a:pt x="1163" y="341"/>
                    </a:lnTo>
                    <a:lnTo>
                      <a:pt x="1155" y="341"/>
                    </a:lnTo>
                    <a:lnTo>
                      <a:pt x="1148" y="341"/>
                    </a:lnTo>
                    <a:lnTo>
                      <a:pt x="1140" y="341"/>
                    </a:lnTo>
                    <a:lnTo>
                      <a:pt x="1132" y="350"/>
                    </a:lnTo>
                    <a:lnTo>
                      <a:pt x="1125" y="350"/>
                    </a:lnTo>
                    <a:lnTo>
                      <a:pt x="1117" y="350"/>
                    </a:lnTo>
                    <a:lnTo>
                      <a:pt x="1102" y="350"/>
                    </a:lnTo>
                    <a:lnTo>
                      <a:pt x="1102" y="341"/>
                    </a:lnTo>
                    <a:lnTo>
                      <a:pt x="1094" y="341"/>
                    </a:lnTo>
                    <a:lnTo>
                      <a:pt x="1087" y="333"/>
                    </a:lnTo>
                    <a:lnTo>
                      <a:pt x="1079" y="324"/>
                    </a:lnTo>
                    <a:lnTo>
                      <a:pt x="1079" y="316"/>
                    </a:lnTo>
                    <a:lnTo>
                      <a:pt x="1072" y="307"/>
                    </a:lnTo>
                    <a:lnTo>
                      <a:pt x="1072" y="290"/>
                    </a:lnTo>
                    <a:lnTo>
                      <a:pt x="1064" y="282"/>
                    </a:lnTo>
                    <a:lnTo>
                      <a:pt x="1056" y="282"/>
                    </a:lnTo>
                    <a:lnTo>
                      <a:pt x="1041" y="273"/>
                    </a:lnTo>
                    <a:lnTo>
                      <a:pt x="1034" y="265"/>
                    </a:lnTo>
                    <a:lnTo>
                      <a:pt x="1026" y="265"/>
                    </a:lnTo>
                    <a:lnTo>
                      <a:pt x="1018" y="256"/>
                    </a:lnTo>
                    <a:lnTo>
                      <a:pt x="1011" y="256"/>
                    </a:lnTo>
                    <a:lnTo>
                      <a:pt x="1003" y="256"/>
                    </a:lnTo>
                    <a:lnTo>
                      <a:pt x="996" y="265"/>
                    </a:lnTo>
                    <a:lnTo>
                      <a:pt x="988" y="265"/>
                    </a:lnTo>
                    <a:lnTo>
                      <a:pt x="980" y="265"/>
                    </a:lnTo>
                    <a:lnTo>
                      <a:pt x="973" y="265"/>
                    </a:lnTo>
                    <a:lnTo>
                      <a:pt x="965" y="265"/>
                    </a:lnTo>
                    <a:lnTo>
                      <a:pt x="958" y="273"/>
                    </a:lnTo>
                    <a:lnTo>
                      <a:pt x="950" y="273"/>
                    </a:lnTo>
                    <a:lnTo>
                      <a:pt x="942" y="282"/>
                    </a:lnTo>
                    <a:lnTo>
                      <a:pt x="935" y="282"/>
                    </a:lnTo>
                    <a:lnTo>
                      <a:pt x="935" y="273"/>
                    </a:lnTo>
                    <a:lnTo>
                      <a:pt x="935" y="265"/>
                    </a:lnTo>
                    <a:lnTo>
                      <a:pt x="935" y="239"/>
                    </a:lnTo>
                    <a:lnTo>
                      <a:pt x="935" y="222"/>
                    </a:lnTo>
                    <a:lnTo>
                      <a:pt x="935" y="205"/>
                    </a:lnTo>
                    <a:lnTo>
                      <a:pt x="935" y="196"/>
                    </a:lnTo>
                    <a:lnTo>
                      <a:pt x="935" y="188"/>
                    </a:lnTo>
                    <a:lnTo>
                      <a:pt x="927" y="171"/>
                    </a:lnTo>
                    <a:lnTo>
                      <a:pt x="927" y="162"/>
                    </a:lnTo>
                    <a:lnTo>
                      <a:pt x="920" y="154"/>
                    </a:lnTo>
                    <a:lnTo>
                      <a:pt x="912" y="154"/>
                    </a:lnTo>
                    <a:lnTo>
                      <a:pt x="912" y="145"/>
                    </a:lnTo>
                    <a:lnTo>
                      <a:pt x="904" y="137"/>
                    </a:lnTo>
                    <a:lnTo>
                      <a:pt x="889" y="137"/>
                    </a:lnTo>
                    <a:lnTo>
                      <a:pt x="882" y="137"/>
                    </a:lnTo>
                    <a:lnTo>
                      <a:pt x="874" y="137"/>
                    </a:lnTo>
                    <a:lnTo>
                      <a:pt x="866" y="145"/>
                    </a:lnTo>
                    <a:lnTo>
                      <a:pt x="859" y="145"/>
                    </a:lnTo>
                    <a:lnTo>
                      <a:pt x="851" y="145"/>
                    </a:lnTo>
                    <a:lnTo>
                      <a:pt x="844" y="154"/>
                    </a:lnTo>
                    <a:lnTo>
                      <a:pt x="836" y="154"/>
                    </a:lnTo>
                    <a:lnTo>
                      <a:pt x="821" y="154"/>
                    </a:lnTo>
                    <a:lnTo>
                      <a:pt x="813" y="162"/>
                    </a:lnTo>
                    <a:lnTo>
                      <a:pt x="798" y="162"/>
                    </a:lnTo>
                    <a:lnTo>
                      <a:pt x="783" y="162"/>
                    </a:lnTo>
                    <a:lnTo>
                      <a:pt x="768" y="162"/>
                    </a:lnTo>
                    <a:lnTo>
                      <a:pt x="760" y="154"/>
                    </a:lnTo>
                    <a:lnTo>
                      <a:pt x="752" y="154"/>
                    </a:lnTo>
                    <a:lnTo>
                      <a:pt x="752" y="137"/>
                    </a:lnTo>
                    <a:lnTo>
                      <a:pt x="760" y="128"/>
                    </a:lnTo>
                    <a:lnTo>
                      <a:pt x="768" y="111"/>
                    </a:lnTo>
                    <a:lnTo>
                      <a:pt x="768" y="94"/>
                    </a:lnTo>
                    <a:lnTo>
                      <a:pt x="775" y="85"/>
                    </a:lnTo>
                    <a:lnTo>
                      <a:pt x="775" y="68"/>
                    </a:lnTo>
                    <a:lnTo>
                      <a:pt x="775" y="60"/>
                    </a:lnTo>
                    <a:lnTo>
                      <a:pt x="775" y="51"/>
                    </a:lnTo>
                    <a:lnTo>
                      <a:pt x="768" y="51"/>
                    </a:lnTo>
                    <a:lnTo>
                      <a:pt x="768" y="43"/>
                    </a:lnTo>
                    <a:lnTo>
                      <a:pt x="752" y="43"/>
                    </a:lnTo>
                    <a:lnTo>
                      <a:pt x="745" y="34"/>
                    </a:lnTo>
                    <a:lnTo>
                      <a:pt x="737" y="26"/>
                    </a:lnTo>
                    <a:lnTo>
                      <a:pt x="722" y="26"/>
                    </a:lnTo>
                    <a:lnTo>
                      <a:pt x="707" y="17"/>
                    </a:lnTo>
                    <a:lnTo>
                      <a:pt x="692" y="9"/>
                    </a:lnTo>
                    <a:lnTo>
                      <a:pt x="676" y="0"/>
                    </a:lnTo>
                    <a:lnTo>
                      <a:pt x="669" y="0"/>
                    </a:lnTo>
                    <a:lnTo>
                      <a:pt x="646" y="0"/>
                    </a:lnTo>
                    <a:lnTo>
                      <a:pt x="631" y="0"/>
                    </a:lnTo>
                    <a:lnTo>
                      <a:pt x="623" y="0"/>
                    </a:lnTo>
                    <a:lnTo>
                      <a:pt x="608" y="0"/>
                    </a:lnTo>
                    <a:lnTo>
                      <a:pt x="600" y="0"/>
                    </a:lnTo>
                    <a:lnTo>
                      <a:pt x="585" y="0"/>
                    </a:lnTo>
                    <a:lnTo>
                      <a:pt x="577" y="0"/>
                    </a:lnTo>
                    <a:lnTo>
                      <a:pt x="562" y="0"/>
                    </a:lnTo>
                    <a:lnTo>
                      <a:pt x="555" y="0"/>
                    </a:lnTo>
                    <a:lnTo>
                      <a:pt x="547" y="9"/>
                    </a:lnTo>
                    <a:lnTo>
                      <a:pt x="539" y="9"/>
                    </a:lnTo>
                    <a:lnTo>
                      <a:pt x="532" y="17"/>
                    </a:lnTo>
                    <a:lnTo>
                      <a:pt x="524" y="17"/>
                    </a:lnTo>
                    <a:lnTo>
                      <a:pt x="517" y="26"/>
                    </a:lnTo>
                    <a:lnTo>
                      <a:pt x="509" y="26"/>
                    </a:lnTo>
                    <a:lnTo>
                      <a:pt x="501" y="26"/>
                    </a:lnTo>
                    <a:lnTo>
                      <a:pt x="501" y="34"/>
                    </a:lnTo>
                    <a:close/>
                  </a:path>
                </a:pathLst>
              </a:custGeom>
              <a:solidFill>
                <a:srgbClr val="7F7F7F"/>
              </a:solidFill>
              <a:ln w="9525">
                <a:noFill/>
                <a:round/>
                <a:headEnd/>
                <a:tailEnd/>
              </a:ln>
            </p:spPr>
            <p:txBody>
              <a:bodyPr/>
              <a:lstStyle/>
              <a:p>
                <a:endParaRPr lang="en-US">
                  <a:solidFill>
                    <a:srgbClr val="1C1C1C"/>
                  </a:solidFill>
                </a:endParaRPr>
              </a:p>
            </p:txBody>
          </p:sp>
        </p:grpSp>
        <p:grpSp>
          <p:nvGrpSpPr>
            <p:cNvPr id="7" name="Group 52"/>
            <p:cNvGrpSpPr>
              <a:grpSpLocks/>
            </p:cNvGrpSpPr>
            <p:nvPr/>
          </p:nvGrpSpPr>
          <p:grpSpPr bwMode="auto">
            <a:xfrm>
              <a:off x="3937000" y="1377950"/>
              <a:ext cx="217488" cy="230188"/>
              <a:chOff x="1754" y="868"/>
              <a:chExt cx="137" cy="145"/>
            </a:xfrm>
          </p:grpSpPr>
          <p:sp>
            <p:nvSpPr>
              <p:cNvPr id="14679" name="Freeform 53"/>
              <p:cNvSpPr>
                <a:spLocks/>
              </p:cNvSpPr>
              <p:nvPr/>
            </p:nvSpPr>
            <p:spPr bwMode="auto">
              <a:xfrm>
                <a:off x="1754" y="868"/>
                <a:ext cx="137" cy="145"/>
              </a:xfrm>
              <a:custGeom>
                <a:avLst/>
                <a:gdLst>
                  <a:gd name="T0" fmla="*/ 122 w 137"/>
                  <a:gd name="T1" fmla="*/ 25 h 145"/>
                  <a:gd name="T2" fmla="*/ 106 w 137"/>
                  <a:gd name="T3" fmla="*/ 17 h 145"/>
                  <a:gd name="T4" fmla="*/ 99 w 137"/>
                  <a:gd name="T5" fmla="*/ 8 h 145"/>
                  <a:gd name="T6" fmla="*/ 91 w 137"/>
                  <a:gd name="T7" fmla="*/ 8 h 145"/>
                  <a:gd name="T8" fmla="*/ 76 w 137"/>
                  <a:gd name="T9" fmla="*/ 0 h 145"/>
                  <a:gd name="T10" fmla="*/ 68 w 137"/>
                  <a:gd name="T11" fmla="*/ 8 h 145"/>
                  <a:gd name="T12" fmla="*/ 61 w 137"/>
                  <a:gd name="T13" fmla="*/ 8 h 145"/>
                  <a:gd name="T14" fmla="*/ 46 w 137"/>
                  <a:gd name="T15" fmla="*/ 8 h 145"/>
                  <a:gd name="T16" fmla="*/ 38 w 137"/>
                  <a:gd name="T17" fmla="*/ 8 h 145"/>
                  <a:gd name="T18" fmla="*/ 30 w 137"/>
                  <a:gd name="T19" fmla="*/ 17 h 145"/>
                  <a:gd name="T20" fmla="*/ 23 w 137"/>
                  <a:gd name="T21" fmla="*/ 17 h 145"/>
                  <a:gd name="T22" fmla="*/ 15 w 137"/>
                  <a:gd name="T23" fmla="*/ 17 h 145"/>
                  <a:gd name="T24" fmla="*/ 15 w 137"/>
                  <a:gd name="T25" fmla="*/ 17 h 145"/>
                  <a:gd name="T26" fmla="*/ 8 w 137"/>
                  <a:gd name="T27" fmla="*/ 25 h 145"/>
                  <a:gd name="T28" fmla="*/ 0 w 137"/>
                  <a:gd name="T29" fmla="*/ 34 h 145"/>
                  <a:gd name="T30" fmla="*/ 0 w 137"/>
                  <a:gd name="T31" fmla="*/ 42 h 145"/>
                  <a:gd name="T32" fmla="*/ 0 w 137"/>
                  <a:gd name="T33" fmla="*/ 51 h 145"/>
                  <a:gd name="T34" fmla="*/ 0 w 137"/>
                  <a:gd name="T35" fmla="*/ 59 h 145"/>
                  <a:gd name="T36" fmla="*/ 0 w 137"/>
                  <a:gd name="T37" fmla="*/ 68 h 145"/>
                  <a:gd name="T38" fmla="*/ 0 w 137"/>
                  <a:gd name="T39" fmla="*/ 85 h 145"/>
                  <a:gd name="T40" fmla="*/ 8 w 137"/>
                  <a:gd name="T41" fmla="*/ 85 h 145"/>
                  <a:gd name="T42" fmla="*/ 8 w 137"/>
                  <a:gd name="T43" fmla="*/ 93 h 145"/>
                  <a:gd name="T44" fmla="*/ 15 w 137"/>
                  <a:gd name="T45" fmla="*/ 102 h 145"/>
                  <a:gd name="T46" fmla="*/ 23 w 137"/>
                  <a:gd name="T47" fmla="*/ 102 h 145"/>
                  <a:gd name="T48" fmla="*/ 30 w 137"/>
                  <a:gd name="T49" fmla="*/ 102 h 145"/>
                  <a:gd name="T50" fmla="*/ 38 w 137"/>
                  <a:gd name="T51" fmla="*/ 111 h 145"/>
                  <a:gd name="T52" fmla="*/ 38 w 137"/>
                  <a:gd name="T53" fmla="*/ 119 h 145"/>
                  <a:gd name="T54" fmla="*/ 38 w 137"/>
                  <a:gd name="T55" fmla="*/ 128 h 145"/>
                  <a:gd name="T56" fmla="*/ 46 w 137"/>
                  <a:gd name="T57" fmla="*/ 136 h 145"/>
                  <a:gd name="T58" fmla="*/ 53 w 137"/>
                  <a:gd name="T59" fmla="*/ 145 h 145"/>
                  <a:gd name="T60" fmla="*/ 61 w 137"/>
                  <a:gd name="T61" fmla="*/ 145 h 145"/>
                  <a:gd name="T62" fmla="*/ 68 w 137"/>
                  <a:gd name="T63" fmla="*/ 136 h 145"/>
                  <a:gd name="T64" fmla="*/ 76 w 137"/>
                  <a:gd name="T65" fmla="*/ 119 h 145"/>
                  <a:gd name="T66" fmla="*/ 76 w 137"/>
                  <a:gd name="T67" fmla="*/ 102 h 145"/>
                  <a:gd name="T68" fmla="*/ 68 w 137"/>
                  <a:gd name="T69" fmla="*/ 93 h 145"/>
                  <a:gd name="T70" fmla="*/ 68 w 137"/>
                  <a:gd name="T71" fmla="*/ 85 h 145"/>
                  <a:gd name="T72" fmla="*/ 61 w 137"/>
                  <a:gd name="T73" fmla="*/ 85 h 145"/>
                  <a:gd name="T74" fmla="*/ 53 w 137"/>
                  <a:gd name="T75" fmla="*/ 76 h 145"/>
                  <a:gd name="T76" fmla="*/ 53 w 137"/>
                  <a:gd name="T77" fmla="*/ 68 h 145"/>
                  <a:gd name="T78" fmla="*/ 61 w 137"/>
                  <a:gd name="T79" fmla="*/ 59 h 145"/>
                  <a:gd name="T80" fmla="*/ 61 w 137"/>
                  <a:gd name="T81" fmla="*/ 59 h 145"/>
                  <a:gd name="T82" fmla="*/ 76 w 137"/>
                  <a:gd name="T83" fmla="*/ 68 h 145"/>
                  <a:gd name="T84" fmla="*/ 84 w 137"/>
                  <a:gd name="T85" fmla="*/ 68 h 145"/>
                  <a:gd name="T86" fmla="*/ 91 w 137"/>
                  <a:gd name="T87" fmla="*/ 76 h 145"/>
                  <a:gd name="T88" fmla="*/ 99 w 137"/>
                  <a:gd name="T89" fmla="*/ 68 h 145"/>
                  <a:gd name="T90" fmla="*/ 106 w 137"/>
                  <a:gd name="T91" fmla="*/ 68 h 145"/>
                  <a:gd name="T92" fmla="*/ 114 w 137"/>
                  <a:gd name="T93" fmla="*/ 59 h 145"/>
                  <a:gd name="T94" fmla="*/ 122 w 137"/>
                  <a:gd name="T95" fmla="*/ 59 h 145"/>
                  <a:gd name="T96" fmla="*/ 129 w 137"/>
                  <a:gd name="T97" fmla="*/ 51 h 145"/>
                  <a:gd name="T98" fmla="*/ 129 w 137"/>
                  <a:gd name="T99" fmla="*/ 51 h 145"/>
                  <a:gd name="T100" fmla="*/ 137 w 137"/>
                  <a:gd name="T101" fmla="*/ 42 h 145"/>
                  <a:gd name="T102" fmla="*/ 137 w 137"/>
                  <a:gd name="T103" fmla="*/ 34 h 145"/>
                  <a:gd name="T104" fmla="*/ 129 w 137"/>
                  <a:gd name="T105" fmla="*/ 25 h 145"/>
                  <a:gd name="T106" fmla="*/ 122 w 137"/>
                  <a:gd name="T107" fmla="*/ 17 h 145"/>
                  <a:gd name="T108" fmla="*/ 122 w 137"/>
                  <a:gd name="T109" fmla="*/ 25 h 1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7"/>
                  <a:gd name="T166" fmla="*/ 0 h 145"/>
                  <a:gd name="T167" fmla="*/ 137 w 137"/>
                  <a:gd name="T168" fmla="*/ 145 h 1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7" h="145">
                    <a:moveTo>
                      <a:pt x="122" y="25"/>
                    </a:moveTo>
                    <a:lnTo>
                      <a:pt x="122" y="25"/>
                    </a:lnTo>
                    <a:lnTo>
                      <a:pt x="114" y="17"/>
                    </a:lnTo>
                    <a:lnTo>
                      <a:pt x="106" y="17"/>
                    </a:lnTo>
                    <a:lnTo>
                      <a:pt x="99" y="17"/>
                    </a:lnTo>
                    <a:lnTo>
                      <a:pt x="99" y="8"/>
                    </a:lnTo>
                    <a:lnTo>
                      <a:pt x="91" y="8"/>
                    </a:lnTo>
                    <a:lnTo>
                      <a:pt x="84" y="0"/>
                    </a:lnTo>
                    <a:lnTo>
                      <a:pt x="76" y="0"/>
                    </a:lnTo>
                    <a:lnTo>
                      <a:pt x="76" y="8"/>
                    </a:lnTo>
                    <a:lnTo>
                      <a:pt x="68" y="8"/>
                    </a:lnTo>
                    <a:lnTo>
                      <a:pt x="61" y="8"/>
                    </a:lnTo>
                    <a:lnTo>
                      <a:pt x="53" y="8"/>
                    </a:lnTo>
                    <a:lnTo>
                      <a:pt x="46" y="8"/>
                    </a:lnTo>
                    <a:lnTo>
                      <a:pt x="38" y="8"/>
                    </a:lnTo>
                    <a:lnTo>
                      <a:pt x="30" y="17"/>
                    </a:lnTo>
                    <a:lnTo>
                      <a:pt x="23" y="17"/>
                    </a:lnTo>
                    <a:lnTo>
                      <a:pt x="15" y="17"/>
                    </a:lnTo>
                    <a:lnTo>
                      <a:pt x="8" y="25"/>
                    </a:lnTo>
                    <a:lnTo>
                      <a:pt x="0" y="34"/>
                    </a:lnTo>
                    <a:lnTo>
                      <a:pt x="0" y="42"/>
                    </a:lnTo>
                    <a:lnTo>
                      <a:pt x="0" y="51"/>
                    </a:lnTo>
                    <a:lnTo>
                      <a:pt x="0" y="59"/>
                    </a:lnTo>
                    <a:lnTo>
                      <a:pt x="0" y="68"/>
                    </a:lnTo>
                    <a:lnTo>
                      <a:pt x="0" y="76"/>
                    </a:lnTo>
                    <a:lnTo>
                      <a:pt x="0" y="85"/>
                    </a:lnTo>
                    <a:lnTo>
                      <a:pt x="8" y="85"/>
                    </a:lnTo>
                    <a:lnTo>
                      <a:pt x="8" y="93"/>
                    </a:lnTo>
                    <a:lnTo>
                      <a:pt x="15" y="93"/>
                    </a:lnTo>
                    <a:lnTo>
                      <a:pt x="15" y="102"/>
                    </a:lnTo>
                    <a:lnTo>
                      <a:pt x="23" y="102"/>
                    </a:lnTo>
                    <a:lnTo>
                      <a:pt x="30" y="102"/>
                    </a:lnTo>
                    <a:lnTo>
                      <a:pt x="30" y="111"/>
                    </a:lnTo>
                    <a:lnTo>
                      <a:pt x="38" y="111"/>
                    </a:lnTo>
                    <a:lnTo>
                      <a:pt x="38" y="119"/>
                    </a:lnTo>
                    <a:lnTo>
                      <a:pt x="38" y="128"/>
                    </a:lnTo>
                    <a:lnTo>
                      <a:pt x="38" y="136"/>
                    </a:lnTo>
                    <a:lnTo>
                      <a:pt x="46" y="136"/>
                    </a:lnTo>
                    <a:lnTo>
                      <a:pt x="46" y="145"/>
                    </a:lnTo>
                    <a:lnTo>
                      <a:pt x="53" y="145"/>
                    </a:lnTo>
                    <a:lnTo>
                      <a:pt x="61" y="145"/>
                    </a:lnTo>
                    <a:lnTo>
                      <a:pt x="68" y="145"/>
                    </a:lnTo>
                    <a:lnTo>
                      <a:pt x="68" y="136"/>
                    </a:lnTo>
                    <a:lnTo>
                      <a:pt x="68" y="128"/>
                    </a:lnTo>
                    <a:lnTo>
                      <a:pt x="76" y="119"/>
                    </a:lnTo>
                    <a:lnTo>
                      <a:pt x="76" y="111"/>
                    </a:lnTo>
                    <a:lnTo>
                      <a:pt x="76" y="102"/>
                    </a:lnTo>
                    <a:lnTo>
                      <a:pt x="68" y="102"/>
                    </a:lnTo>
                    <a:lnTo>
                      <a:pt x="68" y="93"/>
                    </a:lnTo>
                    <a:lnTo>
                      <a:pt x="68" y="85"/>
                    </a:lnTo>
                    <a:lnTo>
                      <a:pt x="61" y="85"/>
                    </a:lnTo>
                    <a:lnTo>
                      <a:pt x="61" y="76"/>
                    </a:lnTo>
                    <a:lnTo>
                      <a:pt x="53" y="76"/>
                    </a:lnTo>
                    <a:lnTo>
                      <a:pt x="53" y="68"/>
                    </a:lnTo>
                    <a:lnTo>
                      <a:pt x="53" y="59"/>
                    </a:lnTo>
                    <a:lnTo>
                      <a:pt x="61" y="59"/>
                    </a:lnTo>
                    <a:lnTo>
                      <a:pt x="68" y="59"/>
                    </a:lnTo>
                    <a:lnTo>
                      <a:pt x="76" y="68"/>
                    </a:lnTo>
                    <a:lnTo>
                      <a:pt x="84" y="68"/>
                    </a:lnTo>
                    <a:lnTo>
                      <a:pt x="84" y="76"/>
                    </a:lnTo>
                    <a:lnTo>
                      <a:pt x="91" y="76"/>
                    </a:lnTo>
                    <a:lnTo>
                      <a:pt x="99" y="68"/>
                    </a:lnTo>
                    <a:lnTo>
                      <a:pt x="106" y="68"/>
                    </a:lnTo>
                    <a:lnTo>
                      <a:pt x="114" y="59"/>
                    </a:lnTo>
                    <a:lnTo>
                      <a:pt x="122" y="59"/>
                    </a:lnTo>
                    <a:lnTo>
                      <a:pt x="129" y="51"/>
                    </a:lnTo>
                    <a:lnTo>
                      <a:pt x="137" y="42"/>
                    </a:lnTo>
                    <a:lnTo>
                      <a:pt x="137" y="34"/>
                    </a:lnTo>
                    <a:lnTo>
                      <a:pt x="137" y="25"/>
                    </a:lnTo>
                    <a:lnTo>
                      <a:pt x="129" y="25"/>
                    </a:lnTo>
                    <a:lnTo>
                      <a:pt x="122" y="17"/>
                    </a:lnTo>
                    <a:lnTo>
                      <a:pt x="122" y="25"/>
                    </a:lnTo>
                    <a:close/>
                  </a:path>
                </a:pathLst>
              </a:custGeom>
              <a:solidFill>
                <a:srgbClr val="BFBFBF"/>
              </a:solidFill>
              <a:ln w="9525">
                <a:noFill/>
                <a:round/>
                <a:headEnd/>
                <a:tailEnd/>
              </a:ln>
            </p:spPr>
            <p:txBody>
              <a:bodyPr/>
              <a:lstStyle/>
              <a:p>
                <a:endParaRPr lang="en-US">
                  <a:solidFill>
                    <a:srgbClr val="1C1C1C"/>
                  </a:solidFill>
                </a:endParaRPr>
              </a:p>
            </p:txBody>
          </p:sp>
          <p:sp>
            <p:nvSpPr>
              <p:cNvPr id="14680" name="Freeform 54"/>
              <p:cNvSpPr>
                <a:spLocks/>
              </p:cNvSpPr>
              <p:nvPr/>
            </p:nvSpPr>
            <p:spPr bwMode="auto">
              <a:xfrm>
                <a:off x="1754" y="868"/>
                <a:ext cx="137" cy="145"/>
              </a:xfrm>
              <a:custGeom>
                <a:avLst/>
                <a:gdLst>
                  <a:gd name="T0" fmla="*/ 114 w 137"/>
                  <a:gd name="T1" fmla="*/ 17 h 145"/>
                  <a:gd name="T2" fmla="*/ 99 w 137"/>
                  <a:gd name="T3" fmla="*/ 17 h 145"/>
                  <a:gd name="T4" fmla="*/ 91 w 137"/>
                  <a:gd name="T5" fmla="*/ 8 h 145"/>
                  <a:gd name="T6" fmla="*/ 76 w 137"/>
                  <a:gd name="T7" fmla="*/ 0 h 145"/>
                  <a:gd name="T8" fmla="*/ 68 w 137"/>
                  <a:gd name="T9" fmla="*/ 8 h 145"/>
                  <a:gd name="T10" fmla="*/ 53 w 137"/>
                  <a:gd name="T11" fmla="*/ 8 h 145"/>
                  <a:gd name="T12" fmla="*/ 38 w 137"/>
                  <a:gd name="T13" fmla="*/ 8 h 145"/>
                  <a:gd name="T14" fmla="*/ 23 w 137"/>
                  <a:gd name="T15" fmla="*/ 17 h 145"/>
                  <a:gd name="T16" fmla="*/ 8 w 137"/>
                  <a:gd name="T17" fmla="*/ 25 h 145"/>
                  <a:gd name="T18" fmla="*/ 0 w 137"/>
                  <a:gd name="T19" fmla="*/ 42 h 145"/>
                  <a:gd name="T20" fmla="*/ 0 w 137"/>
                  <a:gd name="T21" fmla="*/ 59 h 145"/>
                  <a:gd name="T22" fmla="*/ 0 w 137"/>
                  <a:gd name="T23" fmla="*/ 76 h 145"/>
                  <a:gd name="T24" fmla="*/ 8 w 137"/>
                  <a:gd name="T25" fmla="*/ 85 h 145"/>
                  <a:gd name="T26" fmla="*/ 15 w 137"/>
                  <a:gd name="T27" fmla="*/ 93 h 145"/>
                  <a:gd name="T28" fmla="*/ 23 w 137"/>
                  <a:gd name="T29" fmla="*/ 102 h 145"/>
                  <a:gd name="T30" fmla="*/ 30 w 137"/>
                  <a:gd name="T31" fmla="*/ 111 h 145"/>
                  <a:gd name="T32" fmla="*/ 38 w 137"/>
                  <a:gd name="T33" fmla="*/ 119 h 145"/>
                  <a:gd name="T34" fmla="*/ 38 w 137"/>
                  <a:gd name="T35" fmla="*/ 136 h 145"/>
                  <a:gd name="T36" fmla="*/ 46 w 137"/>
                  <a:gd name="T37" fmla="*/ 145 h 145"/>
                  <a:gd name="T38" fmla="*/ 61 w 137"/>
                  <a:gd name="T39" fmla="*/ 145 h 145"/>
                  <a:gd name="T40" fmla="*/ 68 w 137"/>
                  <a:gd name="T41" fmla="*/ 136 h 145"/>
                  <a:gd name="T42" fmla="*/ 76 w 137"/>
                  <a:gd name="T43" fmla="*/ 119 h 145"/>
                  <a:gd name="T44" fmla="*/ 76 w 137"/>
                  <a:gd name="T45" fmla="*/ 102 h 145"/>
                  <a:gd name="T46" fmla="*/ 68 w 137"/>
                  <a:gd name="T47" fmla="*/ 93 h 145"/>
                  <a:gd name="T48" fmla="*/ 61 w 137"/>
                  <a:gd name="T49" fmla="*/ 85 h 145"/>
                  <a:gd name="T50" fmla="*/ 53 w 137"/>
                  <a:gd name="T51" fmla="*/ 76 h 145"/>
                  <a:gd name="T52" fmla="*/ 53 w 137"/>
                  <a:gd name="T53" fmla="*/ 59 h 145"/>
                  <a:gd name="T54" fmla="*/ 68 w 137"/>
                  <a:gd name="T55" fmla="*/ 59 h 145"/>
                  <a:gd name="T56" fmla="*/ 84 w 137"/>
                  <a:gd name="T57" fmla="*/ 68 h 145"/>
                  <a:gd name="T58" fmla="*/ 91 w 137"/>
                  <a:gd name="T59" fmla="*/ 76 h 145"/>
                  <a:gd name="T60" fmla="*/ 106 w 137"/>
                  <a:gd name="T61" fmla="*/ 68 h 145"/>
                  <a:gd name="T62" fmla="*/ 122 w 137"/>
                  <a:gd name="T63" fmla="*/ 59 h 145"/>
                  <a:gd name="T64" fmla="*/ 137 w 137"/>
                  <a:gd name="T65" fmla="*/ 42 h 145"/>
                  <a:gd name="T66" fmla="*/ 137 w 137"/>
                  <a:gd name="T67" fmla="*/ 25 h 145"/>
                  <a:gd name="T68" fmla="*/ 122 w 137"/>
                  <a:gd name="T69" fmla="*/ 1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7"/>
                  <a:gd name="T106" fmla="*/ 0 h 145"/>
                  <a:gd name="T107" fmla="*/ 137 w 137"/>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7" h="145">
                    <a:moveTo>
                      <a:pt x="122" y="25"/>
                    </a:moveTo>
                    <a:lnTo>
                      <a:pt x="114" y="17"/>
                    </a:lnTo>
                    <a:lnTo>
                      <a:pt x="106" y="17"/>
                    </a:lnTo>
                    <a:lnTo>
                      <a:pt x="99" y="17"/>
                    </a:lnTo>
                    <a:lnTo>
                      <a:pt x="99" y="8"/>
                    </a:lnTo>
                    <a:lnTo>
                      <a:pt x="91" y="8"/>
                    </a:lnTo>
                    <a:lnTo>
                      <a:pt x="84" y="0"/>
                    </a:lnTo>
                    <a:lnTo>
                      <a:pt x="76" y="0"/>
                    </a:lnTo>
                    <a:lnTo>
                      <a:pt x="76" y="8"/>
                    </a:lnTo>
                    <a:lnTo>
                      <a:pt x="68" y="8"/>
                    </a:lnTo>
                    <a:lnTo>
                      <a:pt x="61" y="8"/>
                    </a:lnTo>
                    <a:lnTo>
                      <a:pt x="53" y="8"/>
                    </a:lnTo>
                    <a:lnTo>
                      <a:pt x="46" y="8"/>
                    </a:lnTo>
                    <a:lnTo>
                      <a:pt x="38" y="8"/>
                    </a:lnTo>
                    <a:lnTo>
                      <a:pt x="30" y="17"/>
                    </a:lnTo>
                    <a:lnTo>
                      <a:pt x="23" y="17"/>
                    </a:lnTo>
                    <a:lnTo>
                      <a:pt x="15" y="17"/>
                    </a:lnTo>
                    <a:lnTo>
                      <a:pt x="8" y="25"/>
                    </a:lnTo>
                    <a:lnTo>
                      <a:pt x="0" y="34"/>
                    </a:lnTo>
                    <a:lnTo>
                      <a:pt x="0" y="42"/>
                    </a:lnTo>
                    <a:lnTo>
                      <a:pt x="0" y="51"/>
                    </a:lnTo>
                    <a:lnTo>
                      <a:pt x="0" y="59"/>
                    </a:lnTo>
                    <a:lnTo>
                      <a:pt x="0" y="68"/>
                    </a:lnTo>
                    <a:lnTo>
                      <a:pt x="0" y="76"/>
                    </a:lnTo>
                    <a:lnTo>
                      <a:pt x="0" y="85"/>
                    </a:lnTo>
                    <a:lnTo>
                      <a:pt x="8" y="85"/>
                    </a:lnTo>
                    <a:lnTo>
                      <a:pt x="8" y="93"/>
                    </a:lnTo>
                    <a:lnTo>
                      <a:pt x="15" y="93"/>
                    </a:lnTo>
                    <a:lnTo>
                      <a:pt x="15" y="102"/>
                    </a:lnTo>
                    <a:lnTo>
                      <a:pt x="23" y="102"/>
                    </a:lnTo>
                    <a:lnTo>
                      <a:pt x="30" y="102"/>
                    </a:lnTo>
                    <a:lnTo>
                      <a:pt x="30" y="111"/>
                    </a:lnTo>
                    <a:lnTo>
                      <a:pt x="38" y="111"/>
                    </a:lnTo>
                    <a:lnTo>
                      <a:pt x="38" y="119"/>
                    </a:lnTo>
                    <a:lnTo>
                      <a:pt x="38" y="128"/>
                    </a:lnTo>
                    <a:lnTo>
                      <a:pt x="38" y="136"/>
                    </a:lnTo>
                    <a:lnTo>
                      <a:pt x="46" y="136"/>
                    </a:lnTo>
                    <a:lnTo>
                      <a:pt x="46" y="145"/>
                    </a:lnTo>
                    <a:lnTo>
                      <a:pt x="53" y="145"/>
                    </a:lnTo>
                    <a:lnTo>
                      <a:pt x="61" y="145"/>
                    </a:lnTo>
                    <a:lnTo>
                      <a:pt x="68" y="145"/>
                    </a:lnTo>
                    <a:lnTo>
                      <a:pt x="68" y="136"/>
                    </a:lnTo>
                    <a:lnTo>
                      <a:pt x="68" y="128"/>
                    </a:lnTo>
                    <a:lnTo>
                      <a:pt x="76" y="119"/>
                    </a:lnTo>
                    <a:lnTo>
                      <a:pt x="76" y="111"/>
                    </a:lnTo>
                    <a:lnTo>
                      <a:pt x="76" y="102"/>
                    </a:lnTo>
                    <a:lnTo>
                      <a:pt x="68" y="102"/>
                    </a:lnTo>
                    <a:lnTo>
                      <a:pt x="68" y="93"/>
                    </a:lnTo>
                    <a:lnTo>
                      <a:pt x="68" y="85"/>
                    </a:lnTo>
                    <a:lnTo>
                      <a:pt x="61" y="85"/>
                    </a:lnTo>
                    <a:lnTo>
                      <a:pt x="61" y="76"/>
                    </a:lnTo>
                    <a:lnTo>
                      <a:pt x="53" y="76"/>
                    </a:lnTo>
                    <a:lnTo>
                      <a:pt x="53" y="68"/>
                    </a:lnTo>
                    <a:lnTo>
                      <a:pt x="53" y="59"/>
                    </a:lnTo>
                    <a:lnTo>
                      <a:pt x="61" y="59"/>
                    </a:lnTo>
                    <a:lnTo>
                      <a:pt x="68" y="59"/>
                    </a:lnTo>
                    <a:lnTo>
                      <a:pt x="76" y="68"/>
                    </a:lnTo>
                    <a:lnTo>
                      <a:pt x="84" y="68"/>
                    </a:lnTo>
                    <a:lnTo>
                      <a:pt x="84" y="76"/>
                    </a:lnTo>
                    <a:lnTo>
                      <a:pt x="91" y="76"/>
                    </a:lnTo>
                    <a:lnTo>
                      <a:pt x="99" y="68"/>
                    </a:lnTo>
                    <a:lnTo>
                      <a:pt x="106" y="68"/>
                    </a:lnTo>
                    <a:lnTo>
                      <a:pt x="114" y="59"/>
                    </a:lnTo>
                    <a:lnTo>
                      <a:pt x="122" y="59"/>
                    </a:lnTo>
                    <a:lnTo>
                      <a:pt x="129" y="51"/>
                    </a:lnTo>
                    <a:lnTo>
                      <a:pt x="137" y="42"/>
                    </a:lnTo>
                    <a:lnTo>
                      <a:pt x="137" y="34"/>
                    </a:lnTo>
                    <a:lnTo>
                      <a:pt x="137" y="25"/>
                    </a:lnTo>
                    <a:lnTo>
                      <a:pt x="129" y="25"/>
                    </a:lnTo>
                    <a:lnTo>
                      <a:pt x="122" y="17"/>
                    </a:lnTo>
                    <a:lnTo>
                      <a:pt x="122" y="25"/>
                    </a:lnTo>
                    <a:close/>
                  </a:path>
                </a:pathLst>
              </a:custGeom>
              <a:solidFill>
                <a:srgbClr val="BFBFBF"/>
              </a:solidFill>
              <a:ln w="9525">
                <a:noFill/>
                <a:round/>
                <a:headEnd/>
                <a:tailEnd/>
              </a:ln>
            </p:spPr>
            <p:txBody>
              <a:bodyPr/>
              <a:lstStyle/>
              <a:p>
                <a:endParaRPr lang="en-US">
                  <a:solidFill>
                    <a:srgbClr val="1C1C1C"/>
                  </a:solidFill>
                </a:endParaRPr>
              </a:p>
            </p:txBody>
          </p:sp>
        </p:grpSp>
        <p:grpSp>
          <p:nvGrpSpPr>
            <p:cNvPr id="8" name="Group 55"/>
            <p:cNvGrpSpPr>
              <a:grpSpLocks/>
            </p:cNvGrpSpPr>
            <p:nvPr/>
          </p:nvGrpSpPr>
          <p:grpSpPr bwMode="auto">
            <a:xfrm>
              <a:off x="4130675" y="1336675"/>
              <a:ext cx="409575" cy="271463"/>
              <a:chOff x="1876" y="842"/>
              <a:chExt cx="258" cy="171"/>
            </a:xfrm>
          </p:grpSpPr>
          <p:sp>
            <p:nvSpPr>
              <p:cNvPr id="14677" name="Freeform 56"/>
              <p:cNvSpPr>
                <a:spLocks/>
              </p:cNvSpPr>
              <p:nvPr/>
            </p:nvSpPr>
            <p:spPr bwMode="auto">
              <a:xfrm>
                <a:off x="1876" y="842"/>
                <a:ext cx="258" cy="171"/>
              </a:xfrm>
              <a:custGeom>
                <a:avLst/>
                <a:gdLst>
                  <a:gd name="T0" fmla="*/ 60 w 258"/>
                  <a:gd name="T1" fmla="*/ 17 h 171"/>
                  <a:gd name="T2" fmla="*/ 76 w 258"/>
                  <a:gd name="T3" fmla="*/ 9 h 171"/>
                  <a:gd name="T4" fmla="*/ 91 w 258"/>
                  <a:gd name="T5" fmla="*/ 9 h 171"/>
                  <a:gd name="T6" fmla="*/ 98 w 258"/>
                  <a:gd name="T7" fmla="*/ 0 h 171"/>
                  <a:gd name="T8" fmla="*/ 106 w 258"/>
                  <a:gd name="T9" fmla="*/ 0 h 171"/>
                  <a:gd name="T10" fmla="*/ 121 w 258"/>
                  <a:gd name="T11" fmla="*/ 0 h 171"/>
                  <a:gd name="T12" fmla="*/ 129 w 258"/>
                  <a:gd name="T13" fmla="*/ 9 h 171"/>
                  <a:gd name="T14" fmla="*/ 152 w 258"/>
                  <a:gd name="T15" fmla="*/ 9 h 171"/>
                  <a:gd name="T16" fmla="*/ 167 w 258"/>
                  <a:gd name="T17" fmla="*/ 9 h 171"/>
                  <a:gd name="T18" fmla="*/ 190 w 258"/>
                  <a:gd name="T19" fmla="*/ 0 h 171"/>
                  <a:gd name="T20" fmla="*/ 197 w 258"/>
                  <a:gd name="T21" fmla="*/ 0 h 171"/>
                  <a:gd name="T22" fmla="*/ 213 w 258"/>
                  <a:gd name="T23" fmla="*/ 9 h 171"/>
                  <a:gd name="T24" fmla="*/ 220 w 258"/>
                  <a:gd name="T25" fmla="*/ 17 h 171"/>
                  <a:gd name="T26" fmla="*/ 235 w 258"/>
                  <a:gd name="T27" fmla="*/ 26 h 171"/>
                  <a:gd name="T28" fmla="*/ 243 w 258"/>
                  <a:gd name="T29" fmla="*/ 34 h 171"/>
                  <a:gd name="T30" fmla="*/ 243 w 258"/>
                  <a:gd name="T31" fmla="*/ 43 h 171"/>
                  <a:gd name="T32" fmla="*/ 251 w 258"/>
                  <a:gd name="T33" fmla="*/ 51 h 171"/>
                  <a:gd name="T34" fmla="*/ 251 w 258"/>
                  <a:gd name="T35" fmla="*/ 60 h 171"/>
                  <a:gd name="T36" fmla="*/ 251 w 258"/>
                  <a:gd name="T37" fmla="*/ 68 h 171"/>
                  <a:gd name="T38" fmla="*/ 258 w 258"/>
                  <a:gd name="T39" fmla="*/ 85 h 171"/>
                  <a:gd name="T40" fmla="*/ 258 w 258"/>
                  <a:gd name="T41" fmla="*/ 102 h 171"/>
                  <a:gd name="T42" fmla="*/ 251 w 258"/>
                  <a:gd name="T43" fmla="*/ 119 h 171"/>
                  <a:gd name="T44" fmla="*/ 243 w 258"/>
                  <a:gd name="T45" fmla="*/ 128 h 171"/>
                  <a:gd name="T46" fmla="*/ 235 w 258"/>
                  <a:gd name="T47" fmla="*/ 145 h 171"/>
                  <a:gd name="T48" fmla="*/ 228 w 258"/>
                  <a:gd name="T49" fmla="*/ 145 h 171"/>
                  <a:gd name="T50" fmla="*/ 205 w 258"/>
                  <a:gd name="T51" fmla="*/ 137 h 171"/>
                  <a:gd name="T52" fmla="*/ 197 w 258"/>
                  <a:gd name="T53" fmla="*/ 137 h 171"/>
                  <a:gd name="T54" fmla="*/ 190 w 258"/>
                  <a:gd name="T55" fmla="*/ 128 h 171"/>
                  <a:gd name="T56" fmla="*/ 190 w 258"/>
                  <a:gd name="T57" fmla="*/ 119 h 171"/>
                  <a:gd name="T58" fmla="*/ 182 w 258"/>
                  <a:gd name="T59" fmla="*/ 119 h 171"/>
                  <a:gd name="T60" fmla="*/ 175 w 258"/>
                  <a:gd name="T61" fmla="*/ 111 h 171"/>
                  <a:gd name="T62" fmla="*/ 159 w 258"/>
                  <a:gd name="T63" fmla="*/ 111 h 171"/>
                  <a:gd name="T64" fmla="*/ 159 w 258"/>
                  <a:gd name="T65" fmla="*/ 119 h 171"/>
                  <a:gd name="T66" fmla="*/ 152 w 258"/>
                  <a:gd name="T67" fmla="*/ 128 h 171"/>
                  <a:gd name="T68" fmla="*/ 136 w 258"/>
                  <a:gd name="T69" fmla="*/ 137 h 171"/>
                  <a:gd name="T70" fmla="*/ 121 w 258"/>
                  <a:gd name="T71" fmla="*/ 145 h 171"/>
                  <a:gd name="T72" fmla="*/ 114 w 258"/>
                  <a:gd name="T73" fmla="*/ 162 h 171"/>
                  <a:gd name="T74" fmla="*/ 98 w 258"/>
                  <a:gd name="T75" fmla="*/ 171 h 171"/>
                  <a:gd name="T76" fmla="*/ 83 w 258"/>
                  <a:gd name="T77" fmla="*/ 171 h 171"/>
                  <a:gd name="T78" fmla="*/ 60 w 258"/>
                  <a:gd name="T79" fmla="*/ 171 h 171"/>
                  <a:gd name="T80" fmla="*/ 45 w 258"/>
                  <a:gd name="T81" fmla="*/ 171 h 171"/>
                  <a:gd name="T82" fmla="*/ 38 w 258"/>
                  <a:gd name="T83" fmla="*/ 162 h 171"/>
                  <a:gd name="T84" fmla="*/ 22 w 258"/>
                  <a:gd name="T85" fmla="*/ 162 h 171"/>
                  <a:gd name="T86" fmla="*/ 7 w 258"/>
                  <a:gd name="T87" fmla="*/ 145 h 171"/>
                  <a:gd name="T88" fmla="*/ 0 w 258"/>
                  <a:gd name="T89" fmla="*/ 128 h 171"/>
                  <a:gd name="T90" fmla="*/ 0 w 258"/>
                  <a:gd name="T91" fmla="*/ 111 h 171"/>
                  <a:gd name="T92" fmla="*/ 7 w 258"/>
                  <a:gd name="T93" fmla="*/ 94 h 171"/>
                  <a:gd name="T94" fmla="*/ 15 w 258"/>
                  <a:gd name="T95" fmla="*/ 85 h 171"/>
                  <a:gd name="T96" fmla="*/ 22 w 258"/>
                  <a:gd name="T97" fmla="*/ 77 h 171"/>
                  <a:gd name="T98" fmla="*/ 38 w 258"/>
                  <a:gd name="T99" fmla="*/ 60 h 171"/>
                  <a:gd name="T100" fmla="*/ 45 w 258"/>
                  <a:gd name="T101" fmla="*/ 51 h 171"/>
                  <a:gd name="T102" fmla="*/ 53 w 258"/>
                  <a:gd name="T103" fmla="*/ 43 h 171"/>
                  <a:gd name="T104" fmla="*/ 53 w 258"/>
                  <a:gd name="T105" fmla="*/ 34 h 171"/>
                  <a:gd name="T106" fmla="*/ 60 w 258"/>
                  <a:gd name="T107" fmla="*/ 34 h 171"/>
                  <a:gd name="T108" fmla="*/ 68 w 258"/>
                  <a:gd name="T109" fmla="*/ 26 h 171"/>
                  <a:gd name="T110" fmla="*/ 60 w 258"/>
                  <a:gd name="T111" fmla="*/ 17 h 1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8"/>
                  <a:gd name="T169" fmla="*/ 0 h 171"/>
                  <a:gd name="T170" fmla="*/ 258 w 258"/>
                  <a:gd name="T171" fmla="*/ 171 h 1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8" h="171">
                    <a:moveTo>
                      <a:pt x="60" y="17"/>
                    </a:moveTo>
                    <a:lnTo>
                      <a:pt x="60" y="17"/>
                    </a:lnTo>
                    <a:lnTo>
                      <a:pt x="68" y="17"/>
                    </a:lnTo>
                    <a:lnTo>
                      <a:pt x="76" y="9"/>
                    </a:lnTo>
                    <a:lnTo>
                      <a:pt x="83" y="9"/>
                    </a:lnTo>
                    <a:lnTo>
                      <a:pt x="91" y="9"/>
                    </a:lnTo>
                    <a:lnTo>
                      <a:pt x="98" y="0"/>
                    </a:lnTo>
                    <a:lnTo>
                      <a:pt x="106" y="0"/>
                    </a:lnTo>
                    <a:lnTo>
                      <a:pt x="114" y="0"/>
                    </a:lnTo>
                    <a:lnTo>
                      <a:pt x="121" y="0"/>
                    </a:lnTo>
                    <a:lnTo>
                      <a:pt x="121" y="9"/>
                    </a:lnTo>
                    <a:lnTo>
                      <a:pt x="129" y="9"/>
                    </a:lnTo>
                    <a:lnTo>
                      <a:pt x="144" y="9"/>
                    </a:lnTo>
                    <a:lnTo>
                      <a:pt x="152" y="9"/>
                    </a:lnTo>
                    <a:lnTo>
                      <a:pt x="159" y="9"/>
                    </a:lnTo>
                    <a:lnTo>
                      <a:pt x="167" y="9"/>
                    </a:lnTo>
                    <a:lnTo>
                      <a:pt x="182" y="9"/>
                    </a:lnTo>
                    <a:lnTo>
                      <a:pt x="190" y="0"/>
                    </a:lnTo>
                    <a:lnTo>
                      <a:pt x="197" y="0"/>
                    </a:lnTo>
                    <a:lnTo>
                      <a:pt x="205" y="9"/>
                    </a:lnTo>
                    <a:lnTo>
                      <a:pt x="213" y="9"/>
                    </a:lnTo>
                    <a:lnTo>
                      <a:pt x="220" y="17"/>
                    </a:lnTo>
                    <a:lnTo>
                      <a:pt x="228" y="26"/>
                    </a:lnTo>
                    <a:lnTo>
                      <a:pt x="235" y="26"/>
                    </a:lnTo>
                    <a:lnTo>
                      <a:pt x="235" y="34"/>
                    </a:lnTo>
                    <a:lnTo>
                      <a:pt x="243" y="34"/>
                    </a:lnTo>
                    <a:lnTo>
                      <a:pt x="243" y="43"/>
                    </a:lnTo>
                    <a:lnTo>
                      <a:pt x="251" y="43"/>
                    </a:lnTo>
                    <a:lnTo>
                      <a:pt x="251" y="51"/>
                    </a:lnTo>
                    <a:lnTo>
                      <a:pt x="251" y="60"/>
                    </a:lnTo>
                    <a:lnTo>
                      <a:pt x="251" y="68"/>
                    </a:lnTo>
                    <a:lnTo>
                      <a:pt x="258" y="77"/>
                    </a:lnTo>
                    <a:lnTo>
                      <a:pt x="258" y="85"/>
                    </a:lnTo>
                    <a:lnTo>
                      <a:pt x="258" y="102"/>
                    </a:lnTo>
                    <a:lnTo>
                      <a:pt x="258" y="111"/>
                    </a:lnTo>
                    <a:lnTo>
                      <a:pt x="251" y="119"/>
                    </a:lnTo>
                    <a:lnTo>
                      <a:pt x="251" y="128"/>
                    </a:lnTo>
                    <a:lnTo>
                      <a:pt x="243" y="128"/>
                    </a:lnTo>
                    <a:lnTo>
                      <a:pt x="243" y="137"/>
                    </a:lnTo>
                    <a:lnTo>
                      <a:pt x="235" y="145"/>
                    </a:lnTo>
                    <a:lnTo>
                      <a:pt x="228" y="145"/>
                    </a:lnTo>
                    <a:lnTo>
                      <a:pt x="220" y="145"/>
                    </a:lnTo>
                    <a:lnTo>
                      <a:pt x="205" y="137"/>
                    </a:lnTo>
                    <a:lnTo>
                      <a:pt x="197" y="137"/>
                    </a:lnTo>
                    <a:lnTo>
                      <a:pt x="190" y="128"/>
                    </a:lnTo>
                    <a:lnTo>
                      <a:pt x="190" y="119"/>
                    </a:lnTo>
                    <a:lnTo>
                      <a:pt x="182" y="119"/>
                    </a:lnTo>
                    <a:lnTo>
                      <a:pt x="175" y="111"/>
                    </a:lnTo>
                    <a:lnTo>
                      <a:pt x="167" y="111"/>
                    </a:lnTo>
                    <a:lnTo>
                      <a:pt x="159" y="111"/>
                    </a:lnTo>
                    <a:lnTo>
                      <a:pt x="159" y="119"/>
                    </a:lnTo>
                    <a:lnTo>
                      <a:pt x="152" y="119"/>
                    </a:lnTo>
                    <a:lnTo>
                      <a:pt x="152" y="128"/>
                    </a:lnTo>
                    <a:lnTo>
                      <a:pt x="144" y="128"/>
                    </a:lnTo>
                    <a:lnTo>
                      <a:pt x="136" y="137"/>
                    </a:lnTo>
                    <a:lnTo>
                      <a:pt x="129" y="145"/>
                    </a:lnTo>
                    <a:lnTo>
                      <a:pt x="121" y="145"/>
                    </a:lnTo>
                    <a:lnTo>
                      <a:pt x="121" y="154"/>
                    </a:lnTo>
                    <a:lnTo>
                      <a:pt x="114" y="162"/>
                    </a:lnTo>
                    <a:lnTo>
                      <a:pt x="106" y="162"/>
                    </a:lnTo>
                    <a:lnTo>
                      <a:pt x="98" y="171"/>
                    </a:lnTo>
                    <a:lnTo>
                      <a:pt x="91" y="171"/>
                    </a:lnTo>
                    <a:lnTo>
                      <a:pt x="83" y="171"/>
                    </a:lnTo>
                    <a:lnTo>
                      <a:pt x="68" y="171"/>
                    </a:lnTo>
                    <a:lnTo>
                      <a:pt x="60" y="171"/>
                    </a:lnTo>
                    <a:lnTo>
                      <a:pt x="53" y="171"/>
                    </a:lnTo>
                    <a:lnTo>
                      <a:pt x="45" y="171"/>
                    </a:lnTo>
                    <a:lnTo>
                      <a:pt x="38" y="162"/>
                    </a:lnTo>
                    <a:lnTo>
                      <a:pt x="30" y="162"/>
                    </a:lnTo>
                    <a:lnTo>
                      <a:pt x="22" y="162"/>
                    </a:lnTo>
                    <a:lnTo>
                      <a:pt x="15" y="154"/>
                    </a:lnTo>
                    <a:lnTo>
                      <a:pt x="7" y="145"/>
                    </a:lnTo>
                    <a:lnTo>
                      <a:pt x="7" y="137"/>
                    </a:lnTo>
                    <a:lnTo>
                      <a:pt x="0" y="128"/>
                    </a:lnTo>
                    <a:lnTo>
                      <a:pt x="0" y="119"/>
                    </a:lnTo>
                    <a:lnTo>
                      <a:pt x="0" y="111"/>
                    </a:lnTo>
                    <a:lnTo>
                      <a:pt x="7" y="102"/>
                    </a:lnTo>
                    <a:lnTo>
                      <a:pt x="7" y="94"/>
                    </a:lnTo>
                    <a:lnTo>
                      <a:pt x="15" y="85"/>
                    </a:lnTo>
                    <a:lnTo>
                      <a:pt x="22" y="85"/>
                    </a:lnTo>
                    <a:lnTo>
                      <a:pt x="22" y="77"/>
                    </a:lnTo>
                    <a:lnTo>
                      <a:pt x="30" y="68"/>
                    </a:lnTo>
                    <a:lnTo>
                      <a:pt x="38" y="60"/>
                    </a:lnTo>
                    <a:lnTo>
                      <a:pt x="45" y="51"/>
                    </a:lnTo>
                    <a:lnTo>
                      <a:pt x="53" y="43"/>
                    </a:lnTo>
                    <a:lnTo>
                      <a:pt x="53" y="34"/>
                    </a:lnTo>
                    <a:lnTo>
                      <a:pt x="60" y="34"/>
                    </a:lnTo>
                    <a:lnTo>
                      <a:pt x="68" y="34"/>
                    </a:lnTo>
                    <a:lnTo>
                      <a:pt x="68" y="26"/>
                    </a:lnTo>
                    <a:lnTo>
                      <a:pt x="60" y="17"/>
                    </a:lnTo>
                    <a:close/>
                  </a:path>
                </a:pathLst>
              </a:custGeom>
              <a:solidFill>
                <a:srgbClr val="B5B5B5"/>
              </a:solidFill>
              <a:ln w="9525">
                <a:noFill/>
                <a:round/>
                <a:headEnd/>
                <a:tailEnd/>
              </a:ln>
            </p:spPr>
            <p:txBody>
              <a:bodyPr/>
              <a:lstStyle/>
              <a:p>
                <a:endParaRPr lang="en-US">
                  <a:solidFill>
                    <a:srgbClr val="1C1C1C"/>
                  </a:solidFill>
                </a:endParaRPr>
              </a:p>
            </p:txBody>
          </p:sp>
          <p:sp>
            <p:nvSpPr>
              <p:cNvPr id="14678" name="Freeform 57"/>
              <p:cNvSpPr>
                <a:spLocks/>
              </p:cNvSpPr>
              <p:nvPr/>
            </p:nvSpPr>
            <p:spPr bwMode="auto">
              <a:xfrm>
                <a:off x="1876" y="842"/>
                <a:ext cx="258" cy="171"/>
              </a:xfrm>
              <a:custGeom>
                <a:avLst/>
                <a:gdLst>
                  <a:gd name="T0" fmla="*/ 68 w 258"/>
                  <a:gd name="T1" fmla="*/ 17 h 171"/>
                  <a:gd name="T2" fmla="*/ 83 w 258"/>
                  <a:gd name="T3" fmla="*/ 9 h 171"/>
                  <a:gd name="T4" fmla="*/ 98 w 258"/>
                  <a:gd name="T5" fmla="*/ 0 h 171"/>
                  <a:gd name="T6" fmla="*/ 114 w 258"/>
                  <a:gd name="T7" fmla="*/ 0 h 171"/>
                  <a:gd name="T8" fmla="*/ 121 w 258"/>
                  <a:gd name="T9" fmla="*/ 9 h 171"/>
                  <a:gd name="T10" fmla="*/ 144 w 258"/>
                  <a:gd name="T11" fmla="*/ 9 h 171"/>
                  <a:gd name="T12" fmla="*/ 159 w 258"/>
                  <a:gd name="T13" fmla="*/ 9 h 171"/>
                  <a:gd name="T14" fmla="*/ 182 w 258"/>
                  <a:gd name="T15" fmla="*/ 9 h 171"/>
                  <a:gd name="T16" fmla="*/ 197 w 258"/>
                  <a:gd name="T17" fmla="*/ 0 h 171"/>
                  <a:gd name="T18" fmla="*/ 213 w 258"/>
                  <a:gd name="T19" fmla="*/ 9 h 171"/>
                  <a:gd name="T20" fmla="*/ 228 w 258"/>
                  <a:gd name="T21" fmla="*/ 26 h 171"/>
                  <a:gd name="T22" fmla="*/ 235 w 258"/>
                  <a:gd name="T23" fmla="*/ 34 h 171"/>
                  <a:gd name="T24" fmla="*/ 243 w 258"/>
                  <a:gd name="T25" fmla="*/ 43 h 171"/>
                  <a:gd name="T26" fmla="*/ 251 w 258"/>
                  <a:gd name="T27" fmla="*/ 51 h 171"/>
                  <a:gd name="T28" fmla="*/ 251 w 258"/>
                  <a:gd name="T29" fmla="*/ 68 h 171"/>
                  <a:gd name="T30" fmla="*/ 258 w 258"/>
                  <a:gd name="T31" fmla="*/ 85 h 171"/>
                  <a:gd name="T32" fmla="*/ 258 w 258"/>
                  <a:gd name="T33" fmla="*/ 111 h 171"/>
                  <a:gd name="T34" fmla="*/ 251 w 258"/>
                  <a:gd name="T35" fmla="*/ 128 h 171"/>
                  <a:gd name="T36" fmla="*/ 243 w 258"/>
                  <a:gd name="T37" fmla="*/ 137 h 171"/>
                  <a:gd name="T38" fmla="*/ 228 w 258"/>
                  <a:gd name="T39" fmla="*/ 145 h 171"/>
                  <a:gd name="T40" fmla="*/ 205 w 258"/>
                  <a:gd name="T41" fmla="*/ 137 h 171"/>
                  <a:gd name="T42" fmla="*/ 190 w 258"/>
                  <a:gd name="T43" fmla="*/ 128 h 171"/>
                  <a:gd name="T44" fmla="*/ 182 w 258"/>
                  <a:gd name="T45" fmla="*/ 119 h 171"/>
                  <a:gd name="T46" fmla="*/ 167 w 258"/>
                  <a:gd name="T47" fmla="*/ 111 h 171"/>
                  <a:gd name="T48" fmla="*/ 159 w 258"/>
                  <a:gd name="T49" fmla="*/ 119 h 171"/>
                  <a:gd name="T50" fmla="*/ 152 w 258"/>
                  <a:gd name="T51" fmla="*/ 128 h 171"/>
                  <a:gd name="T52" fmla="*/ 136 w 258"/>
                  <a:gd name="T53" fmla="*/ 137 h 171"/>
                  <a:gd name="T54" fmla="*/ 121 w 258"/>
                  <a:gd name="T55" fmla="*/ 145 h 171"/>
                  <a:gd name="T56" fmla="*/ 114 w 258"/>
                  <a:gd name="T57" fmla="*/ 162 h 171"/>
                  <a:gd name="T58" fmla="*/ 98 w 258"/>
                  <a:gd name="T59" fmla="*/ 171 h 171"/>
                  <a:gd name="T60" fmla="*/ 83 w 258"/>
                  <a:gd name="T61" fmla="*/ 171 h 171"/>
                  <a:gd name="T62" fmla="*/ 60 w 258"/>
                  <a:gd name="T63" fmla="*/ 171 h 171"/>
                  <a:gd name="T64" fmla="*/ 45 w 258"/>
                  <a:gd name="T65" fmla="*/ 171 h 171"/>
                  <a:gd name="T66" fmla="*/ 30 w 258"/>
                  <a:gd name="T67" fmla="*/ 162 h 171"/>
                  <a:gd name="T68" fmla="*/ 15 w 258"/>
                  <a:gd name="T69" fmla="*/ 154 h 171"/>
                  <a:gd name="T70" fmla="*/ 7 w 258"/>
                  <a:gd name="T71" fmla="*/ 137 h 171"/>
                  <a:gd name="T72" fmla="*/ 0 w 258"/>
                  <a:gd name="T73" fmla="*/ 119 h 171"/>
                  <a:gd name="T74" fmla="*/ 7 w 258"/>
                  <a:gd name="T75" fmla="*/ 102 h 171"/>
                  <a:gd name="T76" fmla="*/ 15 w 258"/>
                  <a:gd name="T77" fmla="*/ 85 h 171"/>
                  <a:gd name="T78" fmla="*/ 22 w 258"/>
                  <a:gd name="T79" fmla="*/ 77 h 171"/>
                  <a:gd name="T80" fmla="*/ 38 w 258"/>
                  <a:gd name="T81" fmla="*/ 60 h 171"/>
                  <a:gd name="T82" fmla="*/ 53 w 258"/>
                  <a:gd name="T83" fmla="*/ 43 h 171"/>
                  <a:gd name="T84" fmla="*/ 60 w 258"/>
                  <a:gd name="T85" fmla="*/ 34 h 171"/>
                  <a:gd name="T86" fmla="*/ 68 w 258"/>
                  <a:gd name="T87" fmla="*/ 26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8"/>
                  <a:gd name="T133" fmla="*/ 0 h 171"/>
                  <a:gd name="T134" fmla="*/ 258 w 258"/>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8" h="171">
                    <a:moveTo>
                      <a:pt x="60" y="17"/>
                    </a:moveTo>
                    <a:lnTo>
                      <a:pt x="68" y="17"/>
                    </a:lnTo>
                    <a:lnTo>
                      <a:pt x="76" y="9"/>
                    </a:lnTo>
                    <a:lnTo>
                      <a:pt x="83" y="9"/>
                    </a:lnTo>
                    <a:lnTo>
                      <a:pt x="91" y="9"/>
                    </a:lnTo>
                    <a:lnTo>
                      <a:pt x="98" y="0"/>
                    </a:lnTo>
                    <a:lnTo>
                      <a:pt x="106" y="0"/>
                    </a:lnTo>
                    <a:lnTo>
                      <a:pt x="114" y="0"/>
                    </a:lnTo>
                    <a:lnTo>
                      <a:pt x="121" y="0"/>
                    </a:lnTo>
                    <a:lnTo>
                      <a:pt x="121" y="9"/>
                    </a:lnTo>
                    <a:lnTo>
                      <a:pt x="129" y="9"/>
                    </a:lnTo>
                    <a:lnTo>
                      <a:pt x="144" y="9"/>
                    </a:lnTo>
                    <a:lnTo>
                      <a:pt x="152" y="9"/>
                    </a:lnTo>
                    <a:lnTo>
                      <a:pt x="159" y="9"/>
                    </a:lnTo>
                    <a:lnTo>
                      <a:pt x="167" y="9"/>
                    </a:lnTo>
                    <a:lnTo>
                      <a:pt x="182" y="9"/>
                    </a:lnTo>
                    <a:lnTo>
                      <a:pt x="190" y="0"/>
                    </a:lnTo>
                    <a:lnTo>
                      <a:pt x="197" y="0"/>
                    </a:lnTo>
                    <a:lnTo>
                      <a:pt x="205" y="9"/>
                    </a:lnTo>
                    <a:lnTo>
                      <a:pt x="213" y="9"/>
                    </a:lnTo>
                    <a:lnTo>
                      <a:pt x="220" y="17"/>
                    </a:lnTo>
                    <a:lnTo>
                      <a:pt x="228" y="26"/>
                    </a:lnTo>
                    <a:lnTo>
                      <a:pt x="235" y="26"/>
                    </a:lnTo>
                    <a:lnTo>
                      <a:pt x="235" y="34"/>
                    </a:lnTo>
                    <a:lnTo>
                      <a:pt x="243" y="34"/>
                    </a:lnTo>
                    <a:lnTo>
                      <a:pt x="243" y="43"/>
                    </a:lnTo>
                    <a:lnTo>
                      <a:pt x="251" y="43"/>
                    </a:lnTo>
                    <a:lnTo>
                      <a:pt x="251" y="51"/>
                    </a:lnTo>
                    <a:lnTo>
                      <a:pt x="251" y="60"/>
                    </a:lnTo>
                    <a:lnTo>
                      <a:pt x="251" y="68"/>
                    </a:lnTo>
                    <a:lnTo>
                      <a:pt x="258" y="77"/>
                    </a:lnTo>
                    <a:lnTo>
                      <a:pt x="258" y="85"/>
                    </a:lnTo>
                    <a:lnTo>
                      <a:pt x="258" y="102"/>
                    </a:lnTo>
                    <a:lnTo>
                      <a:pt x="258" y="111"/>
                    </a:lnTo>
                    <a:lnTo>
                      <a:pt x="251" y="119"/>
                    </a:lnTo>
                    <a:lnTo>
                      <a:pt x="251" y="128"/>
                    </a:lnTo>
                    <a:lnTo>
                      <a:pt x="243" y="128"/>
                    </a:lnTo>
                    <a:lnTo>
                      <a:pt x="243" y="137"/>
                    </a:lnTo>
                    <a:lnTo>
                      <a:pt x="235" y="145"/>
                    </a:lnTo>
                    <a:lnTo>
                      <a:pt x="228" y="145"/>
                    </a:lnTo>
                    <a:lnTo>
                      <a:pt x="220" y="145"/>
                    </a:lnTo>
                    <a:lnTo>
                      <a:pt x="205" y="137"/>
                    </a:lnTo>
                    <a:lnTo>
                      <a:pt x="197" y="137"/>
                    </a:lnTo>
                    <a:lnTo>
                      <a:pt x="190" y="128"/>
                    </a:lnTo>
                    <a:lnTo>
                      <a:pt x="190" y="119"/>
                    </a:lnTo>
                    <a:lnTo>
                      <a:pt x="182" y="119"/>
                    </a:lnTo>
                    <a:lnTo>
                      <a:pt x="175" y="111"/>
                    </a:lnTo>
                    <a:lnTo>
                      <a:pt x="167" y="111"/>
                    </a:lnTo>
                    <a:lnTo>
                      <a:pt x="159" y="111"/>
                    </a:lnTo>
                    <a:lnTo>
                      <a:pt x="159" y="119"/>
                    </a:lnTo>
                    <a:lnTo>
                      <a:pt x="152" y="119"/>
                    </a:lnTo>
                    <a:lnTo>
                      <a:pt x="152" y="128"/>
                    </a:lnTo>
                    <a:lnTo>
                      <a:pt x="144" y="128"/>
                    </a:lnTo>
                    <a:lnTo>
                      <a:pt x="136" y="137"/>
                    </a:lnTo>
                    <a:lnTo>
                      <a:pt x="129" y="145"/>
                    </a:lnTo>
                    <a:lnTo>
                      <a:pt x="121" y="145"/>
                    </a:lnTo>
                    <a:lnTo>
                      <a:pt x="121" y="154"/>
                    </a:lnTo>
                    <a:lnTo>
                      <a:pt x="114" y="162"/>
                    </a:lnTo>
                    <a:lnTo>
                      <a:pt x="106" y="162"/>
                    </a:lnTo>
                    <a:lnTo>
                      <a:pt x="98" y="171"/>
                    </a:lnTo>
                    <a:lnTo>
                      <a:pt x="91" y="171"/>
                    </a:lnTo>
                    <a:lnTo>
                      <a:pt x="83" y="171"/>
                    </a:lnTo>
                    <a:lnTo>
                      <a:pt x="68" y="171"/>
                    </a:lnTo>
                    <a:lnTo>
                      <a:pt x="60" y="171"/>
                    </a:lnTo>
                    <a:lnTo>
                      <a:pt x="53" y="171"/>
                    </a:lnTo>
                    <a:lnTo>
                      <a:pt x="45" y="171"/>
                    </a:lnTo>
                    <a:lnTo>
                      <a:pt x="38" y="162"/>
                    </a:lnTo>
                    <a:lnTo>
                      <a:pt x="30" y="162"/>
                    </a:lnTo>
                    <a:lnTo>
                      <a:pt x="22" y="162"/>
                    </a:lnTo>
                    <a:lnTo>
                      <a:pt x="15" y="154"/>
                    </a:lnTo>
                    <a:lnTo>
                      <a:pt x="7" y="145"/>
                    </a:lnTo>
                    <a:lnTo>
                      <a:pt x="7" y="137"/>
                    </a:lnTo>
                    <a:lnTo>
                      <a:pt x="0" y="128"/>
                    </a:lnTo>
                    <a:lnTo>
                      <a:pt x="0" y="119"/>
                    </a:lnTo>
                    <a:lnTo>
                      <a:pt x="0" y="111"/>
                    </a:lnTo>
                    <a:lnTo>
                      <a:pt x="7" y="102"/>
                    </a:lnTo>
                    <a:lnTo>
                      <a:pt x="7" y="94"/>
                    </a:lnTo>
                    <a:lnTo>
                      <a:pt x="15" y="85"/>
                    </a:lnTo>
                    <a:lnTo>
                      <a:pt x="22" y="85"/>
                    </a:lnTo>
                    <a:lnTo>
                      <a:pt x="22" y="77"/>
                    </a:lnTo>
                    <a:lnTo>
                      <a:pt x="30" y="68"/>
                    </a:lnTo>
                    <a:lnTo>
                      <a:pt x="38" y="60"/>
                    </a:lnTo>
                    <a:lnTo>
                      <a:pt x="45" y="51"/>
                    </a:lnTo>
                    <a:lnTo>
                      <a:pt x="53" y="43"/>
                    </a:lnTo>
                    <a:lnTo>
                      <a:pt x="53" y="34"/>
                    </a:lnTo>
                    <a:lnTo>
                      <a:pt x="60" y="34"/>
                    </a:lnTo>
                    <a:lnTo>
                      <a:pt x="68" y="34"/>
                    </a:lnTo>
                    <a:lnTo>
                      <a:pt x="68" y="26"/>
                    </a:lnTo>
                    <a:lnTo>
                      <a:pt x="60" y="17"/>
                    </a:lnTo>
                    <a:close/>
                  </a:path>
                </a:pathLst>
              </a:custGeom>
              <a:solidFill>
                <a:srgbClr val="B5B5B5"/>
              </a:solidFill>
              <a:ln w="9525">
                <a:noFill/>
                <a:round/>
                <a:headEnd/>
                <a:tailEnd/>
              </a:ln>
            </p:spPr>
            <p:txBody>
              <a:bodyPr/>
              <a:lstStyle/>
              <a:p>
                <a:endParaRPr lang="en-US">
                  <a:solidFill>
                    <a:srgbClr val="1C1C1C"/>
                  </a:solidFill>
                </a:endParaRPr>
              </a:p>
            </p:txBody>
          </p:sp>
        </p:grpSp>
        <p:grpSp>
          <p:nvGrpSpPr>
            <p:cNvPr id="9" name="Group 58"/>
            <p:cNvGrpSpPr>
              <a:grpSpLocks/>
            </p:cNvGrpSpPr>
            <p:nvPr/>
          </p:nvGrpSpPr>
          <p:grpSpPr bwMode="auto">
            <a:xfrm>
              <a:off x="3648075" y="1728788"/>
              <a:ext cx="228600" cy="122237"/>
              <a:chOff x="1572" y="1089"/>
              <a:chExt cx="144" cy="77"/>
            </a:xfrm>
          </p:grpSpPr>
          <p:sp>
            <p:nvSpPr>
              <p:cNvPr id="14675" name="Freeform 59"/>
              <p:cNvSpPr>
                <a:spLocks/>
              </p:cNvSpPr>
              <p:nvPr/>
            </p:nvSpPr>
            <p:spPr bwMode="auto">
              <a:xfrm>
                <a:off x="1572" y="1089"/>
                <a:ext cx="144" cy="77"/>
              </a:xfrm>
              <a:custGeom>
                <a:avLst/>
                <a:gdLst>
                  <a:gd name="T0" fmla="*/ 68 w 144"/>
                  <a:gd name="T1" fmla="*/ 9 h 77"/>
                  <a:gd name="T2" fmla="*/ 60 w 144"/>
                  <a:gd name="T3" fmla="*/ 0 h 77"/>
                  <a:gd name="T4" fmla="*/ 53 w 144"/>
                  <a:gd name="T5" fmla="*/ 0 h 77"/>
                  <a:gd name="T6" fmla="*/ 38 w 144"/>
                  <a:gd name="T7" fmla="*/ 0 h 77"/>
                  <a:gd name="T8" fmla="*/ 30 w 144"/>
                  <a:gd name="T9" fmla="*/ 0 h 77"/>
                  <a:gd name="T10" fmla="*/ 22 w 144"/>
                  <a:gd name="T11" fmla="*/ 9 h 77"/>
                  <a:gd name="T12" fmla="*/ 7 w 144"/>
                  <a:gd name="T13" fmla="*/ 9 h 77"/>
                  <a:gd name="T14" fmla="*/ 7 w 144"/>
                  <a:gd name="T15" fmla="*/ 9 h 77"/>
                  <a:gd name="T16" fmla="*/ 0 w 144"/>
                  <a:gd name="T17" fmla="*/ 17 h 77"/>
                  <a:gd name="T18" fmla="*/ 0 w 144"/>
                  <a:gd name="T19" fmla="*/ 26 h 77"/>
                  <a:gd name="T20" fmla="*/ 0 w 144"/>
                  <a:gd name="T21" fmla="*/ 35 h 77"/>
                  <a:gd name="T22" fmla="*/ 7 w 144"/>
                  <a:gd name="T23" fmla="*/ 52 h 77"/>
                  <a:gd name="T24" fmla="*/ 22 w 144"/>
                  <a:gd name="T25" fmla="*/ 52 h 77"/>
                  <a:gd name="T26" fmla="*/ 30 w 144"/>
                  <a:gd name="T27" fmla="*/ 60 h 77"/>
                  <a:gd name="T28" fmla="*/ 38 w 144"/>
                  <a:gd name="T29" fmla="*/ 60 h 77"/>
                  <a:gd name="T30" fmla="*/ 53 w 144"/>
                  <a:gd name="T31" fmla="*/ 60 h 77"/>
                  <a:gd name="T32" fmla="*/ 60 w 144"/>
                  <a:gd name="T33" fmla="*/ 60 h 77"/>
                  <a:gd name="T34" fmla="*/ 76 w 144"/>
                  <a:gd name="T35" fmla="*/ 69 h 77"/>
                  <a:gd name="T36" fmla="*/ 83 w 144"/>
                  <a:gd name="T37" fmla="*/ 77 h 77"/>
                  <a:gd name="T38" fmla="*/ 98 w 144"/>
                  <a:gd name="T39" fmla="*/ 77 h 77"/>
                  <a:gd name="T40" fmla="*/ 106 w 144"/>
                  <a:gd name="T41" fmla="*/ 77 h 77"/>
                  <a:gd name="T42" fmla="*/ 121 w 144"/>
                  <a:gd name="T43" fmla="*/ 77 h 77"/>
                  <a:gd name="T44" fmla="*/ 129 w 144"/>
                  <a:gd name="T45" fmla="*/ 77 h 77"/>
                  <a:gd name="T46" fmla="*/ 136 w 144"/>
                  <a:gd name="T47" fmla="*/ 77 h 77"/>
                  <a:gd name="T48" fmla="*/ 136 w 144"/>
                  <a:gd name="T49" fmla="*/ 69 h 77"/>
                  <a:gd name="T50" fmla="*/ 144 w 144"/>
                  <a:gd name="T51" fmla="*/ 60 h 77"/>
                  <a:gd name="T52" fmla="*/ 136 w 144"/>
                  <a:gd name="T53" fmla="*/ 52 h 77"/>
                  <a:gd name="T54" fmla="*/ 129 w 144"/>
                  <a:gd name="T55" fmla="*/ 43 h 77"/>
                  <a:gd name="T56" fmla="*/ 121 w 144"/>
                  <a:gd name="T57" fmla="*/ 35 h 77"/>
                  <a:gd name="T58" fmla="*/ 121 w 144"/>
                  <a:gd name="T59" fmla="*/ 26 h 77"/>
                  <a:gd name="T60" fmla="*/ 114 w 144"/>
                  <a:gd name="T61" fmla="*/ 26 h 77"/>
                  <a:gd name="T62" fmla="*/ 106 w 144"/>
                  <a:gd name="T63" fmla="*/ 17 h 77"/>
                  <a:gd name="T64" fmla="*/ 91 w 144"/>
                  <a:gd name="T65" fmla="*/ 9 h 77"/>
                  <a:gd name="T66" fmla="*/ 83 w 144"/>
                  <a:gd name="T67" fmla="*/ 9 h 77"/>
                  <a:gd name="T68" fmla="*/ 76 w 144"/>
                  <a:gd name="T69" fmla="*/ 9 h 77"/>
                  <a:gd name="T70" fmla="*/ 76 w 144"/>
                  <a:gd name="T71" fmla="*/ 9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77"/>
                  <a:gd name="T110" fmla="*/ 144 w 144"/>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77">
                    <a:moveTo>
                      <a:pt x="76" y="9"/>
                    </a:moveTo>
                    <a:lnTo>
                      <a:pt x="68" y="9"/>
                    </a:lnTo>
                    <a:lnTo>
                      <a:pt x="60" y="0"/>
                    </a:lnTo>
                    <a:lnTo>
                      <a:pt x="53" y="0"/>
                    </a:lnTo>
                    <a:lnTo>
                      <a:pt x="45" y="0"/>
                    </a:lnTo>
                    <a:lnTo>
                      <a:pt x="38" y="0"/>
                    </a:lnTo>
                    <a:lnTo>
                      <a:pt x="30" y="0"/>
                    </a:lnTo>
                    <a:lnTo>
                      <a:pt x="22" y="0"/>
                    </a:lnTo>
                    <a:lnTo>
                      <a:pt x="22" y="9"/>
                    </a:lnTo>
                    <a:lnTo>
                      <a:pt x="15" y="9"/>
                    </a:lnTo>
                    <a:lnTo>
                      <a:pt x="7" y="9"/>
                    </a:lnTo>
                    <a:lnTo>
                      <a:pt x="0" y="9"/>
                    </a:lnTo>
                    <a:lnTo>
                      <a:pt x="0" y="17"/>
                    </a:lnTo>
                    <a:lnTo>
                      <a:pt x="0" y="26"/>
                    </a:lnTo>
                    <a:lnTo>
                      <a:pt x="0" y="35"/>
                    </a:lnTo>
                    <a:lnTo>
                      <a:pt x="7" y="43"/>
                    </a:lnTo>
                    <a:lnTo>
                      <a:pt x="7" y="52"/>
                    </a:lnTo>
                    <a:lnTo>
                      <a:pt x="15" y="52"/>
                    </a:lnTo>
                    <a:lnTo>
                      <a:pt x="22" y="52"/>
                    </a:lnTo>
                    <a:lnTo>
                      <a:pt x="22" y="60"/>
                    </a:lnTo>
                    <a:lnTo>
                      <a:pt x="30" y="60"/>
                    </a:lnTo>
                    <a:lnTo>
                      <a:pt x="38" y="60"/>
                    </a:lnTo>
                    <a:lnTo>
                      <a:pt x="45" y="60"/>
                    </a:lnTo>
                    <a:lnTo>
                      <a:pt x="53" y="60"/>
                    </a:lnTo>
                    <a:lnTo>
                      <a:pt x="60" y="60"/>
                    </a:lnTo>
                    <a:lnTo>
                      <a:pt x="68" y="69"/>
                    </a:lnTo>
                    <a:lnTo>
                      <a:pt x="76" y="69"/>
                    </a:lnTo>
                    <a:lnTo>
                      <a:pt x="83" y="77"/>
                    </a:lnTo>
                    <a:lnTo>
                      <a:pt x="91" y="77"/>
                    </a:lnTo>
                    <a:lnTo>
                      <a:pt x="98" y="77"/>
                    </a:lnTo>
                    <a:lnTo>
                      <a:pt x="106" y="77"/>
                    </a:lnTo>
                    <a:lnTo>
                      <a:pt x="114" y="77"/>
                    </a:lnTo>
                    <a:lnTo>
                      <a:pt x="121" y="77"/>
                    </a:lnTo>
                    <a:lnTo>
                      <a:pt x="129" y="77"/>
                    </a:lnTo>
                    <a:lnTo>
                      <a:pt x="136" y="77"/>
                    </a:lnTo>
                    <a:lnTo>
                      <a:pt x="136" y="69"/>
                    </a:lnTo>
                    <a:lnTo>
                      <a:pt x="144" y="69"/>
                    </a:lnTo>
                    <a:lnTo>
                      <a:pt x="144" y="60"/>
                    </a:lnTo>
                    <a:lnTo>
                      <a:pt x="136" y="60"/>
                    </a:lnTo>
                    <a:lnTo>
                      <a:pt x="136" y="52"/>
                    </a:lnTo>
                    <a:lnTo>
                      <a:pt x="129" y="43"/>
                    </a:lnTo>
                    <a:lnTo>
                      <a:pt x="121" y="35"/>
                    </a:lnTo>
                    <a:lnTo>
                      <a:pt x="121" y="26"/>
                    </a:lnTo>
                    <a:lnTo>
                      <a:pt x="114" y="26"/>
                    </a:lnTo>
                    <a:lnTo>
                      <a:pt x="106" y="26"/>
                    </a:lnTo>
                    <a:lnTo>
                      <a:pt x="106" y="17"/>
                    </a:lnTo>
                    <a:lnTo>
                      <a:pt x="98" y="17"/>
                    </a:lnTo>
                    <a:lnTo>
                      <a:pt x="91" y="9"/>
                    </a:lnTo>
                    <a:lnTo>
                      <a:pt x="83" y="9"/>
                    </a:lnTo>
                    <a:lnTo>
                      <a:pt x="76" y="9"/>
                    </a:lnTo>
                    <a:close/>
                  </a:path>
                </a:pathLst>
              </a:custGeom>
              <a:solidFill>
                <a:srgbClr val="A1A1A1"/>
              </a:solidFill>
              <a:ln w="9525">
                <a:noFill/>
                <a:round/>
                <a:headEnd/>
                <a:tailEnd/>
              </a:ln>
            </p:spPr>
            <p:txBody>
              <a:bodyPr/>
              <a:lstStyle/>
              <a:p>
                <a:endParaRPr lang="en-US">
                  <a:solidFill>
                    <a:srgbClr val="1C1C1C"/>
                  </a:solidFill>
                </a:endParaRPr>
              </a:p>
            </p:txBody>
          </p:sp>
          <p:sp>
            <p:nvSpPr>
              <p:cNvPr id="14676" name="Freeform 60"/>
              <p:cNvSpPr>
                <a:spLocks/>
              </p:cNvSpPr>
              <p:nvPr/>
            </p:nvSpPr>
            <p:spPr bwMode="auto">
              <a:xfrm>
                <a:off x="1572" y="1089"/>
                <a:ext cx="144" cy="77"/>
              </a:xfrm>
              <a:custGeom>
                <a:avLst/>
                <a:gdLst>
                  <a:gd name="T0" fmla="*/ 76 w 144"/>
                  <a:gd name="T1" fmla="*/ 9 h 77"/>
                  <a:gd name="T2" fmla="*/ 68 w 144"/>
                  <a:gd name="T3" fmla="*/ 9 h 77"/>
                  <a:gd name="T4" fmla="*/ 60 w 144"/>
                  <a:gd name="T5" fmla="*/ 0 h 77"/>
                  <a:gd name="T6" fmla="*/ 53 w 144"/>
                  <a:gd name="T7" fmla="*/ 0 h 77"/>
                  <a:gd name="T8" fmla="*/ 45 w 144"/>
                  <a:gd name="T9" fmla="*/ 0 h 77"/>
                  <a:gd name="T10" fmla="*/ 38 w 144"/>
                  <a:gd name="T11" fmla="*/ 0 h 77"/>
                  <a:gd name="T12" fmla="*/ 30 w 144"/>
                  <a:gd name="T13" fmla="*/ 0 h 77"/>
                  <a:gd name="T14" fmla="*/ 22 w 144"/>
                  <a:gd name="T15" fmla="*/ 0 h 77"/>
                  <a:gd name="T16" fmla="*/ 22 w 144"/>
                  <a:gd name="T17" fmla="*/ 9 h 77"/>
                  <a:gd name="T18" fmla="*/ 15 w 144"/>
                  <a:gd name="T19" fmla="*/ 9 h 77"/>
                  <a:gd name="T20" fmla="*/ 7 w 144"/>
                  <a:gd name="T21" fmla="*/ 9 h 77"/>
                  <a:gd name="T22" fmla="*/ 0 w 144"/>
                  <a:gd name="T23" fmla="*/ 9 h 77"/>
                  <a:gd name="T24" fmla="*/ 0 w 144"/>
                  <a:gd name="T25" fmla="*/ 17 h 77"/>
                  <a:gd name="T26" fmla="*/ 0 w 144"/>
                  <a:gd name="T27" fmla="*/ 26 h 77"/>
                  <a:gd name="T28" fmla="*/ 0 w 144"/>
                  <a:gd name="T29" fmla="*/ 35 h 77"/>
                  <a:gd name="T30" fmla="*/ 7 w 144"/>
                  <a:gd name="T31" fmla="*/ 43 h 77"/>
                  <a:gd name="T32" fmla="*/ 7 w 144"/>
                  <a:gd name="T33" fmla="*/ 52 h 77"/>
                  <a:gd name="T34" fmla="*/ 15 w 144"/>
                  <a:gd name="T35" fmla="*/ 52 h 77"/>
                  <a:gd name="T36" fmla="*/ 22 w 144"/>
                  <a:gd name="T37" fmla="*/ 52 h 77"/>
                  <a:gd name="T38" fmla="*/ 22 w 144"/>
                  <a:gd name="T39" fmla="*/ 60 h 77"/>
                  <a:gd name="T40" fmla="*/ 30 w 144"/>
                  <a:gd name="T41" fmla="*/ 60 h 77"/>
                  <a:gd name="T42" fmla="*/ 38 w 144"/>
                  <a:gd name="T43" fmla="*/ 60 h 77"/>
                  <a:gd name="T44" fmla="*/ 45 w 144"/>
                  <a:gd name="T45" fmla="*/ 60 h 77"/>
                  <a:gd name="T46" fmla="*/ 53 w 144"/>
                  <a:gd name="T47" fmla="*/ 60 h 77"/>
                  <a:gd name="T48" fmla="*/ 60 w 144"/>
                  <a:gd name="T49" fmla="*/ 60 h 77"/>
                  <a:gd name="T50" fmla="*/ 68 w 144"/>
                  <a:gd name="T51" fmla="*/ 69 h 77"/>
                  <a:gd name="T52" fmla="*/ 76 w 144"/>
                  <a:gd name="T53" fmla="*/ 69 h 77"/>
                  <a:gd name="T54" fmla="*/ 83 w 144"/>
                  <a:gd name="T55" fmla="*/ 77 h 77"/>
                  <a:gd name="T56" fmla="*/ 91 w 144"/>
                  <a:gd name="T57" fmla="*/ 77 h 77"/>
                  <a:gd name="T58" fmla="*/ 98 w 144"/>
                  <a:gd name="T59" fmla="*/ 77 h 77"/>
                  <a:gd name="T60" fmla="*/ 106 w 144"/>
                  <a:gd name="T61" fmla="*/ 77 h 77"/>
                  <a:gd name="T62" fmla="*/ 114 w 144"/>
                  <a:gd name="T63" fmla="*/ 77 h 77"/>
                  <a:gd name="T64" fmla="*/ 121 w 144"/>
                  <a:gd name="T65" fmla="*/ 77 h 77"/>
                  <a:gd name="T66" fmla="*/ 129 w 144"/>
                  <a:gd name="T67" fmla="*/ 77 h 77"/>
                  <a:gd name="T68" fmla="*/ 136 w 144"/>
                  <a:gd name="T69" fmla="*/ 77 h 77"/>
                  <a:gd name="T70" fmla="*/ 136 w 144"/>
                  <a:gd name="T71" fmla="*/ 69 h 77"/>
                  <a:gd name="T72" fmla="*/ 144 w 144"/>
                  <a:gd name="T73" fmla="*/ 69 h 77"/>
                  <a:gd name="T74" fmla="*/ 144 w 144"/>
                  <a:gd name="T75" fmla="*/ 60 h 77"/>
                  <a:gd name="T76" fmla="*/ 136 w 144"/>
                  <a:gd name="T77" fmla="*/ 60 h 77"/>
                  <a:gd name="T78" fmla="*/ 136 w 144"/>
                  <a:gd name="T79" fmla="*/ 52 h 77"/>
                  <a:gd name="T80" fmla="*/ 129 w 144"/>
                  <a:gd name="T81" fmla="*/ 43 h 77"/>
                  <a:gd name="T82" fmla="*/ 121 w 144"/>
                  <a:gd name="T83" fmla="*/ 35 h 77"/>
                  <a:gd name="T84" fmla="*/ 121 w 144"/>
                  <a:gd name="T85" fmla="*/ 26 h 77"/>
                  <a:gd name="T86" fmla="*/ 114 w 144"/>
                  <a:gd name="T87" fmla="*/ 26 h 77"/>
                  <a:gd name="T88" fmla="*/ 106 w 144"/>
                  <a:gd name="T89" fmla="*/ 26 h 77"/>
                  <a:gd name="T90" fmla="*/ 106 w 144"/>
                  <a:gd name="T91" fmla="*/ 17 h 77"/>
                  <a:gd name="T92" fmla="*/ 98 w 144"/>
                  <a:gd name="T93" fmla="*/ 17 h 77"/>
                  <a:gd name="T94" fmla="*/ 91 w 144"/>
                  <a:gd name="T95" fmla="*/ 9 h 77"/>
                  <a:gd name="T96" fmla="*/ 83 w 144"/>
                  <a:gd name="T97" fmla="*/ 9 h 77"/>
                  <a:gd name="T98" fmla="*/ 76 w 144"/>
                  <a:gd name="T99" fmla="*/ 9 h 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4"/>
                  <a:gd name="T151" fmla="*/ 0 h 77"/>
                  <a:gd name="T152" fmla="*/ 144 w 144"/>
                  <a:gd name="T153" fmla="*/ 77 h 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4" h="77">
                    <a:moveTo>
                      <a:pt x="76" y="9"/>
                    </a:moveTo>
                    <a:lnTo>
                      <a:pt x="68" y="9"/>
                    </a:lnTo>
                    <a:lnTo>
                      <a:pt x="60" y="0"/>
                    </a:lnTo>
                    <a:lnTo>
                      <a:pt x="53" y="0"/>
                    </a:lnTo>
                    <a:lnTo>
                      <a:pt x="45" y="0"/>
                    </a:lnTo>
                    <a:lnTo>
                      <a:pt x="38" y="0"/>
                    </a:lnTo>
                    <a:lnTo>
                      <a:pt x="30" y="0"/>
                    </a:lnTo>
                    <a:lnTo>
                      <a:pt x="22" y="0"/>
                    </a:lnTo>
                    <a:lnTo>
                      <a:pt x="22" y="9"/>
                    </a:lnTo>
                    <a:lnTo>
                      <a:pt x="15" y="9"/>
                    </a:lnTo>
                    <a:lnTo>
                      <a:pt x="7" y="9"/>
                    </a:lnTo>
                    <a:lnTo>
                      <a:pt x="0" y="9"/>
                    </a:lnTo>
                    <a:lnTo>
                      <a:pt x="0" y="17"/>
                    </a:lnTo>
                    <a:lnTo>
                      <a:pt x="0" y="26"/>
                    </a:lnTo>
                    <a:lnTo>
                      <a:pt x="0" y="35"/>
                    </a:lnTo>
                    <a:lnTo>
                      <a:pt x="7" y="43"/>
                    </a:lnTo>
                    <a:lnTo>
                      <a:pt x="7" y="52"/>
                    </a:lnTo>
                    <a:lnTo>
                      <a:pt x="15" y="52"/>
                    </a:lnTo>
                    <a:lnTo>
                      <a:pt x="22" y="52"/>
                    </a:lnTo>
                    <a:lnTo>
                      <a:pt x="22" y="60"/>
                    </a:lnTo>
                    <a:lnTo>
                      <a:pt x="30" y="60"/>
                    </a:lnTo>
                    <a:lnTo>
                      <a:pt x="38" y="60"/>
                    </a:lnTo>
                    <a:lnTo>
                      <a:pt x="45" y="60"/>
                    </a:lnTo>
                    <a:lnTo>
                      <a:pt x="53" y="60"/>
                    </a:lnTo>
                    <a:lnTo>
                      <a:pt x="60" y="60"/>
                    </a:lnTo>
                    <a:lnTo>
                      <a:pt x="68" y="69"/>
                    </a:lnTo>
                    <a:lnTo>
                      <a:pt x="76" y="69"/>
                    </a:lnTo>
                    <a:lnTo>
                      <a:pt x="83" y="77"/>
                    </a:lnTo>
                    <a:lnTo>
                      <a:pt x="91" y="77"/>
                    </a:lnTo>
                    <a:lnTo>
                      <a:pt x="98" y="77"/>
                    </a:lnTo>
                    <a:lnTo>
                      <a:pt x="106" y="77"/>
                    </a:lnTo>
                    <a:lnTo>
                      <a:pt x="114" y="77"/>
                    </a:lnTo>
                    <a:lnTo>
                      <a:pt x="121" y="77"/>
                    </a:lnTo>
                    <a:lnTo>
                      <a:pt x="129" y="77"/>
                    </a:lnTo>
                    <a:lnTo>
                      <a:pt x="136" y="77"/>
                    </a:lnTo>
                    <a:lnTo>
                      <a:pt x="136" y="69"/>
                    </a:lnTo>
                    <a:lnTo>
                      <a:pt x="144" y="69"/>
                    </a:lnTo>
                    <a:lnTo>
                      <a:pt x="144" y="60"/>
                    </a:lnTo>
                    <a:lnTo>
                      <a:pt x="136" y="60"/>
                    </a:lnTo>
                    <a:lnTo>
                      <a:pt x="136" y="52"/>
                    </a:lnTo>
                    <a:lnTo>
                      <a:pt x="129" y="43"/>
                    </a:lnTo>
                    <a:lnTo>
                      <a:pt x="121" y="35"/>
                    </a:lnTo>
                    <a:lnTo>
                      <a:pt x="121" y="26"/>
                    </a:lnTo>
                    <a:lnTo>
                      <a:pt x="114" y="26"/>
                    </a:lnTo>
                    <a:lnTo>
                      <a:pt x="106" y="26"/>
                    </a:lnTo>
                    <a:lnTo>
                      <a:pt x="106" y="17"/>
                    </a:lnTo>
                    <a:lnTo>
                      <a:pt x="98" y="17"/>
                    </a:lnTo>
                    <a:lnTo>
                      <a:pt x="91" y="9"/>
                    </a:lnTo>
                    <a:lnTo>
                      <a:pt x="83" y="9"/>
                    </a:lnTo>
                    <a:lnTo>
                      <a:pt x="76" y="9"/>
                    </a:lnTo>
                    <a:close/>
                  </a:path>
                </a:pathLst>
              </a:custGeom>
              <a:solidFill>
                <a:srgbClr val="A1A1A1"/>
              </a:solidFill>
              <a:ln w="9525">
                <a:noFill/>
                <a:round/>
                <a:headEnd/>
                <a:tailEnd/>
              </a:ln>
            </p:spPr>
            <p:txBody>
              <a:bodyPr/>
              <a:lstStyle/>
              <a:p>
                <a:endParaRPr lang="en-US">
                  <a:solidFill>
                    <a:srgbClr val="1C1C1C"/>
                  </a:solidFill>
                </a:endParaRPr>
              </a:p>
            </p:txBody>
          </p:sp>
        </p:grpSp>
        <p:grpSp>
          <p:nvGrpSpPr>
            <p:cNvPr id="10" name="Group 61"/>
            <p:cNvGrpSpPr>
              <a:grpSpLocks/>
            </p:cNvGrpSpPr>
            <p:nvPr/>
          </p:nvGrpSpPr>
          <p:grpSpPr bwMode="auto">
            <a:xfrm>
              <a:off x="3743325" y="1581150"/>
              <a:ext cx="254000" cy="257175"/>
              <a:chOff x="1632" y="996"/>
              <a:chExt cx="160" cy="162"/>
            </a:xfrm>
          </p:grpSpPr>
          <p:sp>
            <p:nvSpPr>
              <p:cNvPr id="14673" name="Freeform 62"/>
              <p:cNvSpPr>
                <a:spLocks/>
              </p:cNvSpPr>
              <p:nvPr/>
            </p:nvSpPr>
            <p:spPr bwMode="auto">
              <a:xfrm>
                <a:off x="1632" y="996"/>
                <a:ext cx="160" cy="162"/>
              </a:xfrm>
              <a:custGeom>
                <a:avLst/>
                <a:gdLst>
                  <a:gd name="T0" fmla="*/ 54 w 160"/>
                  <a:gd name="T1" fmla="*/ 0 h 162"/>
                  <a:gd name="T2" fmla="*/ 46 w 160"/>
                  <a:gd name="T3" fmla="*/ 0 h 162"/>
                  <a:gd name="T4" fmla="*/ 31 w 160"/>
                  <a:gd name="T5" fmla="*/ 0 h 162"/>
                  <a:gd name="T6" fmla="*/ 23 w 160"/>
                  <a:gd name="T7" fmla="*/ 0 h 162"/>
                  <a:gd name="T8" fmla="*/ 16 w 160"/>
                  <a:gd name="T9" fmla="*/ 8 h 162"/>
                  <a:gd name="T10" fmla="*/ 8 w 160"/>
                  <a:gd name="T11" fmla="*/ 17 h 162"/>
                  <a:gd name="T12" fmla="*/ 8 w 160"/>
                  <a:gd name="T13" fmla="*/ 17 h 162"/>
                  <a:gd name="T14" fmla="*/ 0 w 160"/>
                  <a:gd name="T15" fmla="*/ 25 h 162"/>
                  <a:gd name="T16" fmla="*/ 0 w 160"/>
                  <a:gd name="T17" fmla="*/ 42 h 162"/>
                  <a:gd name="T18" fmla="*/ 0 w 160"/>
                  <a:gd name="T19" fmla="*/ 51 h 162"/>
                  <a:gd name="T20" fmla="*/ 8 w 160"/>
                  <a:gd name="T21" fmla="*/ 59 h 162"/>
                  <a:gd name="T22" fmla="*/ 8 w 160"/>
                  <a:gd name="T23" fmla="*/ 68 h 162"/>
                  <a:gd name="T24" fmla="*/ 16 w 160"/>
                  <a:gd name="T25" fmla="*/ 68 h 162"/>
                  <a:gd name="T26" fmla="*/ 23 w 160"/>
                  <a:gd name="T27" fmla="*/ 68 h 162"/>
                  <a:gd name="T28" fmla="*/ 31 w 160"/>
                  <a:gd name="T29" fmla="*/ 76 h 162"/>
                  <a:gd name="T30" fmla="*/ 46 w 160"/>
                  <a:gd name="T31" fmla="*/ 85 h 162"/>
                  <a:gd name="T32" fmla="*/ 54 w 160"/>
                  <a:gd name="T33" fmla="*/ 85 h 162"/>
                  <a:gd name="T34" fmla="*/ 61 w 160"/>
                  <a:gd name="T35" fmla="*/ 93 h 162"/>
                  <a:gd name="T36" fmla="*/ 69 w 160"/>
                  <a:gd name="T37" fmla="*/ 102 h 162"/>
                  <a:gd name="T38" fmla="*/ 76 w 160"/>
                  <a:gd name="T39" fmla="*/ 110 h 162"/>
                  <a:gd name="T40" fmla="*/ 76 w 160"/>
                  <a:gd name="T41" fmla="*/ 119 h 162"/>
                  <a:gd name="T42" fmla="*/ 84 w 160"/>
                  <a:gd name="T43" fmla="*/ 128 h 162"/>
                  <a:gd name="T44" fmla="*/ 84 w 160"/>
                  <a:gd name="T45" fmla="*/ 128 h 162"/>
                  <a:gd name="T46" fmla="*/ 84 w 160"/>
                  <a:gd name="T47" fmla="*/ 136 h 162"/>
                  <a:gd name="T48" fmla="*/ 92 w 160"/>
                  <a:gd name="T49" fmla="*/ 145 h 162"/>
                  <a:gd name="T50" fmla="*/ 99 w 160"/>
                  <a:gd name="T51" fmla="*/ 153 h 162"/>
                  <a:gd name="T52" fmla="*/ 107 w 160"/>
                  <a:gd name="T53" fmla="*/ 162 h 162"/>
                  <a:gd name="T54" fmla="*/ 114 w 160"/>
                  <a:gd name="T55" fmla="*/ 162 h 162"/>
                  <a:gd name="T56" fmla="*/ 122 w 160"/>
                  <a:gd name="T57" fmla="*/ 153 h 162"/>
                  <a:gd name="T58" fmla="*/ 130 w 160"/>
                  <a:gd name="T59" fmla="*/ 145 h 162"/>
                  <a:gd name="T60" fmla="*/ 130 w 160"/>
                  <a:gd name="T61" fmla="*/ 136 h 162"/>
                  <a:gd name="T62" fmla="*/ 137 w 160"/>
                  <a:gd name="T63" fmla="*/ 119 h 162"/>
                  <a:gd name="T64" fmla="*/ 130 w 160"/>
                  <a:gd name="T65" fmla="*/ 110 h 162"/>
                  <a:gd name="T66" fmla="*/ 122 w 160"/>
                  <a:gd name="T67" fmla="*/ 102 h 162"/>
                  <a:gd name="T68" fmla="*/ 122 w 160"/>
                  <a:gd name="T69" fmla="*/ 93 h 162"/>
                  <a:gd name="T70" fmla="*/ 114 w 160"/>
                  <a:gd name="T71" fmla="*/ 85 h 162"/>
                  <a:gd name="T72" fmla="*/ 122 w 160"/>
                  <a:gd name="T73" fmla="*/ 85 h 162"/>
                  <a:gd name="T74" fmla="*/ 130 w 160"/>
                  <a:gd name="T75" fmla="*/ 85 h 162"/>
                  <a:gd name="T76" fmla="*/ 145 w 160"/>
                  <a:gd name="T77" fmla="*/ 76 h 162"/>
                  <a:gd name="T78" fmla="*/ 152 w 160"/>
                  <a:gd name="T79" fmla="*/ 76 h 162"/>
                  <a:gd name="T80" fmla="*/ 160 w 160"/>
                  <a:gd name="T81" fmla="*/ 68 h 162"/>
                  <a:gd name="T82" fmla="*/ 160 w 160"/>
                  <a:gd name="T83" fmla="*/ 59 h 162"/>
                  <a:gd name="T84" fmla="*/ 160 w 160"/>
                  <a:gd name="T85" fmla="*/ 51 h 162"/>
                  <a:gd name="T86" fmla="*/ 160 w 160"/>
                  <a:gd name="T87" fmla="*/ 42 h 162"/>
                  <a:gd name="T88" fmla="*/ 152 w 160"/>
                  <a:gd name="T89" fmla="*/ 42 h 162"/>
                  <a:gd name="T90" fmla="*/ 152 w 160"/>
                  <a:gd name="T91" fmla="*/ 34 h 162"/>
                  <a:gd name="T92" fmla="*/ 145 w 160"/>
                  <a:gd name="T93" fmla="*/ 34 h 162"/>
                  <a:gd name="T94" fmla="*/ 130 w 160"/>
                  <a:gd name="T95" fmla="*/ 34 h 162"/>
                  <a:gd name="T96" fmla="*/ 122 w 160"/>
                  <a:gd name="T97" fmla="*/ 42 h 162"/>
                  <a:gd name="T98" fmla="*/ 114 w 160"/>
                  <a:gd name="T99" fmla="*/ 34 h 162"/>
                  <a:gd name="T100" fmla="*/ 107 w 160"/>
                  <a:gd name="T101" fmla="*/ 34 h 162"/>
                  <a:gd name="T102" fmla="*/ 99 w 160"/>
                  <a:gd name="T103" fmla="*/ 25 h 162"/>
                  <a:gd name="T104" fmla="*/ 99 w 160"/>
                  <a:gd name="T105" fmla="*/ 17 h 162"/>
                  <a:gd name="T106" fmla="*/ 92 w 160"/>
                  <a:gd name="T107" fmla="*/ 17 h 162"/>
                  <a:gd name="T108" fmla="*/ 84 w 160"/>
                  <a:gd name="T109" fmla="*/ 8 h 162"/>
                  <a:gd name="T110" fmla="*/ 84 w 160"/>
                  <a:gd name="T111" fmla="*/ 8 h 162"/>
                  <a:gd name="T112" fmla="*/ 76 w 160"/>
                  <a:gd name="T113" fmla="*/ 8 h 162"/>
                  <a:gd name="T114" fmla="*/ 61 w 160"/>
                  <a:gd name="T115" fmla="*/ 0 h 162"/>
                  <a:gd name="T116" fmla="*/ 54 w 160"/>
                  <a:gd name="T117" fmla="*/ 0 h 162"/>
                  <a:gd name="T118" fmla="*/ 61 w 160"/>
                  <a:gd name="T119" fmla="*/ 0 h 1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0"/>
                  <a:gd name="T181" fmla="*/ 0 h 162"/>
                  <a:gd name="T182" fmla="*/ 160 w 160"/>
                  <a:gd name="T183" fmla="*/ 162 h 1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0" h="162">
                    <a:moveTo>
                      <a:pt x="61" y="0"/>
                    </a:moveTo>
                    <a:lnTo>
                      <a:pt x="54" y="0"/>
                    </a:lnTo>
                    <a:lnTo>
                      <a:pt x="46" y="0"/>
                    </a:lnTo>
                    <a:lnTo>
                      <a:pt x="38" y="0"/>
                    </a:lnTo>
                    <a:lnTo>
                      <a:pt x="31" y="0"/>
                    </a:lnTo>
                    <a:lnTo>
                      <a:pt x="23" y="0"/>
                    </a:lnTo>
                    <a:lnTo>
                      <a:pt x="16" y="0"/>
                    </a:lnTo>
                    <a:lnTo>
                      <a:pt x="16" y="8"/>
                    </a:lnTo>
                    <a:lnTo>
                      <a:pt x="16" y="17"/>
                    </a:lnTo>
                    <a:lnTo>
                      <a:pt x="8" y="17"/>
                    </a:lnTo>
                    <a:lnTo>
                      <a:pt x="0" y="25"/>
                    </a:lnTo>
                    <a:lnTo>
                      <a:pt x="0" y="34"/>
                    </a:lnTo>
                    <a:lnTo>
                      <a:pt x="0" y="42"/>
                    </a:lnTo>
                    <a:lnTo>
                      <a:pt x="0" y="51"/>
                    </a:lnTo>
                    <a:lnTo>
                      <a:pt x="8" y="59"/>
                    </a:lnTo>
                    <a:lnTo>
                      <a:pt x="8" y="68"/>
                    </a:lnTo>
                    <a:lnTo>
                      <a:pt x="16" y="68"/>
                    </a:lnTo>
                    <a:lnTo>
                      <a:pt x="23" y="68"/>
                    </a:lnTo>
                    <a:lnTo>
                      <a:pt x="23" y="76"/>
                    </a:lnTo>
                    <a:lnTo>
                      <a:pt x="31" y="76"/>
                    </a:lnTo>
                    <a:lnTo>
                      <a:pt x="38" y="76"/>
                    </a:lnTo>
                    <a:lnTo>
                      <a:pt x="46" y="85"/>
                    </a:lnTo>
                    <a:lnTo>
                      <a:pt x="54" y="85"/>
                    </a:lnTo>
                    <a:lnTo>
                      <a:pt x="61" y="85"/>
                    </a:lnTo>
                    <a:lnTo>
                      <a:pt x="61" y="93"/>
                    </a:lnTo>
                    <a:lnTo>
                      <a:pt x="69" y="102"/>
                    </a:lnTo>
                    <a:lnTo>
                      <a:pt x="76" y="102"/>
                    </a:lnTo>
                    <a:lnTo>
                      <a:pt x="76" y="110"/>
                    </a:lnTo>
                    <a:lnTo>
                      <a:pt x="76" y="119"/>
                    </a:lnTo>
                    <a:lnTo>
                      <a:pt x="84" y="119"/>
                    </a:lnTo>
                    <a:lnTo>
                      <a:pt x="84" y="128"/>
                    </a:lnTo>
                    <a:lnTo>
                      <a:pt x="84" y="136"/>
                    </a:lnTo>
                    <a:lnTo>
                      <a:pt x="92" y="136"/>
                    </a:lnTo>
                    <a:lnTo>
                      <a:pt x="92" y="145"/>
                    </a:lnTo>
                    <a:lnTo>
                      <a:pt x="99" y="145"/>
                    </a:lnTo>
                    <a:lnTo>
                      <a:pt x="99" y="153"/>
                    </a:lnTo>
                    <a:lnTo>
                      <a:pt x="107" y="162"/>
                    </a:lnTo>
                    <a:lnTo>
                      <a:pt x="114" y="162"/>
                    </a:lnTo>
                    <a:lnTo>
                      <a:pt x="114" y="153"/>
                    </a:lnTo>
                    <a:lnTo>
                      <a:pt x="122" y="153"/>
                    </a:lnTo>
                    <a:lnTo>
                      <a:pt x="122" y="145"/>
                    </a:lnTo>
                    <a:lnTo>
                      <a:pt x="130" y="145"/>
                    </a:lnTo>
                    <a:lnTo>
                      <a:pt x="130" y="136"/>
                    </a:lnTo>
                    <a:lnTo>
                      <a:pt x="137" y="128"/>
                    </a:lnTo>
                    <a:lnTo>
                      <a:pt x="137" y="119"/>
                    </a:lnTo>
                    <a:lnTo>
                      <a:pt x="130" y="110"/>
                    </a:lnTo>
                    <a:lnTo>
                      <a:pt x="122" y="102"/>
                    </a:lnTo>
                    <a:lnTo>
                      <a:pt x="122" y="93"/>
                    </a:lnTo>
                    <a:lnTo>
                      <a:pt x="122" y="85"/>
                    </a:lnTo>
                    <a:lnTo>
                      <a:pt x="114" y="85"/>
                    </a:lnTo>
                    <a:lnTo>
                      <a:pt x="122" y="85"/>
                    </a:lnTo>
                    <a:lnTo>
                      <a:pt x="130" y="85"/>
                    </a:lnTo>
                    <a:lnTo>
                      <a:pt x="137" y="85"/>
                    </a:lnTo>
                    <a:lnTo>
                      <a:pt x="145" y="76"/>
                    </a:lnTo>
                    <a:lnTo>
                      <a:pt x="152" y="76"/>
                    </a:lnTo>
                    <a:lnTo>
                      <a:pt x="152" y="68"/>
                    </a:lnTo>
                    <a:lnTo>
                      <a:pt x="160" y="68"/>
                    </a:lnTo>
                    <a:lnTo>
                      <a:pt x="160" y="59"/>
                    </a:lnTo>
                    <a:lnTo>
                      <a:pt x="160" y="51"/>
                    </a:lnTo>
                    <a:lnTo>
                      <a:pt x="160" y="42"/>
                    </a:lnTo>
                    <a:lnTo>
                      <a:pt x="152" y="42"/>
                    </a:lnTo>
                    <a:lnTo>
                      <a:pt x="152" y="34"/>
                    </a:lnTo>
                    <a:lnTo>
                      <a:pt x="145" y="34"/>
                    </a:lnTo>
                    <a:lnTo>
                      <a:pt x="137" y="34"/>
                    </a:lnTo>
                    <a:lnTo>
                      <a:pt x="130" y="34"/>
                    </a:lnTo>
                    <a:lnTo>
                      <a:pt x="130" y="42"/>
                    </a:lnTo>
                    <a:lnTo>
                      <a:pt x="122" y="42"/>
                    </a:lnTo>
                    <a:lnTo>
                      <a:pt x="114" y="42"/>
                    </a:lnTo>
                    <a:lnTo>
                      <a:pt x="114" y="34"/>
                    </a:lnTo>
                    <a:lnTo>
                      <a:pt x="107" y="34"/>
                    </a:lnTo>
                    <a:lnTo>
                      <a:pt x="107" y="25"/>
                    </a:lnTo>
                    <a:lnTo>
                      <a:pt x="99" y="25"/>
                    </a:lnTo>
                    <a:lnTo>
                      <a:pt x="99" y="17"/>
                    </a:lnTo>
                    <a:lnTo>
                      <a:pt x="92" y="17"/>
                    </a:lnTo>
                    <a:lnTo>
                      <a:pt x="84" y="8"/>
                    </a:lnTo>
                    <a:lnTo>
                      <a:pt x="76" y="8"/>
                    </a:lnTo>
                    <a:lnTo>
                      <a:pt x="69" y="8"/>
                    </a:lnTo>
                    <a:lnTo>
                      <a:pt x="61" y="0"/>
                    </a:lnTo>
                    <a:lnTo>
                      <a:pt x="54" y="0"/>
                    </a:lnTo>
                    <a:lnTo>
                      <a:pt x="61" y="0"/>
                    </a:lnTo>
                    <a:close/>
                  </a:path>
                </a:pathLst>
              </a:custGeom>
              <a:solidFill>
                <a:srgbClr val="9C9C9C"/>
              </a:solidFill>
              <a:ln w="9525">
                <a:noFill/>
                <a:round/>
                <a:headEnd/>
                <a:tailEnd/>
              </a:ln>
            </p:spPr>
            <p:txBody>
              <a:bodyPr/>
              <a:lstStyle/>
              <a:p>
                <a:endParaRPr lang="en-US">
                  <a:solidFill>
                    <a:srgbClr val="1C1C1C"/>
                  </a:solidFill>
                </a:endParaRPr>
              </a:p>
            </p:txBody>
          </p:sp>
          <p:sp>
            <p:nvSpPr>
              <p:cNvPr id="14674" name="Freeform 63"/>
              <p:cNvSpPr>
                <a:spLocks/>
              </p:cNvSpPr>
              <p:nvPr/>
            </p:nvSpPr>
            <p:spPr bwMode="auto">
              <a:xfrm>
                <a:off x="1632" y="996"/>
                <a:ext cx="160" cy="162"/>
              </a:xfrm>
              <a:custGeom>
                <a:avLst/>
                <a:gdLst>
                  <a:gd name="T0" fmla="*/ 54 w 160"/>
                  <a:gd name="T1" fmla="*/ 0 h 162"/>
                  <a:gd name="T2" fmla="*/ 38 w 160"/>
                  <a:gd name="T3" fmla="*/ 0 h 162"/>
                  <a:gd name="T4" fmla="*/ 23 w 160"/>
                  <a:gd name="T5" fmla="*/ 0 h 162"/>
                  <a:gd name="T6" fmla="*/ 16 w 160"/>
                  <a:gd name="T7" fmla="*/ 8 h 162"/>
                  <a:gd name="T8" fmla="*/ 8 w 160"/>
                  <a:gd name="T9" fmla="*/ 17 h 162"/>
                  <a:gd name="T10" fmla="*/ 0 w 160"/>
                  <a:gd name="T11" fmla="*/ 34 h 162"/>
                  <a:gd name="T12" fmla="*/ 0 w 160"/>
                  <a:gd name="T13" fmla="*/ 51 h 162"/>
                  <a:gd name="T14" fmla="*/ 8 w 160"/>
                  <a:gd name="T15" fmla="*/ 68 h 162"/>
                  <a:gd name="T16" fmla="*/ 23 w 160"/>
                  <a:gd name="T17" fmla="*/ 68 h 162"/>
                  <a:gd name="T18" fmla="*/ 31 w 160"/>
                  <a:gd name="T19" fmla="*/ 76 h 162"/>
                  <a:gd name="T20" fmla="*/ 46 w 160"/>
                  <a:gd name="T21" fmla="*/ 85 h 162"/>
                  <a:gd name="T22" fmla="*/ 61 w 160"/>
                  <a:gd name="T23" fmla="*/ 85 h 162"/>
                  <a:gd name="T24" fmla="*/ 69 w 160"/>
                  <a:gd name="T25" fmla="*/ 102 h 162"/>
                  <a:gd name="T26" fmla="*/ 76 w 160"/>
                  <a:gd name="T27" fmla="*/ 110 h 162"/>
                  <a:gd name="T28" fmla="*/ 84 w 160"/>
                  <a:gd name="T29" fmla="*/ 119 h 162"/>
                  <a:gd name="T30" fmla="*/ 84 w 160"/>
                  <a:gd name="T31" fmla="*/ 136 h 162"/>
                  <a:gd name="T32" fmla="*/ 92 w 160"/>
                  <a:gd name="T33" fmla="*/ 145 h 162"/>
                  <a:gd name="T34" fmla="*/ 99 w 160"/>
                  <a:gd name="T35" fmla="*/ 153 h 162"/>
                  <a:gd name="T36" fmla="*/ 114 w 160"/>
                  <a:gd name="T37" fmla="*/ 162 h 162"/>
                  <a:gd name="T38" fmla="*/ 122 w 160"/>
                  <a:gd name="T39" fmla="*/ 153 h 162"/>
                  <a:gd name="T40" fmla="*/ 130 w 160"/>
                  <a:gd name="T41" fmla="*/ 145 h 162"/>
                  <a:gd name="T42" fmla="*/ 137 w 160"/>
                  <a:gd name="T43" fmla="*/ 128 h 162"/>
                  <a:gd name="T44" fmla="*/ 130 w 160"/>
                  <a:gd name="T45" fmla="*/ 110 h 162"/>
                  <a:gd name="T46" fmla="*/ 122 w 160"/>
                  <a:gd name="T47" fmla="*/ 93 h 162"/>
                  <a:gd name="T48" fmla="*/ 114 w 160"/>
                  <a:gd name="T49" fmla="*/ 85 h 162"/>
                  <a:gd name="T50" fmla="*/ 130 w 160"/>
                  <a:gd name="T51" fmla="*/ 85 h 162"/>
                  <a:gd name="T52" fmla="*/ 145 w 160"/>
                  <a:gd name="T53" fmla="*/ 76 h 162"/>
                  <a:gd name="T54" fmla="*/ 152 w 160"/>
                  <a:gd name="T55" fmla="*/ 68 h 162"/>
                  <a:gd name="T56" fmla="*/ 160 w 160"/>
                  <a:gd name="T57" fmla="*/ 59 h 162"/>
                  <a:gd name="T58" fmla="*/ 160 w 160"/>
                  <a:gd name="T59" fmla="*/ 42 h 162"/>
                  <a:gd name="T60" fmla="*/ 152 w 160"/>
                  <a:gd name="T61" fmla="*/ 34 h 162"/>
                  <a:gd name="T62" fmla="*/ 137 w 160"/>
                  <a:gd name="T63" fmla="*/ 34 h 162"/>
                  <a:gd name="T64" fmla="*/ 130 w 160"/>
                  <a:gd name="T65" fmla="*/ 42 h 162"/>
                  <a:gd name="T66" fmla="*/ 114 w 160"/>
                  <a:gd name="T67" fmla="*/ 42 h 162"/>
                  <a:gd name="T68" fmla="*/ 107 w 160"/>
                  <a:gd name="T69" fmla="*/ 34 h 162"/>
                  <a:gd name="T70" fmla="*/ 99 w 160"/>
                  <a:gd name="T71" fmla="*/ 25 h 162"/>
                  <a:gd name="T72" fmla="*/ 92 w 160"/>
                  <a:gd name="T73" fmla="*/ 17 h 162"/>
                  <a:gd name="T74" fmla="*/ 76 w 160"/>
                  <a:gd name="T75" fmla="*/ 8 h 162"/>
                  <a:gd name="T76" fmla="*/ 61 w 160"/>
                  <a:gd name="T77" fmla="*/ 0 h 162"/>
                  <a:gd name="T78" fmla="*/ 61 w 160"/>
                  <a:gd name="T79" fmla="*/ 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0"/>
                  <a:gd name="T121" fmla="*/ 0 h 162"/>
                  <a:gd name="T122" fmla="*/ 160 w 160"/>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0" h="162">
                    <a:moveTo>
                      <a:pt x="61" y="0"/>
                    </a:moveTo>
                    <a:lnTo>
                      <a:pt x="54" y="0"/>
                    </a:lnTo>
                    <a:lnTo>
                      <a:pt x="46" y="0"/>
                    </a:lnTo>
                    <a:lnTo>
                      <a:pt x="38" y="0"/>
                    </a:lnTo>
                    <a:lnTo>
                      <a:pt x="31" y="0"/>
                    </a:lnTo>
                    <a:lnTo>
                      <a:pt x="23" y="0"/>
                    </a:lnTo>
                    <a:lnTo>
                      <a:pt x="16" y="0"/>
                    </a:lnTo>
                    <a:lnTo>
                      <a:pt x="16" y="8"/>
                    </a:lnTo>
                    <a:lnTo>
                      <a:pt x="16" y="17"/>
                    </a:lnTo>
                    <a:lnTo>
                      <a:pt x="8" y="17"/>
                    </a:lnTo>
                    <a:lnTo>
                      <a:pt x="0" y="25"/>
                    </a:lnTo>
                    <a:lnTo>
                      <a:pt x="0" y="34"/>
                    </a:lnTo>
                    <a:lnTo>
                      <a:pt x="0" y="42"/>
                    </a:lnTo>
                    <a:lnTo>
                      <a:pt x="0" y="51"/>
                    </a:lnTo>
                    <a:lnTo>
                      <a:pt x="8" y="59"/>
                    </a:lnTo>
                    <a:lnTo>
                      <a:pt x="8" y="68"/>
                    </a:lnTo>
                    <a:lnTo>
                      <a:pt x="16" y="68"/>
                    </a:lnTo>
                    <a:lnTo>
                      <a:pt x="23" y="68"/>
                    </a:lnTo>
                    <a:lnTo>
                      <a:pt x="23" y="76"/>
                    </a:lnTo>
                    <a:lnTo>
                      <a:pt x="31" y="76"/>
                    </a:lnTo>
                    <a:lnTo>
                      <a:pt x="38" y="76"/>
                    </a:lnTo>
                    <a:lnTo>
                      <a:pt x="46" y="85"/>
                    </a:lnTo>
                    <a:lnTo>
                      <a:pt x="54" y="85"/>
                    </a:lnTo>
                    <a:lnTo>
                      <a:pt x="61" y="85"/>
                    </a:lnTo>
                    <a:lnTo>
                      <a:pt x="61" y="93"/>
                    </a:lnTo>
                    <a:lnTo>
                      <a:pt x="69" y="102"/>
                    </a:lnTo>
                    <a:lnTo>
                      <a:pt x="76" y="102"/>
                    </a:lnTo>
                    <a:lnTo>
                      <a:pt x="76" y="110"/>
                    </a:lnTo>
                    <a:lnTo>
                      <a:pt x="76" y="119"/>
                    </a:lnTo>
                    <a:lnTo>
                      <a:pt x="84" y="119"/>
                    </a:lnTo>
                    <a:lnTo>
                      <a:pt x="84" y="128"/>
                    </a:lnTo>
                    <a:lnTo>
                      <a:pt x="84" y="136"/>
                    </a:lnTo>
                    <a:lnTo>
                      <a:pt x="92" y="136"/>
                    </a:lnTo>
                    <a:lnTo>
                      <a:pt x="92" y="145"/>
                    </a:lnTo>
                    <a:lnTo>
                      <a:pt x="99" y="145"/>
                    </a:lnTo>
                    <a:lnTo>
                      <a:pt x="99" y="153"/>
                    </a:lnTo>
                    <a:lnTo>
                      <a:pt x="107" y="162"/>
                    </a:lnTo>
                    <a:lnTo>
                      <a:pt x="114" y="162"/>
                    </a:lnTo>
                    <a:lnTo>
                      <a:pt x="114" y="153"/>
                    </a:lnTo>
                    <a:lnTo>
                      <a:pt x="122" y="153"/>
                    </a:lnTo>
                    <a:lnTo>
                      <a:pt x="122" y="145"/>
                    </a:lnTo>
                    <a:lnTo>
                      <a:pt x="130" y="145"/>
                    </a:lnTo>
                    <a:lnTo>
                      <a:pt x="130" y="136"/>
                    </a:lnTo>
                    <a:lnTo>
                      <a:pt x="137" y="128"/>
                    </a:lnTo>
                    <a:lnTo>
                      <a:pt x="137" y="119"/>
                    </a:lnTo>
                    <a:lnTo>
                      <a:pt x="130" y="110"/>
                    </a:lnTo>
                    <a:lnTo>
                      <a:pt x="122" y="102"/>
                    </a:lnTo>
                    <a:lnTo>
                      <a:pt x="122" y="93"/>
                    </a:lnTo>
                    <a:lnTo>
                      <a:pt x="122" y="85"/>
                    </a:lnTo>
                    <a:lnTo>
                      <a:pt x="114" y="85"/>
                    </a:lnTo>
                    <a:lnTo>
                      <a:pt x="122" y="85"/>
                    </a:lnTo>
                    <a:lnTo>
                      <a:pt x="130" y="85"/>
                    </a:lnTo>
                    <a:lnTo>
                      <a:pt x="137" y="85"/>
                    </a:lnTo>
                    <a:lnTo>
                      <a:pt x="145" y="76"/>
                    </a:lnTo>
                    <a:lnTo>
                      <a:pt x="152" y="76"/>
                    </a:lnTo>
                    <a:lnTo>
                      <a:pt x="152" y="68"/>
                    </a:lnTo>
                    <a:lnTo>
                      <a:pt x="160" y="68"/>
                    </a:lnTo>
                    <a:lnTo>
                      <a:pt x="160" y="59"/>
                    </a:lnTo>
                    <a:lnTo>
                      <a:pt x="160" y="51"/>
                    </a:lnTo>
                    <a:lnTo>
                      <a:pt x="160" y="42"/>
                    </a:lnTo>
                    <a:lnTo>
                      <a:pt x="152" y="42"/>
                    </a:lnTo>
                    <a:lnTo>
                      <a:pt x="152" y="34"/>
                    </a:lnTo>
                    <a:lnTo>
                      <a:pt x="145" y="34"/>
                    </a:lnTo>
                    <a:lnTo>
                      <a:pt x="137" y="34"/>
                    </a:lnTo>
                    <a:lnTo>
                      <a:pt x="130" y="34"/>
                    </a:lnTo>
                    <a:lnTo>
                      <a:pt x="130" y="42"/>
                    </a:lnTo>
                    <a:lnTo>
                      <a:pt x="122" y="42"/>
                    </a:lnTo>
                    <a:lnTo>
                      <a:pt x="114" y="42"/>
                    </a:lnTo>
                    <a:lnTo>
                      <a:pt x="114" y="34"/>
                    </a:lnTo>
                    <a:lnTo>
                      <a:pt x="107" y="34"/>
                    </a:lnTo>
                    <a:lnTo>
                      <a:pt x="107" y="25"/>
                    </a:lnTo>
                    <a:lnTo>
                      <a:pt x="99" y="25"/>
                    </a:lnTo>
                    <a:lnTo>
                      <a:pt x="99" y="17"/>
                    </a:lnTo>
                    <a:lnTo>
                      <a:pt x="92" y="17"/>
                    </a:lnTo>
                    <a:lnTo>
                      <a:pt x="84" y="8"/>
                    </a:lnTo>
                    <a:lnTo>
                      <a:pt x="76" y="8"/>
                    </a:lnTo>
                    <a:lnTo>
                      <a:pt x="69" y="8"/>
                    </a:lnTo>
                    <a:lnTo>
                      <a:pt x="61" y="0"/>
                    </a:lnTo>
                    <a:lnTo>
                      <a:pt x="54" y="0"/>
                    </a:lnTo>
                    <a:lnTo>
                      <a:pt x="61" y="0"/>
                    </a:lnTo>
                    <a:close/>
                  </a:path>
                </a:pathLst>
              </a:custGeom>
              <a:solidFill>
                <a:srgbClr val="9C9C9C"/>
              </a:solidFill>
              <a:ln w="9525">
                <a:noFill/>
                <a:round/>
                <a:headEnd/>
                <a:tailEnd/>
              </a:ln>
            </p:spPr>
            <p:txBody>
              <a:bodyPr/>
              <a:lstStyle/>
              <a:p>
                <a:endParaRPr lang="en-US">
                  <a:solidFill>
                    <a:srgbClr val="1C1C1C"/>
                  </a:solidFill>
                </a:endParaRPr>
              </a:p>
            </p:txBody>
          </p:sp>
        </p:grpSp>
        <p:grpSp>
          <p:nvGrpSpPr>
            <p:cNvPr id="11" name="Group 64"/>
            <p:cNvGrpSpPr>
              <a:grpSpLocks/>
            </p:cNvGrpSpPr>
            <p:nvPr/>
          </p:nvGrpSpPr>
          <p:grpSpPr bwMode="auto">
            <a:xfrm>
              <a:off x="3984625" y="1689100"/>
              <a:ext cx="361950" cy="257175"/>
              <a:chOff x="1784" y="1064"/>
              <a:chExt cx="228" cy="162"/>
            </a:xfrm>
          </p:grpSpPr>
          <p:sp>
            <p:nvSpPr>
              <p:cNvPr id="14671" name="Freeform 65"/>
              <p:cNvSpPr>
                <a:spLocks/>
              </p:cNvSpPr>
              <p:nvPr/>
            </p:nvSpPr>
            <p:spPr bwMode="auto">
              <a:xfrm>
                <a:off x="1784" y="1064"/>
                <a:ext cx="228" cy="162"/>
              </a:xfrm>
              <a:custGeom>
                <a:avLst/>
                <a:gdLst>
                  <a:gd name="T0" fmla="*/ 130 w 228"/>
                  <a:gd name="T1" fmla="*/ 0 h 162"/>
                  <a:gd name="T2" fmla="*/ 122 w 228"/>
                  <a:gd name="T3" fmla="*/ 0 h 162"/>
                  <a:gd name="T4" fmla="*/ 107 w 228"/>
                  <a:gd name="T5" fmla="*/ 0 h 162"/>
                  <a:gd name="T6" fmla="*/ 84 w 228"/>
                  <a:gd name="T7" fmla="*/ 0 h 162"/>
                  <a:gd name="T8" fmla="*/ 69 w 228"/>
                  <a:gd name="T9" fmla="*/ 0 h 162"/>
                  <a:gd name="T10" fmla="*/ 54 w 228"/>
                  <a:gd name="T11" fmla="*/ 0 h 162"/>
                  <a:gd name="T12" fmla="*/ 38 w 228"/>
                  <a:gd name="T13" fmla="*/ 0 h 162"/>
                  <a:gd name="T14" fmla="*/ 31 w 228"/>
                  <a:gd name="T15" fmla="*/ 8 h 162"/>
                  <a:gd name="T16" fmla="*/ 23 w 228"/>
                  <a:gd name="T17" fmla="*/ 17 h 162"/>
                  <a:gd name="T18" fmla="*/ 16 w 228"/>
                  <a:gd name="T19" fmla="*/ 17 h 162"/>
                  <a:gd name="T20" fmla="*/ 16 w 228"/>
                  <a:gd name="T21" fmla="*/ 25 h 162"/>
                  <a:gd name="T22" fmla="*/ 8 w 228"/>
                  <a:gd name="T23" fmla="*/ 34 h 162"/>
                  <a:gd name="T24" fmla="*/ 8 w 228"/>
                  <a:gd name="T25" fmla="*/ 42 h 162"/>
                  <a:gd name="T26" fmla="*/ 8 w 228"/>
                  <a:gd name="T27" fmla="*/ 51 h 162"/>
                  <a:gd name="T28" fmla="*/ 8 w 228"/>
                  <a:gd name="T29" fmla="*/ 60 h 162"/>
                  <a:gd name="T30" fmla="*/ 0 w 228"/>
                  <a:gd name="T31" fmla="*/ 60 h 162"/>
                  <a:gd name="T32" fmla="*/ 0 w 228"/>
                  <a:gd name="T33" fmla="*/ 68 h 162"/>
                  <a:gd name="T34" fmla="*/ 0 w 228"/>
                  <a:gd name="T35" fmla="*/ 77 h 162"/>
                  <a:gd name="T36" fmla="*/ 8 w 228"/>
                  <a:gd name="T37" fmla="*/ 94 h 162"/>
                  <a:gd name="T38" fmla="*/ 16 w 228"/>
                  <a:gd name="T39" fmla="*/ 102 h 162"/>
                  <a:gd name="T40" fmla="*/ 23 w 228"/>
                  <a:gd name="T41" fmla="*/ 111 h 162"/>
                  <a:gd name="T42" fmla="*/ 38 w 228"/>
                  <a:gd name="T43" fmla="*/ 119 h 162"/>
                  <a:gd name="T44" fmla="*/ 54 w 228"/>
                  <a:gd name="T45" fmla="*/ 128 h 162"/>
                  <a:gd name="T46" fmla="*/ 61 w 228"/>
                  <a:gd name="T47" fmla="*/ 128 h 162"/>
                  <a:gd name="T48" fmla="*/ 76 w 228"/>
                  <a:gd name="T49" fmla="*/ 128 h 162"/>
                  <a:gd name="T50" fmla="*/ 84 w 228"/>
                  <a:gd name="T51" fmla="*/ 136 h 162"/>
                  <a:gd name="T52" fmla="*/ 99 w 228"/>
                  <a:gd name="T53" fmla="*/ 145 h 162"/>
                  <a:gd name="T54" fmla="*/ 107 w 228"/>
                  <a:gd name="T55" fmla="*/ 145 h 162"/>
                  <a:gd name="T56" fmla="*/ 130 w 228"/>
                  <a:gd name="T57" fmla="*/ 153 h 162"/>
                  <a:gd name="T58" fmla="*/ 145 w 228"/>
                  <a:gd name="T59" fmla="*/ 153 h 162"/>
                  <a:gd name="T60" fmla="*/ 168 w 228"/>
                  <a:gd name="T61" fmla="*/ 162 h 162"/>
                  <a:gd name="T62" fmla="*/ 183 w 228"/>
                  <a:gd name="T63" fmla="*/ 153 h 162"/>
                  <a:gd name="T64" fmla="*/ 198 w 228"/>
                  <a:gd name="T65" fmla="*/ 153 h 162"/>
                  <a:gd name="T66" fmla="*/ 206 w 228"/>
                  <a:gd name="T67" fmla="*/ 145 h 162"/>
                  <a:gd name="T68" fmla="*/ 221 w 228"/>
                  <a:gd name="T69" fmla="*/ 119 h 162"/>
                  <a:gd name="T70" fmla="*/ 228 w 228"/>
                  <a:gd name="T71" fmla="*/ 102 h 162"/>
                  <a:gd name="T72" fmla="*/ 228 w 228"/>
                  <a:gd name="T73" fmla="*/ 94 h 162"/>
                  <a:gd name="T74" fmla="*/ 228 w 228"/>
                  <a:gd name="T75" fmla="*/ 77 h 162"/>
                  <a:gd name="T76" fmla="*/ 221 w 228"/>
                  <a:gd name="T77" fmla="*/ 77 h 162"/>
                  <a:gd name="T78" fmla="*/ 221 w 228"/>
                  <a:gd name="T79" fmla="*/ 68 h 162"/>
                  <a:gd name="T80" fmla="*/ 213 w 228"/>
                  <a:gd name="T81" fmla="*/ 60 h 162"/>
                  <a:gd name="T82" fmla="*/ 213 w 228"/>
                  <a:gd name="T83" fmla="*/ 60 h 162"/>
                  <a:gd name="T84" fmla="*/ 198 w 228"/>
                  <a:gd name="T85" fmla="*/ 51 h 162"/>
                  <a:gd name="T86" fmla="*/ 190 w 228"/>
                  <a:gd name="T87" fmla="*/ 42 h 162"/>
                  <a:gd name="T88" fmla="*/ 190 w 228"/>
                  <a:gd name="T89" fmla="*/ 42 h 162"/>
                  <a:gd name="T90" fmla="*/ 183 w 228"/>
                  <a:gd name="T91" fmla="*/ 34 h 162"/>
                  <a:gd name="T92" fmla="*/ 175 w 228"/>
                  <a:gd name="T93" fmla="*/ 25 h 162"/>
                  <a:gd name="T94" fmla="*/ 168 w 228"/>
                  <a:gd name="T95" fmla="*/ 17 h 162"/>
                  <a:gd name="T96" fmla="*/ 168 w 228"/>
                  <a:gd name="T97" fmla="*/ 17 h 162"/>
                  <a:gd name="T98" fmla="*/ 160 w 228"/>
                  <a:gd name="T99" fmla="*/ 8 h 162"/>
                  <a:gd name="T100" fmla="*/ 152 w 228"/>
                  <a:gd name="T101" fmla="*/ 8 h 162"/>
                  <a:gd name="T102" fmla="*/ 145 w 228"/>
                  <a:gd name="T103" fmla="*/ 8 h 162"/>
                  <a:gd name="T104" fmla="*/ 137 w 228"/>
                  <a:gd name="T105" fmla="*/ 8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8"/>
                  <a:gd name="T160" fmla="*/ 0 h 162"/>
                  <a:gd name="T161" fmla="*/ 228 w 22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8" h="162">
                    <a:moveTo>
                      <a:pt x="137" y="8"/>
                    </a:moveTo>
                    <a:lnTo>
                      <a:pt x="130" y="0"/>
                    </a:lnTo>
                    <a:lnTo>
                      <a:pt x="122" y="0"/>
                    </a:lnTo>
                    <a:lnTo>
                      <a:pt x="114" y="0"/>
                    </a:lnTo>
                    <a:lnTo>
                      <a:pt x="107" y="0"/>
                    </a:lnTo>
                    <a:lnTo>
                      <a:pt x="92" y="0"/>
                    </a:lnTo>
                    <a:lnTo>
                      <a:pt x="84" y="0"/>
                    </a:lnTo>
                    <a:lnTo>
                      <a:pt x="76" y="0"/>
                    </a:lnTo>
                    <a:lnTo>
                      <a:pt x="69" y="0"/>
                    </a:lnTo>
                    <a:lnTo>
                      <a:pt x="61" y="0"/>
                    </a:lnTo>
                    <a:lnTo>
                      <a:pt x="54" y="0"/>
                    </a:lnTo>
                    <a:lnTo>
                      <a:pt x="46" y="0"/>
                    </a:lnTo>
                    <a:lnTo>
                      <a:pt x="38" y="0"/>
                    </a:lnTo>
                    <a:lnTo>
                      <a:pt x="31" y="8"/>
                    </a:lnTo>
                    <a:lnTo>
                      <a:pt x="23" y="8"/>
                    </a:lnTo>
                    <a:lnTo>
                      <a:pt x="23" y="17"/>
                    </a:lnTo>
                    <a:lnTo>
                      <a:pt x="16" y="17"/>
                    </a:lnTo>
                    <a:lnTo>
                      <a:pt x="16" y="25"/>
                    </a:lnTo>
                    <a:lnTo>
                      <a:pt x="8" y="25"/>
                    </a:lnTo>
                    <a:lnTo>
                      <a:pt x="8" y="34"/>
                    </a:lnTo>
                    <a:lnTo>
                      <a:pt x="8" y="42"/>
                    </a:lnTo>
                    <a:lnTo>
                      <a:pt x="8" y="51"/>
                    </a:lnTo>
                    <a:lnTo>
                      <a:pt x="8" y="60"/>
                    </a:lnTo>
                    <a:lnTo>
                      <a:pt x="0" y="60"/>
                    </a:lnTo>
                    <a:lnTo>
                      <a:pt x="0" y="68"/>
                    </a:lnTo>
                    <a:lnTo>
                      <a:pt x="0" y="77"/>
                    </a:lnTo>
                    <a:lnTo>
                      <a:pt x="0" y="85"/>
                    </a:lnTo>
                    <a:lnTo>
                      <a:pt x="8" y="94"/>
                    </a:lnTo>
                    <a:lnTo>
                      <a:pt x="8" y="102"/>
                    </a:lnTo>
                    <a:lnTo>
                      <a:pt x="16" y="102"/>
                    </a:lnTo>
                    <a:lnTo>
                      <a:pt x="16" y="111"/>
                    </a:lnTo>
                    <a:lnTo>
                      <a:pt x="23" y="111"/>
                    </a:lnTo>
                    <a:lnTo>
                      <a:pt x="31" y="119"/>
                    </a:lnTo>
                    <a:lnTo>
                      <a:pt x="38" y="119"/>
                    </a:lnTo>
                    <a:lnTo>
                      <a:pt x="46" y="119"/>
                    </a:lnTo>
                    <a:lnTo>
                      <a:pt x="54" y="128"/>
                    </a:lnTo>
                    <a:lnTo>
                      <a:pt x="61" y="128"/>
                    </a:lnTo>
                    <a:lnTo>
                      <a:pt x="69" y="128"/>
                    </a:lnTo>
                    <a:lnTo>
                      <a:pt x="76" y="128"/>
                    </a:lnTo>
                    <a:lnTo>
                      <a:pt x="84" y="136"/>
                    </a:lnTo>
                    <a:lnTo>
                      <a:pt x="92" y="136"/>
                    </a:lnTo>
                    <a:lnTo>
                      <a:pt x="99" y="145"/>
                    </a:lnTo>
                    <a:lnTo>
                      <a:pt x="107" y="145"/>
                    </a:lnTo>
                    <a:lnTo>
                      <a:pt x="122" y="153"/>
                    </a:lnTo>
                    <a:lnTo>
                      <a:pt x="130" y="153"/>
                    </a:lnTo>
                    <a:lnTo>
                      <a:pt x="137" y="153"/>
                    </a:lnTo>
                    <a:lnTo>
                      <a:pt x="145" y="153"/>
                    </a:lnTo>
                    <a:lnTo>
                      <a:pt x="160" y="162"/>
                    </a:lnTo>
                    <a:lnTo>
                      <a:pt x="168" y="162"/>
                    </a:lnTo>
                    <a:lnTo>
                      <a:pt x="175" y="162"/>
                    </a:lnTo>
                    <a:lnTo>
                      <a:pt x="183" y="153"/>
                    </a:lnTo>
                    <a:lnTo>
                      <a:pt x="190" y="153"/>
                    </a:lnTo>
                    <a:lnTo>
                      <a:pt x="198" y="153"/>
                    </a:lnTo>
                    <a:lnTo>
                      <a:pt x="198" y="145"/>
                    </a:lnTo>
                    <a:lnTo>
                      <a:pt x="206" y="145"/>
                    </a:lnTo>
                    <a:lnTo>
                      <a:pt x="213" y="136"/>
                    </a:lnTo>
                    <a:lnTo>
                      <a:pt x="221" y="119"/>
                    </a:lnTo>
                    <a:lnTo>
                      <a:pt x="221" y="111"/>
                    </a:lnTo>
                    <a:lnTo>
                      <a:pt x="228" y="102"/>
                    </a:lnTo>
                    <a:lnTo>
                      <a:pt x="228" y="94"/>
                    </a:lnTo>
                    <a:lnTo>
                      <a:pt x="228" y="85"/>
                    </a:lnTo>
                    <a:lnTo>
                      <a:pt x="228" y="77"/>
                    </a:lnTo>
                    <a:lnTo>
                      <a:pt x="221" y="77"/>
                    </a:lnTo>
                    <a:lnTo>
                      <a:pt x="221" y="68"/>
                    </a:lnTo>
                    <a:lnTo>
                      <a:pt x="221" y="60"/>
                    </a:lnTo>
                    <a:lnTo>
                      <a:pt x="213" y="60"/>
                    </a:lnTo>
                    <a:lnTo>
                      <a:pt x="206" y="51"/>
                    </a:lnTo>
                    <a:lnTo>
                      <a:pt x="198" y="51"/>
                    </a:lnTo>
                    <a:lnTo>
                      <a:pt x="190" y="42"/>
                    </a:lnTo>
                    <a:lnTo>
                      <a:pt x="183" y="34"/>
                    </a:lnTo>
                    <a:lnTo>
                      <a:pt x="175" y="25"/>
                    </a:lnTo>
                    <a:lnTo>
                      <a:pt x="175" y="17"/>
                    </a:lnTo>
                    <a:lnTo>
                      <a:pt x="168" y="17"/>
                    </a:lnTo>
                    <a:lnTo>
                      <a:pt x="160" y="17"/>
                    </a:lnTo>
                    <a:lnTo>
                      <a:pt x="160" y="8"/>
                    </a:lnTo>
                    <a:lnTo>
                      <a:pt x="152" y="8"/>
                    </a:lnTo>
                    <a:lnTo>
                      <a:pt x="145" y="8"/>
                    </a:lnTo>
                    <a:lnTo>
                      <a:pt x="137" y="8"/>
                    </a:lnTo>
                    <a:close/>
                  </a:path>
                </a:pathLst>
              </a:custGeom>
              <a:solidFill>
                <a:srgbClr val="A1A1A1"/>
              </a:solidFill>
              <a:ln w="9525">
                <a:noFill/>
                <a:round/>
                <a:headEnd/>
                <a:tailEnd/>
              </a:ln>
            </p:spPr>
            <p:txBody>
              <a:bodyPr/>
              <a:lstStyle/>
              <a:p>
                <a:endParaRPr lang="en-US">
                  <a:solidFill>
                    <a:srgbClr val="1C1C1C"/>
                  </a:solidFill>
                </a:endParaRPr>
              </a:p>
            </p:txBody>
          </p:sp>
          <p:sp>
            <p:nvSpPr>
              <p:cNvPr id="14672" name="Freeform 66"/>
              <p:cNvSpPr>
                <a:spLocks/>
              </p:cNvSpPr>
              <p:nvPr/>
            </p:nvSpPr>
            <p:spPr bwMode="auto">
              <a:xfrm>
                <a:off x="1784" y="1064"/>
                <a:ext cx="228" cy="162"/>
              </a:xfrm>
              <a:custGeom>
                <a:avLst/>
                <a:gdLst>
                  <a:gd name="T0" fmla="*/ 130 w 228"/>
                  <a:gd name="T1" fmla="*/ 0 h 162"/>
                  <a:gd name="T2" fmla="*/ 114 w 228"/>
                  <a:gd name="T3" fmla="*/ 0 h 162"/>
                  <a:gd name="T4" fmla="*/ 92 w 228"/>
                  <a:gd name="T5" fmla="*/ 0 h 162"/>
                  <a:gd name="T6" fmla="*/ 76 w 228"/>
                  <a:gd name="T7" fmla="*/ 0 h 162"/>
                  <a:gd name="T8" fmla="*/ 61 w 228"/>
                  <a:gd name="T9" fmla="*/ 0 h 162"/>
                  <a:gd name="T10" fmla="*/ 46 w 228"/>
                  <a:gd name="T11" fmla="*/ 0 h 162"/>
                  <a:gd name="T12" fmla="*/ 31 w 228"/>
                  <a:gd name="T13" fmla="*/ 8 h 162"/>
                  <a:gd name="T14" fmla="*/ 23 w 228"/>
                  <a:gd name="T15" fmla="*/ 17 h 162"/>
                  <a:gd name="T16" fmla="*/ 16 w 228"/>
                  <a:gd name="T17" fmla="*/ 25 h 162"/>
                  <a:gd name="T18" fmla="*/ 8 w 228"/>
                  <a:gd name="T19" fmla="*/ 34 h 162"/>
                  <a:gd name="T20" fmla="*/ 8 w 228"/>
                  <a:gd name="T21" fmla="*/ 51 h 162"/>
                  <a:gd name="T22" fmla="*/ 0 w 228"/>
                  <a:gd name="T23" fmla="*/ 60 h 162"/>
                  <a:gd name="T24" fmla="*/ 0 w 228"/>
                  <a:gd name="T25" fmla="*/ 77 h 162"/>
                  <a:gd name="T26" fmla="*/ 8 w 228"/>
                  <a:gd name="T27" fmla="*/ 94 h 162"/>
                  <a:gd name="T28" fmla="*/ 16 w 228"/>
                  <a:gd name="T29" fmla="*/ 102 h 162"/>
                  <a:gd name="T30" fmla="*/ 23 w 228"/>
                  <a:gd name="T31" fmla="*/ 111 h 162"/>
                  <a:gd name="T32" fmla="*/ 38 w 228"/>
                  <a:gd name="T33" fmla="*/ 119 h 162"/>
                  <a:gd name="T34" fmla="*/ 54 w 228"/>
                  <a:gd name="T35" fmla="*/ 128 h 162"/>
                  <a:gd name="T36" fmla="*/ 69 w 228"/>
                  <a:gd name="T37" fmla="*/ 128 h 162"/>
                  <a:gd name="T38" fmla="*/ 84 w 228"/>
                  <a:gd name="T39" fmla="*/ 136 h 162"/>
                  <a:gd name="T40" fmla="*/ 99 w 228"/>
                  <a:gd name="T41" fmla="*/ 145 h 162"/>
                  <a:gd name="T42" fmla="*/ 122 w 228"/>
                  <a:gd name="T43" fmla="*/ 153 h 162"/>
                  <a:gd name="T44" fmla="*/ 137 w 228"/>
                  <a:gd name="T45" fmla="*/ 153 h 162"/>
                  <a:gd name="T46" fmla="*/ 160 w 228"/>
                  <a:gd name="T47" fmla="*/ 162 h 162"/>
                  <a:gd name="T48" fmla="*/ 175 w 228"/>
                  <a:gd name="T49" fmla="*/ 162 h 162"/>
                  <a:gd name="T50" fmla="*/ 190 w 228"/>
                  <a:gd name="T51" fmla="*/ 153 h 162"/>
                  <a:gd name="T52" fmla="*/ 198 w 228"/>
                  <a:gd name="T53" fmla="*/ 145 h 162"/>
                  <a:gd name="T54" fmla="*/ 213 w 228"/>
                  <a:gd name="T55" fmla="*/ 136 h 162"/>
                  <a:gd name="T56" fmla="*/ 221 w 228"/>
                  <a:gd name="T57" fmla="*/ 111 h 162"/>
                  <a:gd name="T58" fmla="*/ 228 w 228"/>
                  <a:gd name="T59" fmla="*/ 94 h 162"/>
                  <a:gd name="T60" fmla="*/ 228 w 228"/>
                  <a:gd name="T61" fmla="*/ 77 h 162"/>
                  <a:gd name="T62" fmla="*/ 221 w 228"/>
                  <a:gd name="T63" fmla="*/ 68 h 162"/>
                  <a:gd name="T64" fmla="*/ 213 w 228"/>
                  <a:gd name="T65" fmla="*/ 60 h 162"/>
                  <a:gd name="T66" fmla="*/ 198 w 228"/>
                  <a:gd name="T67" fmla="*/ 51 h 162"/>
                  <a:gd name="T68" fmla="*/ 183 w 228"/>
                  <a:gd name="T69" fmla="*/ 34 h 162"/>
                  <a:gd name="T70" fmla="*/ 175 w 228"/>
                  <a:gd name="T71" fmla="*/ 17 h 162"/>
                  <a:gd name="T72" fmla="*/ 160 w 228"/>
                  <a:gd name="T73" fmla="*/ 17 h 162"/>
                  <a:gd name="T74" fmla="*/ 152 w 228"/>
                  <a:gd name="T75" fmla="*/ 8 h 162"/>
                  <a:gd name="T76" fmla="*/ 137 w 228"/>
                  <a:gd name="T77" fmla="*/ 8 h 1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8"/>
                  <a:gd name="T118" fmla="*/ 0 h 162"/>
                  <a:gd name="T119" fmla="*/ 228 w 228"/>
                  <a:gd name="T120" fmla="*/ 162 h 1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8" h="162">
                    <a:moveTo>
                      <a:pt x="137" y="8"/>
                    </a:moveTo>
                    <a:lnTo>
                      <a:pt x="130" y="0"/>
                    </a:lnTo>
                    <a:lnTo>
                      <a:pt x="122" y="0"/>
                    </a:lnTo>
                    <a:lnTo>
                      <a:pt x="114" y="0"/>
                    </a:lnTo>
                    <a:lnTo>
                      <a:pt x="107" y="0"/>
                    </a:lnTo>
                    <a:lnTo>
                      <a:pt x="92" y="0"/>
                    </a:lnTo>
                    <a:lnTo>
                      <a:pt x="84" y="0"/>
                    </a:lnTo>
                    <a:lnTo>
                      <a:pt x="76" y="0"/>
                    </a:lnTo>
                    <a:lnTo>
                      <a:pt x="69" y="0"/>
                    </a:lnTo>
                    <a:lnTo>
                      <a:pt x="61" y="0"/>
                    </a:lnTo>
                    <a:lnTo>
                      <a:pt x="54" y="0"/>
                    </a:lnTo>
                    <a:lnTo>
                      <a:pt x="46" y="0"/>
                    </a:lnTo>
                    <a:lnTo>
                      <a:pt x="38" y="0"/>
                    </a:lnTo>
                    <a:lnTo>
                      <a:pt x="31" y="8"/>
                    </a:lnTo>
                    <a:lnTo>
                      <a:pt x="23" y="8"/>
                    </a:lnTo>
                    <a:lnTo>
                      <a:pt x="23" y="17"/>
                    </a:lnTo>
                    <a:lnTo>
                      <a:pt x="16" y="17"/>
                    </a:lnTo>
                    <a:lnTo>
                      <a:pt x="16" y="25"/>
                    </a:lnTo>
                    <a:lnTo>
                      <a:pt x="8" y="25"/>
                    </a:lnTo>
                    <a:lnTo>
                      <a:pt x="8" y="34"/>
                    </a:lnTo>
                    <a:lnTo>
                      <a:pt x="8" y="42"/>
                    </a:lnTo>
                    <a:lnTo>
                      <a:pt x="8" y="51"/>
                    </a:lnTo>
                    <a:lnTo>
                      <a:pt x="8" y="60"/>
                    </a:lnTo>
                    <a:lnTo>
                      <a:pt x="0" y="60"/>
                    </a:lnTo>
                    <a:lnTo>
                      <a:pt x="0" y="68"/>
                    </a:lnTo>
                    <a:lnTo>
                      <a:pt x="0" y="77"/>
                    </a:lnTo>
                    <a:lnTo>
                      <a:pt x="0" y="85"/>
                    </a:lnTo>
                    <a:lnTo>
                      <a:pt x="8" y="94"/>
                    </a:lnTo>
                    <a:lnTo>
                      <a:pt x="8" y="102"/>
                    </a:lnTo>
                    <a:lnTo>
                      <a:pt x="16" y="102"/>
                    </a:lnTo>
                    <a:lnTo>
                      <a:pt x="16" y="111"/>
                    </a:lnTo>
                    <a:lnTo>
                      <a:pt x="23" y="111"/>
                    </a:lnTo>
                    <a:lnTo>
                      <a:pt x="31" y="119"/>
                    </a:lnTo>
                    <a:lnTo>
                      <a:pt x="38" y="119"/>
                    </a:lnTo>
                    <a:lnTo>
                      <a:pt x="46" y="119"/>
                    </a:lnTo>
                    <a:lnTo>
                      <a:pt x="54" y="128"/>
                    </a:lnTo>
                    <a:lnTo>
                      <a:pt x="61" y="128"/>
                    </a:lnTo>
                    <a:lnTo>
                      <a:pt x="69" y="128"/>
                    </a:lnTo>
                    <a:lnTo>
                      <a:pt x="76" y="128"/>
                    </a:lnTo>
                    <a:lnTo>
                      <a:pt x="84" y="136"/>
                    </a:lnTo>
                    <a:lnTo>
                      <a:pt x="92" y="136"/>
                    </a:lnTo>
                    <a:lnTo>
                      <a:pt x="99" y="145"/>
                    </a:lnTo>
                    <a:lnTo>
                      <a:pt x="107" y="145"/>
                    </a:lnTo>
                    <a:lnTo>
                      <a:pt x="122" y="153"/>
                    </a:lnTo>
                    <a:lnTo>
                      <a:pt x="130" y="153"/>
                    </a:lnTo>
                    <a:lnTo>
                      <a:pt x="137" y="153"/>
                    </a:lnTo>
                    <a:lnTo>
                      <a:pt x="145" y="153"/>
                    </a:lnTo>
                    <a:lnTo>
                      <a:pt x="160" y="162"/>
                    </a:lnTo>
                    <a:lnTo>
                      <a:pt x="168" y="162"/>
                    </a:lnTo>
                    <a:lnTo>
                      <a:pt x="175" y="162"/>
                    </a:lnTo>
                    <a:lnTo>
                      <a:pt x="183" y="153"/>
                    </a:lnTo>
                    <a:lnTo>
                      <a:pt x="190" y="153"/>
                    </a:lnTo>
                    <a:lnTo>
                      <a:pt x="198" y="153"/>
                    </a:lnTo>
                    <a:lnTo>
                      <a:pt x="198" y="145"/>
                    </a:lnTo>
                    <a:lnTo>
                      <a:pt x="206" y="145"/>
                    </a:lnTo>
                    <a:lnTo>
                      <a:pt x="213" y="136"/>
                    </a:lnTo>
                    <a:lnTo>
                      <a:pt x="221" y="119"/>
                    </a:lnTo>
                    <a:lnTo>
                      <a:pt x="221" y="111"/>
                    </a:lnTo>
                    <a:lnTo>
                      <a:pt x="228" y="102"/>
                    </a:lnTo>
                    <a:lnTo>
                      <a:pt x="228" y="94"/>
                    </a:lnTo>
                    <a:lnTo>
                      <a:pt x="228" y="85"/>
                    </a:lnTo>
                    <a:lnTo>
                      <a:pt x="228" y="77"/>
                    </a:lnTo>
                    <a:lnTo>
                      <a:pt x="221" y="77"/>
                    </a:lnTo>
                    <a:lnTo>
                      <a:pt x="221" y="68"/>
                    </a:lnTo>
                    <a:lnTo>
                      <a:pt x="221" y="60"/>
                    </a:lnTo>
                    <a:lnTo>
                      <a:pt x="213" y="60"/>
                    </a:lnTo>
                    <a:lnTo>
                      <a:pt x="206" y="51"/>
                    </a:lnTo>
                    <a:lnTo>
                      <a:pt x="198" y="51"/>
                    </a:lnTo>
                    <a:lnTo>
                      <a:pt x="190" y="42"/>
                    </a:lnTo>
                    <a:lnTo>
                      <a:pt x="183" y="34"/>
                    </a:lnTo>
                    <a:lnTo>
                      <a:pt x="175" y="25"/>
                    </a:lnTo>
                    <a:lnTo>
                      <a:pt x="175" y="17"/>
                    </a:lnTo>
                    <a:lnTo>
                      <a:pt x="168" y="17"/>
                    </a:lnTo>
                    <a:lnTo>
                      <a:pt x="160" y="17"/>
                    </a:lnTo>
                    <a:lnTo>
                      <a:pt x="160" y="8"/>
                    </a:lnTo>
                    <a:lnTo>
                      <a:pt x="152" y="8"/>
                    </a:lnTo>
                    <a:lnTo>
                      <a:pt x="145" y="8"/>
                    </a:lnTo>
                    <a:lnTo>
                      <a:pt x="137" y="8"/>
                    </a:lnTo>
                    <a:close/>
                  </a:path>
                </a:pathLst>
              </a:custGeom>
              <a:solidFill>
                <a:srgbClr val="A1A1A1"/>
              </a:solidFill>
              <a:ln w="9525">
                <a:noFill/>
                <a:round/>
                <a:headEnd/>
                <a:tailEnd/>
              </a:ln>
            </p:spPr>
            <p:txBody>
              <a:bodyPr/>
              <a:lstStyle/>
              <a:p>
                <a:endParaRPr lang="en-US">
                  <a:solidFill>
                    <a:srgbClr val="1C1C1C"/>
                  </a:solidFill>
                </a:endParaRPr>
              </a:p>
            </p:txBody>
          </p:sp>
        </p:grpSp>
        <p:grpSp>
          <p:nvGrpSpPr>
            <p:cNvPr id="12" name="Group 67"/>
            <p:cNvGrpSpPr>
              <a:grpSpLocks/>
            </p:cNvGrpSpPr>
            <p:nvPr/>
          </p:nvGrpSpPr>
          <p:grpSpPr bwMode="auto">
            <a:xfrm>
              <a:off x="4322763" y="1647825"/>
              <a:ext cx="169862" cy="122238"/>
              <a:chOff x="1997" y="1038"/>
              <a:chExt cx="107" cy="77"/>
            </a:xfrm>
          </p:grpSpPr>
          <p:sp>
            <p:nvSpPr>
              <p:cNvPr id="14669" name="Freeform 68"/>
              <p:cNvSpPr>
                <a:spLocks/>
              </p:cNvSpPr>
              <p:nvPr/>
            </p:nvSpPr>
            <p:spPr bwMode="auto">
              <a:xfrm>
                <a:off x="1997" y="1038"/>
                <a:ext cx="107" cy="77"/>
              </a:xfrm>
              <a:custGeom>
                <a:avLst/>
                <a:gdLst>
                  <a:gd name="T0" fmla="*/ 38 w 107"/>
                  <a:gd name="T1" fmla="*/ 0 h 77"/>
                  <a:gd name="T2" fmla="*/ 23 w 107"/>
                  <a:gd name="T3" fmla="*/ 0 h 77"/>
                  <a:gd name="T4" fmla="*/ 15 w 107"/>
                  <a:gd name="T5" fmla="*/ 9 h 77"/>
                  <a:gd name="T6" fmla="*/ 0 w 107"/>
                  <a:gd name="T7" fmla="*/ 9 h 77"/>
                  <a:gd name="T8" fmla="*/ 0 w 107"/>
                  <a:gd name="T9" fmla="*/ 17 h 77"/>
                  <a:gd name="T10" fmla="*/ 0 w 107"/>
                  <a:gd name="T11" fmla="*/ 34 h 77"/>
                  <a:gd name="T12" fmla="*/ 0 w 107"/>
                  <a:gd name="T13" fmla="*/ 43 h 77"/>
                  <a:gd name="T14" fmla="*/ 0 w 107"/>
                  <a:gd name="T15" fmla="*/ 43 h 77"/>
                  <a:gd name="T16" fmla="*/ 8 w 107"/>
                  <a:gd name="T17" fmla="*/ 60 h 77"/>
                  <a:gd name="T18" fmla="*/ 15 w 107"/>
                  <a:gd name="T19" fmla="*/ 60 h 77"/>
                  <a:gd name="T20" fmla="*/ 15 w 107"/>
                  <a:gd name="T21" fmla="*/ 68 h 77"/>
                  <a:gd name="T22" fmla="*/ 23 w 107"/>
                  <a:gd name="T23" fmla="*/ 77 h 77"/>
                  <a:gd name="T24" fmla="*/ 38 w 107"/>
                  <a:gd name="T25" fmla="*/ 77 h 77"/>
                  <a:gd name="T26" fmla="*/ 46 w 107"/>
                  <a:gd name="T27" fmla="*/ 77 h 77"/>
                  <a:gd name="T28" fmla="*/ 61 w 107"/>
                  <a:gd name="T29" fmla="*/ 77 h 77"/>
                  <a:gd name="T30" fmla="*/ 69 w 107"/>
                  <a:gd name="T31" fmla="*/ 77 h 77"/>
                  <a:gd name="T32" fmla="*/ 76 w 107"/>
                  <a:gd name="T33" fmla="*/ 68 h 77"/>
                  <a:gd name="T34" fmla="*/ 76 w 107"/>
                  <a:gd name="T35" fmla="*/ 60 h 77"/>
                  <a:gd name="T36" fmla="*/ 76 w 107"/>
                  <a:gd name="T37" fmla="*/ 51 h 77"/>
                  <a:gd name="T38" fmla="*/ 84 w 107"/>
                  <a:gd name="T39" fmla="*/ 43 h 77"/>
                  <a:gd name="T40" fmla="*/ 84 w 107"/>
                  <a:gd name="T41" fmla="*/ 43 h 77"/>
                  <a:gd name="T42" fmla="*/ 92 w 107"/>
                  <a:gd name="T43" fmla="*/ 34 h 77"/>
                  <a:gd name="T44" fmla="*/ 107 w 107"/>
                  <a:gd name="T45" fmla="*/ 26 h 77"/>
                  <a:gd name="T46" fmla="*/ 107 w 107"/>
                  <a:gd name="T47" fmla="*/ 17 h 77"/>
                  <a:gd name="T48" fmla="*/ 107 w 107"/>
                  <a:gd name="T49" fmla="*/ 9 h 77"/>
                  <a:gd name="T50" fmla="*/ 92 w 107"/>
                  <a:gd name="T51" fmla="*/ 9 h 77"/>
                  <a:gd name="T52" fmla="*/ 84 w 107"/>
                  <a:gd name="T53" fmla="*/ 9 h 77"/>
                  <a:gd name="T54" fmla="*/ 76 w 107"/>
                  <a:gd name="T55" fmla="*/ 9 h 77"/>
                  <a:gd name="T56" fmla="*/ 69 w 107"/>
                  <a:gd name="T57" fmla="*/ 9 h 77"/>
                  <a:gd name="T58" fmla="*/ 54 w 107"/>
                  <a:gd name="T59" fmla="*/ 9 h 77"/>
                  <a:gd name="T60" fmla="*/ 46 w 107"/>
                  <a:gd name="T61" fmla="*/ 9 h 77"/>
                  <a:gd name="T62" fmla="*/ 38 w 107"/>
                  <a:gd name="T63" fmla="*/ 9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77"/>
                  <a:gd name="T98" fmla="*/ 107 w 107"/>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77">
                    <a:moveTo>
                      <a:pt x="38" y="9"/>
                    </a:moveTo>
                    <a:lnTo>
                      <a:pt x="38" y="0"/>
                    </a:lnTo>
                    <a:lnTo>
                      <a:pt x="31" y="0"/>
                    </a:lnTo>
                    <a:lnTo>
                      <a:pt x="23" y="0"/>
                    </a:lnTo>
                    <a:lnTo>
                      <a:pt x="15" y="9"/>
                    </a:lnTo>
                    <a:lnTo>
                      <a:pt x="8" y="9"/>
                    </a:lnTo>
                    <a:lnTo>
                      <a:pt x="0" y="9"/>
                    </a:lnTo>
                    <a:lnTo>
                      <a:pt x="0" y="17"/>
                    </a:lnTo>
                    <a:lnTo>
                      <a:pt x="0" y="26"/>
                    </a:lnTo>
                    <a:lnTo>
                      <a:pt x="0" y="34"/>
                    </a:lnTo>
                    <a:lnTo>
                      <a:pt x="0" y="43"/>
                    </a:lnTo>
                    <a:lnTo>
                      <a:pt x="0" y="51"/>
                    </a:lnTo>
                    <a:lnTo>
                      <a:pt x="8" y="60"/>
                    </a:lnTo>
                    <a:lnTo>
                      <a:pt x="15" y="60"/>
                    </a:lnTo>
                    <a:lnTo>
                      <a:pt x="15" y="68"/>
                    </a:lnTo>
                    <a:lnTo>
                      <a:pt x="23" y="68"/>
                    </a:lnTo>
                    <a:lnTo>
                      <a:pt x="23" y="77"/>
                    </a:lnTo>
                    <a:lnTo>
                      <a:pt x="31" y="77"/>
                    </a:lnTo>
                    <a:lnTo>
                      <a:pt x="38" y="77"/>
                    </a:lnTo>
                    <a:lnTo>
                      <a:pt x="46" y="77"/>
                    </a:lnTo>
                    <a:lnTo>
                      <a:pt x="54" y="77"/>
                    </a:lnTo>
                    <a:lnTo>
                      <a:pt x="61" y="77"/>
                    </a:lnTo>
                    <a:lnTo>
                      <a:pt x="69" y="77"/>
                    </a:lnTo>
                    <a:lnTo>
                      <a:pt x="69" y="68"/>
                    </a:lnTo>
                    <a:lnTo>
                      <a:pt x="76" y="68"/>
                    </a:lnTo>
                    <a:lnTo>
                      <a:pt x="76" y="60"/>
                    </a:lnTo>
                    <a:lnTo>
                      <a:pt x="76" y="51"/>
                    </a:lnTo>
                    <a:lnTo>
                      <a:pt x="84" y="43"/>
                    </a:lnTo>
                    <a:lnTo>
                      <a:pt x="92" y="43"/>
                    </a:lnTo>
                    <a:lnTo>
                      <a:pt x="92" y="34"/>
                    </a:lnTo>
                    <a:lnTo>
                      <a:pt x="99" y="34"/>
                    </a:lnTo>
                    <a:lnTo>
                      <a:pt x="107" y="26"/>
                    </a:lnTo>
                    <a:lnTo>
                      <a:pt x="107" y="17"/>
                    </a:lnTo>
                    <a:lnTo>
                      <a:pt x="107" y="9"/>
                    </a:lnTo>
                    <a:lnTo>
                      <a:pt x="99" y="9"/>
                    </a:lnTo>
                    <a:lnTo>
                      <a:pt x="92" y="9"/>
                    </a:lnTo>
                    <a:lnTo>
                      <a:pt x="84" y="9"/>
                    </a:lnTo>
                    <a:lnTo>
                      <a:pt x="76" y="9"/>
                    </a:lnTo>
                    <a:lnTo>
                      <a:pt x="69" y="9"/>
                    </a:lnTo>
                    <a:lnTo>
                      <a:pt x="61" y="9"/>
                    </a:lnTo>
                    <a:lnTo>
                      <a:pt x="54" y="9"/>
                    </a:lnTo>
                    <a:lnTo>
                      <a:pt x="46" y="9"/>
                    </a:lnTo>
                    <a:lnTo>
                      <a:pt x="38" y="9"/>
                    </a:lnTo>
                    <a:close/>
                  </a:path>
                </a:pathLst>
              </a:custGeom>
              <a:solidFill>
                <a:srgbClr val="979797"/>
              </a:solidFill>
              <a:ln w="9525">
                <a:noFill/>
                <a:round/>
                <a:headEnd/>
                <a:tailEnd/>
              </a:ln>
            </p:spPr>
            <p:txBody>
              <a:bodyPr/>
              <a:lstStyle/>
              <a:p>
                <a:endParaRPr lang="en-US">
                  <a:solidFill>
                    <a:srgbClr val="1C1C1C"/>
                  </a:solidFill>
                </a:endParaRPr>
              </a:p>
            </p:txBody>
          </p:sp>
          <p:sp>
            <p:nvSpPr>
              <p:cNvPr id="14670" name="Freeform 69"/>
              <p:cNvSpPr>
                <a:spLocks/>
              </p:cNvSpPr>
              <p:nvPr/>
            </p:nvSpPr>
            <p:spPr bwMode="auto">
              <a:xfrm>
                <a:off x="1997" y="1038"/>
                <a:ext cx="107" cy="77"/>
              </a:xfrm>
              <a:custGeom>
                <a:avLst/>
                <a:gdLst>
                  <a:gd name="T0" fmla="*/ 38 w 107"/>
                  <a:gd name="T1" fmla="*/ 9 h 77"/>
                  <a:gd name="T2" fmla="*/ 38 w 107"/>
                  <a:gd name="T3" fmla="*/ 0 h 77"/>
                  <a:gd name="T4" fmla="*/ 31 w 107"/>
                  <a:gd name="T5" fmla="*/ 0 h 77"/>
                  <a:gd name="T6" fmla="*/ 23 w 107"/>
                  <a:gd name="T7" fmla="*/ 0 h 77"/>
                  <a:gd name="T8" fmla="*/ 15 w 107"/>
                  <a:gd name="T9" fmla="*/ 9 h 77"/>
                  <a:gd name="T10" fmla="*/ 8 w 107"/>
                  <a:gd name="T11" fmla="*/ 9 h 77"/>
                  <a:gd name="T12" fmla="*/ 0 w 107"/>
                  <a:gd name="T13" fmla="*/ 9 h 77"/>
                  <a:gd name="T14" fmla="*/ 0 w 107"/>
                  <a:gd name="T15" fmla="*/ 17 h 77"/>
                  <a:gd name="T16" fmla="*/ 0 w 107"/>
                  <a:gd name="T17" fmla="*/ 26 h 77"/>
                  <a:gd name="T18" fmla="*/ 0 w 107"/>
                  <a:gd name="T19" fmla="*/ 34 h 77"/>
                  <a:gd name="T20" fmla="*/ 0 w 107"/>
                  <a:gd name="T21" fmla="*/ 43 h 77"/>
                  <a:gd name="T22" fmla="*/ 0 w 107"/>
                  <a:gd name="T23" fmla="*/ 51 h 77"/>
                  <a:gd name="T24" fmla="*/ 8 w 107"/>
                  <a:gd name="T25" fmla="*/ 60 h 77"/>
                  <a:gd name="T26" fmla="*/ 15 w 107"/>
                  <a:gd name="T27" fmla="*/ 60 h 77"/>
                  <a:gd name="T28" fmla="*/ 15 w 107"/>
                  <a:gd name="T29" fmla="*/ 68 h 77"/>
                  <a:gd name="T30" fmla="*/ 23 w 107"/>
                  <a:gd name="T31" fmla="*/ 68 h 77"/>
                  <a:gd name="T32" fmla="*/ 23 w 107"/>
                  <a:gd name="T33" fmla="*/ 77 h 77"/>
                  <a:gd name="T34" fmla="*/ 31 w 107"/>
                  <a:gd name="T35" fmla="*/ 77 h 77"/>
                  <a:gd name="T36" fmla="*/ 38 w 107"/>
                  <a:gd name="T37" fmla="*/ 77 h 77"/>
                  <a:gd name="T38" fmla="*/ 46 w 107"/>
                  <a:gd name="T39" fmla="*/ 77 h 77"/>
                  <a:gd name="T40" fmla="*/ 54 w 107"/>
                  <a:gd name="T41" fmla="*/ 77 h 77"/>
                  <a:gd name="T42" fmla="*/ 61 w 107"/>
                  <a:gd name="T43" fmla="*/ 77 h 77"/>
                  <a:gd name="T44" fmla="*/ 69 w 107"/>
                  <a:gd name="T45" fmla="*/ 77 h 77"/>
                  <a:gd name="T46" fmla="*/ 69 w 107"/>
                  <a:gd name="T47" fmla="*/ 68 h 77"/>
                  <a:gd name="T48" fmla="*/ 76 w 107"/>
                  <a:gd name="T49" fmla="*/ 68 h 77"/>
                  <a:gd name="T50" fmla="*/ 76 w 107"/>
                  <a:gd name="T51" fmla="*/ 60 h 77"/>
                  <a:gd name="T52" fmla="*/ 76 w 107"/>
                  <a:gd name="T53" fmla="*/ 51 h 77"/>
                  <a:gd name="T54" fmla="*/ 84 w 107"/>
                  <a:gd name="T55" fmla="*/ 43 h 77"/>
                  <a:gd name="T56" fmla="*/ 92 w 107"/>
                  <a:gd name="T57" fmla="*/ 43 h 77"/>
                  <a:gd name="T58" fmla="*/ 92 w 107"/>
                  <a:gd name="T59" fmla="*/ 34 h 77"/>
                  <a:gd name="T60" fmla="*/ 99 w 107"/>
                  <a:gd name="T61" fmla="*/ 34 h 77"/>
                  <a:gd name="T62" fmla="*/ 107 w 107"/>
                  <a:gd name="T63" fmla="*/ 26 h 77"/>
                  <a:gd name="T64" fmla="*/ 107 w 107"/>
                  <a:gd name="T65" fmla="*/ 17 h 77"/>
                  <a:gd name="T66" fmla="*/ 107 w 107"/>
                  <a:gd name="T67" fmla="*/ 9 h 77"/>
                  <a:gd name="T68" fmla="*/ 99 w 107"/>
                  <a:gd name="T69" fmla="*/ 9 h 77"/>
                  <a:gd name="T70" fmla="*/ 92 w 107"/>
                  <a:gd name="T71" fmla="*/ 9 h 77"/>
                  <a:gd name="T72" fmla="*/ 84 w 107"/>
                  <a:gd name="T73" fmla="*/ 9 h 77"/>
                  <a:gd name="T74" fmla="*/ 76 w 107"/>
                  <a:gd name="T75" fmla="*/ 9 h 77"/>
                  <a:gd name="T76" fmla="*/ 69 w 107"/>
                  <a:gd name="T77" fmla="*/ 9 h 77"/>
                  <a:gd name="T78" fmla="*/ 61 w 107"/>
                  <a:gd name="T79" fmla="*/ 9 h 77"/>
                  <a:gd name="T80" fmla="*/ 54 w 107"/>
                  <a:gd name="T81" fmla="*/ 9 h 77"/>
                  <a:gd name="T82" fmla="*/ 46 w 107"/>
                  <a:gd name="T83" fmla="*/ 9 h 77"/>
                  <a:gd name="T84" fmla="*/ 38 w 107"/>
                  <a:gd name="T85" fmla="*/ 9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77"/>
                  <a:gd name="T131" fmla="*/ 107 w 107"/>
                  <a:gd name="T132" fmla="*/ 77 h 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77">
                    <a:moveTo>
                      <a:pt x="38" y="9"/>
                    </a:moveTo>
                    <a:lnTo>
                      <a:pt x="38" y="0"/>
                    </a:lnTo>
                    <a:lnTo>
                      <a:pt x="31" y="0"/>
                    </a:lnTo>
                    <a:lnTo>
                      <a:pt x="23" y="0"/>
                    </a:lnTo>
                    <a:lnTo>
                      <a:pt x="15" y="9"/>
                    </a:lnTo>
                    <a:lnTo>
                      <a:pt x="8" y="9"/>
                    </a:lnTo>
                    <a:lnTo>
                      <a:pt x="0" y="9"/>
                    </a:lnTo>
                    <a:lnTo>
                      <a:pt x="0" y="17"/>
                    </a:lnTo>
                    <a:lnTo>
                      <a:pt x="0" y="26"/>
                    </a:lnTo>
                    <a:lnTo>
                      <a:pt x="0" y="34"/>
                    </a:lnTo>
                    <a:lnTo>
                      <a:pt x="0" y="43"/>
                    </a:lnTo>
                    <a:lnTo>
                      <a:pt x="0" y="51"/>
                    </a:lnTo>
                    <a:lnTo>
                      <a:pt x="8" y="60"/>
                    </a:lnTo>
                    <a:lnTo>
                      <a:pt x="15" y="60"/>
                    </a:lnTo>
                    <a:lnTo>
                      <a:pt x="15" y="68"/>
                    </a:lnTo>
                    <a:lnTo>
                      <a:pt x="23" y="68"/>
                    </a:lnTo>
                    <a:lnTo>
                      <a:pt x="23" y="77"/>
                    </a:lnTo>
                    <a:lnTo>
                      <a:pt x="31" y="77"/>
                    </a:lnTo>
                    <a:lnTo>
                      <a:pt x="38" y="77"/>
                    </a:lnTo>
                    <a:lnTo>
                      <a:pt x="46" y="77"/>
                    </a:lnTo>
                    <a:lnTo>
                      <a:pt x="54" y="77"/>
                    </a:lnTo>
                    <a:lnTo>
                      <a:pt x="61" y="77"/>
                    </a:lnTo>
                    <a:lnTo>
                      <a:pt x="69" y="77"/>
                    </a:lnTo>
                    <a:lnTo>
                      <a:pt x="69" y="68"/>
                    </a:lnTo>
                    <a:lnTo>
                      <a:pt x="76" y="68"/>
                    </a:lnTo>
                    <a:lnTo>
                      <a:pt x="76" y="60"/>
                    </a:lnTo>
                    <a:lnTo>
                      <a:pt x="76" y="51"/>
                    </a:lnTo>
                    <a:lnTo>
                      <a:pt x="84" y="43"/>
                    </a:lnTo>
                    <a:lnTo>
                      <a:pt x="92" y="43"/>
                    </a:lnTo>
                    <a:lnTo>
                      <a:pt x="92" y="34"/>
                    </a:lnTo>
                    <a:lnTo>
                      <a:pt x="99" y="34"/>
                    </a:lnTo>
                    <a:lnTo>
                      <a:pt x="107" y="26"/>
                    </a:lnTo>
                    <a:lnTo>
                      <a:pt x="107" y="17"/>
                    </a:lnTo>
                    <a:lnTo>
                      <a:pt x="107" y="9"/>
                    </a:lnTo>
                    <a:lnTo>
                      <a:pt x="99" y="9"/>
                    </a:lnTo>
                    <a:lnTo>
                      <a:pt x="92" y="9"/>
                    </a:lnTo>
                    <a:lnTo>
                      <a:pt x="84" y="9"/>
                    </a:lnTo>
                    <a:lnTo>
                      <a:pt x="76" y="9"/>
                    </a:lnTo>
                    <a:lnTo>
                      <a:pt x="69" y="9"/>
                    </a:lnTo>
                    <a:lnTo>
                      <a:pt x="61" y="9"/>
                    </a:lnTo>
                    <a:lnTo>
                      <a:pt x="54" y="9"/>
                    </a:lnTo>
                    <a:lnTo>
                      <a:pt x="46" y="9"/>
                    </a:lnTo>
                    <a:lnTo>
                      <a:pt x="38" y="9"/>
                    </a:lnTo>
                    <a:close/>
                  </a:path>
                </a:pathLst>
              </a:custGeom>
              <a:solidFill>
                <a:srgbClr val="979797"/>
              </a:solidFill>
              <a:ln w="9525">
                <a:noFill/>
                <a:round/>
                <a:headEnd/>
                <a:tailEnd/>
              </a:ln>
            </p:spPr>
            <p:txBody>
              <a:bodyPr/>
              <a:lstStyle/>
              <a:p>
                <a:endParaRPr lang="en-US">
                  <a:solidFill>
                    <a:srgbClr val="1C1C1C"/>
                  </a:solidFill>
                </a:endParaRPr>
              </a:p>
            </p:txBody>
          </p:sp>
        </p:grpSp>
        <p:grpSp>
          <p:nvGrpSpPr>
            <p:cNvPr id="13" name="Group 70"/>
            <p:cNvGrpSpPr>
              <a:grpSpLocks/>
            </p:cNvGrpSpPr>
            <p:nvPr/>
          </p:nvGrpSpPr>
          <p:grpSpPr bwMode="auto">
            <a:xfrm>
              <a:off x="4432300" y="1620838"/>
              <a:ext cx="385763" cy="271462"/>
              <a:chOff x="2066" y="1021"/>
              <a:chExt cx="243" cy="171"/>
            </a:xfrm>
          </p:grpSpPr>
          <p:sp>
            <p:nvSpPr>
              <p:cNvPr id="14667" name="Freeform 71"/>
              <p:cNvSpPr>
                <a:spLocks/>
              </p:cNvSpPr>
              <p:nvPr/>
            </p:nvSpPr>
            <p:spPr bwMode="auto">
              <a:xfrm>
                <a:off x="2066" y="1021"/>
                <a:ext cx="243" cy="171"/>
              </a:xfrm>
              <a:custGeom>
                <a:avLst/>
                <a:gdLst>
                  <a:gd name="T0" fmla="*/ 0 w 243"/>
                  <a:gd name="T1" fmla="*/ 128 h 171"/>
                  <a:gd name="T2" fmla="*/ 7 w 243"/>
                  <a:gd name="T3" fmla="*/ 94 h 171"/>
                  <a:gd name="T4" fmla="*/ 30 w 243"/>
                  <a:gd name="T5" fmla="*/ 77 h 171"/>
                  <a:gd name="T6" fmla="*/ 45 w 243"/>
                  <a:gd name="T7" fmla="*/ 77 h 171"/>
                  <a:gd name="T8" fmla="*/ 61 w 243"/>
                  <a:gd name="T9" fmla="*/ 85 h 171"/>
                  <a:gd name="T10" fmla="*/ 76 w 243"/>
                  <a:gd name="T11" fmla="*/ 85 h 171"/>
                  <a:gd name="T12" fmla="*/ 83 w 243"/>
                  <a:gd name="T13" fmla="*/ 77 h 171"/>
                  <a:gd name="T14" fmla="*/ 83 w 243"/>
                  <a:gd name="T15" fmla="*/ 60 h 171"/>
                  <a:gd name="T16" fmla="*/ 83 w 243"/>
                  <a:gd name="T17" fmla="*/ 43 h 171"/>
                  <a:gd name="T18" fmla="*/ 99 w 243"/>
                  <a:gd name="T19" fmla="*/ 43 h 171"/>
                  <a:gd name="T20" fmla="*/ 114 w 243"/>
                  <a:gd name="T21" fmla="*/ 43 h 171"/>
                  <a:gd name="T22" fmla="*/ 137 w 243"/>
                  <a:gd name="T23" fmla="*/ 34 h 171"/>
                  <a:gd name="T24" fmla="*/ 144 w 243"/>
                  <a:gd name="T25" fmla="*/ 26 h 171"/>
                  <a:gd name="T26" fmla="*/ 159 w 243"/>
                  <a:gd name="T27" fmla="*/ 17 h 171"/>
                  <a:gd name="T28" fmla="*/ 175 w 243"/>
                  <a:gd name="T29" fmla="*/ 17 h 171"/>
                  <a:gd name="T30" fmla="*/ 190 w 243"/>
                  <a:gd name="T31" fmla="*/ 9 h 171"/>
                  <a:gd name="T32" fmla="*/ 205 w 243"/>
                  <a:gd name="T33" fmla="*/ 0 h 171"/>
                  <a:gd name="T34" fmla="*/ 213 w 243"/>
                  <a:gd name="T35" fmla="*/ 9 h 171"/>
                  <a:gd name="T36" fmla="*/ 220 w 243"/>
                  <a:gd name="T37" fmla="*/ 17 h 171"/>
                  <a:gd name="T38" fmla="*/ 228 w 243"/>
                  <a:gd name="T39" fmla="*/ 26 h 171"/>
                  <a:gd name="T40" fmla="*/ 235 w 243"/>
                  <a:gd name="T41" fmla="*/ 34 h 171"/>
                  <a:gd name="T42" fmla="*/ 235 w 243"/>
                  <a:gd name="T43" fmla="*/ 51 h 171"/>
                  <a:gd name="T44" fmla="*/ 243 w 243"/>
                  <a:gd name="T45" fmla="*/ 68 h 171"/>
                  <a:gd name="T46" fmla="*/ 243 w 243"/>
                  <a:gd name="T47" fmla="*/ 77 h 171"/>
                  <a:gd name="T48" fmla="*/ 243 w 243"/>
                  <a:gd name="T49" fmla="*/ 94 h 171"/>
                  <a:gd name="T50" fmla="*/ 235 w 243"/>
                  <a:gd name="T51" fmla="*/ 103 h 171"/>
                  <a:gd name="T52" fmla="*/ 228 w 243"/>
                  <a:gd name="T53" fmla="*/ 120 h 171"/>
                  <a:gd name="T54" fmla="*/ 228 w 243"/>
                  <a:gd name="T55" fmla="*/ 128 h 171"/>
                  <a:gd name="T56" fmla="*/ 235 w 243"/>
                  <a:gd name="T57" fmla="*/ 145 h 171"/>
                  <a:gd name="T58" fmla="*/ 235 w 243"/>
                  <a:gd name="T59" fmla="*/ 154 h 171"/>
                  <a:gd name="T60" fmla="*/ 228 w 243"/>
                  <a:gd name="T61" fmla="*/ 162 h 171"/>
                  <a:gd name="T62" fmla="*/ 220 w 243"/>
                  <a:gd name="T63" fmla="*/ 171 h 171"/>
                  <a:gd name="T64" fmla="*/ 190 w 243"/>
                  <a:gd name="T65" fmla="*/ 171 h 171"/>
                  <a:gd name="T66" fmla="*/ 175 w 243"/>
                  <a:gd name="T67" fmla="*/ 162 h 171"/>
                  <a:gd name="T68" fmla="*/ 167 w 243"/>
                  <a:gd name="T69" fmla="*/ 145 h 171"/>
                  <a:gd name="T70" fmla="*/ 144 w 243"/>
                  <a:gd name="T71" fmla="*/ 145 h 171"/>
                  <a:gd name="T72" fmla="*/ 137 w 243"/>
                  <a:gd name="T73" fmla="*/ 154 h 171"/>
                  <a:gd name="T74" fmla="*/ 121 w 243"/>
                  <a:gd name="T75" fmla="*/ 154 h 171"/>
                  <a:gd name="T76" fmla="*/ 106 w 243"/>
                  <a:gd name="T77" fmla="*/ 162 h 171"/>
                  <a:gd name="T78" fmla="*/ 91 w 243"/>
                  <a:gd name="T79" fmla="*/ 162 h 171"/>
                  <a:gd name="T80" fmla="*/ 76 w 243"/>
                  <a:gd name="T81" fmla="*/ 145 h 171"/>
                  <a:gd name="T82" fmla="*/ 61 w 243"/>
                  <a:gd name="T83" fmla="*/ 145 h 171"/>
                  <a:gd name="T84" fmla="*/ 45 w 243"/>
                  <a:gd name="T85" fmla="*/ 145 h 171"/>
                  <a:gd name="T86" fmla="*/ 38 w 243"/>
                  <a:gd name="T87" fmla="*/ 145 h 171"/>
                  <a:gd name="T88" fmla="*/ 23 w 243"/>
                  <a:gd name="T89" fmla="*/ 145 h 171"/>
                  <a:gd name="T90" fmla="*/ 7 w 243"/>
                  <a:gd name="T91" fmla="*/ 154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3"/>
                  <a:gd name="T139" fmla="*/ 0 h 171"/>
                  <a:gd name="T140" fmla="*/ 243 w 243"/>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3" h="171">
                    <a:moveTo>
                      <a:pt x="7" y="137"/>
                    </a:moveTo>
                    <a:lnTo>
                      <a:pt x="7" y="137"/>
                    </a:lnTo>
                    <a:lnTo>
                      <a:pt x="0" y="128"/>
                    </a:lnTo>
                    <a:lnTo>
                      <a:pt x="0" y="120"/>
                    </a:lnTo>
                    <a:lnTo>
                      <a:pt x="0" y="103"/>
                    </a:lnTo>
                    <a:lnTo>
                      <a:pt x="7" y="94"/>
                    </a:lnTo>
                    <a:lnTo>
                      <a:pt x="7" y="85"/>
                    </a:lnTo>
                    <a:lnTo>
                      <a:pt x="15" y="77"/>
                    </a:lnTo>
                    <a:lnTo>
                      <a:pt x="30" y="77"/>
                    </a:lnTo>
                    <a:lnTo>
                      <a:pt x="38" y="77"/>
                    </a:lnTo>
                    <a:lnTo>
                      <a:pt x="45" y="77"/>
                    </a:lnTo>
                    <a:lnTo>
                      <a:pt x="53" y="77"/>
                    </a:lnTo>
                    <a:lnTo>
                      <a:pt x="61" y="85"/>
                    </a:lnTo>
                    <a:lnTo>
                      <a:pt x="68" y="85"/>
                    </a:lnTo>
                    <a:lnTo>
                      <a:pt x="76" y="85"/>
                    </a:lnTo>
                    <a:lnTo>
                      <a:pt x="83" y="85"/>
                    </a:lnTo>
                    <a:lnTo>
                      <a:pt x="83" y="77"/>
                    </a:lnTo>
                    <a:lnTo>
                      <a:pt x="83" y="68"/>
                    </a:lnTo>
                    <a:lnTo>
                      <a:pt x="83" y="60"/>
                    </a:lnTo>
                    <a:lnTo>
                      <a:pt x="83" y="51"/>
                    </a:lnTo>
                    <a:lnTo>
                      <a:pt x="83" y="43"/>
                    </a:lnTo>
                    <a:lnTo>
                      <a:pt x="91" y="43"/>
                    </a:lnTo>
                    <a:lnTo>
                      <a:pt x="99" y="43"/>
                    </a:lnTo>
                    <a:lnTo>
                      <a:pt x="106" y="43"/>
                    </a:lnTo>
                    <a:lnTo>
                      <a:pt x="114" y="43"/>
                    </a:lnTo>
                    <a:lnTo>
                      <a:pt x="121" y="43"/>
                    </a:lnTo>
                    <a:lnTo>
                      <a:pt x="129" y="34"/>
                    </a:lnTo>
                    <a:lnTo>
                      <a:pt x="137" y="34"/>
                    </a:lnTo>
                    <a:lnTo>
                      <a:pt x="144" y="34"/>
                    </a:lnTo>
                    <a:lnTo>
                      <a:pt x="144" y="26"/>
                    </a:lnTo>
                    <a:lnTo>
                      <a:pt x="152" y="26"/>
                    </a:lnTo>
                    <a:lnTo>
                      <a:pt x="159" y="26"/>
                    </a:lnTo>
                    <a:lnTo>
                      <a:pt x="159" y="17"/>
                    </a:lnTo>
                    <a:lnTo>
                      <a:pt x="167" y="17"/>
                    </a:lnTo>
                    <a:lnTo>
                      <a:pt x="175" y="17"/>
                    </a:lnTo>
                    <a:lnTo>
                      <a:pt x="182" y="9"/>
                    </a:lnTo>
                    <a:lnTo>
                      <a:pt x="190" y="9"/>
                    </a:lnTo>
                    <a:lnTo>
                      <a:pt x="197" y="9"/>
                    </a:lnTo>
                    <a:lnTo>
                      <a:pt x="205" y="9"/>
                    </a:lnTo>
                    <a:lnTo>
                      <a:pt x="205" y="0"/>
                    </a:lnTo>
                    <a:lnTo>
                      <a:pt x="213" y="9"/>
                    </a:lnTo>
                    <a:lnTo>
                      <a:pt x="220" y="17"/>
                    </a:lnTo>
                    <a:lnTo>
                      <a:pt x="228" y="26"/>
                    </a:lnTo>
                    <a:lnTo>
                      <a:pt x="228" y="34"/>
                    </a:lnTo>
                    <a:lnTo>
                      <a:pt x="235" y="34"/>
                    </a:lnTo>
                    <a:lnTo>
                      <a:pt x="235" y="43"/>
                    </a:lnTo>
                    <a:lnTo>
                      <a:pt x="235" y="51"/>
                    </a:lnTo>
                    <a:lnTo>
                      <a:pt x="235" y="60"/>
                    </a:lnTo>
                    <a:lnTo>
                      <a:pt x="243" y="68"/>
                    </a:lnTo>
                    <a:lnTo>
                      <a:pt x="243" y="77"/>
                    </a:lnTo>
                    <a:lnTo>
                      <a:pt x="243" y="85"/>
                    </a:lnTo>
                    <a:lnTo>
                      <a:pt x="243" y="94"/>
                    </a:lnTo>
                    <a:lnTo>
                      <a:pt x="235" y="103"/>
                    </a:lnTo>
                    <a:lnTo>
                      <a:pt x="235" y="111"/>
                    </a:lnTo>
                    <a:lnTo>
                      <a:pt x="228" y="120"/>
                    </a:lnTo>
                    <a:lnTo>
                      <a:pt x="228" y="128"/>
                    </a:lnTo>
                    <a:lnTo>
                      <a:pt x="235" y="137"/>
                    </a:lnTo>
                    <a:lnTo>
                      <a:pt x="235" y="145"/>
                    </a:lnTo>
                    <a:lnTo>
                      <a:pt x="235" y="154"/>
                    </a:lnTo>
                    <a:lnTo>
                      <a:pt x="235" y="162"/>
                    </a:lnTo>
                    <a:lnTo>
                      <a:pt x="228" y="162"/>
                    </a:lnTo>
                    <a:lnTo>
                      <a:pt x="220" y="171"/>
                    </a:lnTo>
                    <a:lnTo>
                      <a:pt x="205" y="171"/>
                    </a:lnTo>
                    <a:lnTo>
                      <a:pt x="197" y="171"/>
                    </a:lnTo>
                    <a:lnTo>
                      <a:pt x="190" y="171"/>
                    </a:lnTo>
                    <a:lnTo>
                      <a:pt x="182" y="162"/>
                    </a:lnTo>
                    <a:lnTo>
                      <a:pt x="175" y="162"/>
                    </a:lnTo>
                    <a:lnTo>
                      <a:pt x="175" y="154"/>
                    </a:lnTo>
                    <a:lnTo>
                      <a:pt x="167" y="154"/>
                    </a:lnTo>
                    <a:lnTo>
                      <a:pt x="167" y="145"/>
                    </a:lnTo>
                    <a:lnTo>
                      <a:pt x="159" y="145"/>
                    </a:lnTo>
                    <a:lnTo>
                      <a:pt x="152" y="145"/>
                    </a:lnTo>
                    <a:lnTo>
                      <a:pt x="144" y="145"/>
                    </a:lnTo>
                    <a:lnTo>
                      <a:pt x="144" y="154"/>
                    </a:lnTo>
                    <a:lnTo>
                      <a:pt x="137" y="154"/>
                    </a:lnTo>
                    <a:lnTo>
                      <a:pt x="129" y="154"/>
                    </a:lnTo>
                    <a:lnTo>
                      <a:pt x="121" y="154"/>
                    </a:lnTo>
                    <a:lnTo>
                      <a:pt x="114" y="162"/>
                    </a:lnTo>
                    <a:lnTo>
                      <a:pt x="106" y="162"/>
                    </a:lnTo>
                    <a:lnTo>
                      <a:pt x="99" y="162"/>
                    </a:lnTo>
                    <a:lnTo>
                      <a:pt x="91" y="162"/>
                    </a:lnTo>
                    <a:lnTo>
                      <a:pt x="83" y="154"/>
                    </a:lnTo>
                    <a:lnTo>
                      <a:pt x="76" y="154"/>
                    </a:lnTo>
                    <a:lnTo>
                      <a:pt x="76" y="145"/>
                    </a:lnTo>
                    <a:lnTo>
                      <a:pt x="68" y="145"/>
                    </a:lnTo>
                    <a:lnTo>
                      <a:pt x="61" y="145"/>
                    </a:lnTo>
                    <a:lnTo>
                      <a:pt x="53" y="145"/>
                    </a:lnTo>
                    <a:lnTo>
                      <a:pt x="45" y="145"/>
                    </a:lnTo>
                    <a:lnTo>
                      <a:pt x="38" y="145"/>
                    </a:lnTo>
                    <a:lnTo>
                      <a:pt x="30" y="145"/>
                    </a:lnTo>
                    <a:lnTo>
                      <a:pt x="23" y="145"/>
                    </a:lnTo>
                    <a:lnTo>
                      <a:pt x="15" y="145"/>
                    </a:lnTo>
                    <a:lnTo>
                      <a:pt x="7" y="154"/>
                    </a:lnTo>
                    <a:lnTo>
                      <a:pt x="7" y="145"/>
                    </a:lnTo>
                    <a:lnTo>
                      <a:pt x="7" y="137"/>
                    </a:lnTo>
                    <a:close/>
                  </a:path>
                </a:pathLst>
              </a:custGeom>
              <a:solidFill>
                <a:srgbClr val="B0B0B0"/>
              </a:solidFill>
              <a:ln w="9525">
                <a:noFill/>
                <a:round/>
                <a:headEnd/>
                <a:tailEnd/>
              </a:ln>
            </p:spPr>
            <p:txBody>
              <a:bodyPr/>
              <a:lstStyle/>
              <a:p>
                <a:endParaRPr lang="en-US">
                  <a:solidFill>
                    <a:srgbClr val="1C1C1C"/>
                  </a:solidFill>
                </a:endParaRPr>
              </a:p>
            </p:txBody>
          </p:sp>
          <p:sp>
            <p:nvSpPr>
              <p:cNvPr id="14668" name="Freeform 72"/>
              <p:cNvSpPr>
                <a:spLocks/>
              </p:cNvSpPr>
              <p:nvPr/>
            </p:nvSpPr>
            <p:spPr bwMode="auto">
              <a:xfrm>
                <a:off x="2066" y="1021"/>
                <a:ext cx="243" cy="171"/>
              </a:xfrm>
              <a:custGeom>
                <a:avLst/>
                <a:gdLst>
                  <a:gd name="T0" fmla="*/ 0 w 243"/>
                  <a:gd name="T1" fmla="*/ 128 h 171"/>
                  <a:gd name="T2" fmla="*/ 0 w 243"/>
                  <a:gd name="T3" fmla="*/ 103 h 171"/>
                  <a:gd name="T4" fmla="*/ 7 w 243"/>
                  <a:gd name="T5" fmla="*/ 85 h 171"/>
                  <a:gd name="T6" fmla="*/ 30 w 243"/>
                  <a:gd name="T7" fmla="*/ 77 h 171"/>
                  <a:gd name="T8" fmla="*/ 45 w 243"/>
                  <a:gd name="T9" fmla="*/ 77 h 171"/>
                  <a:gd name="T10" fmla="*/ 61 w 243"/>
                  <a:gd name="T11" fmla="*/ 85 h 171"/>
                  <a:gd name="T12" fmla="*/ 76 w 243"/>
                  <a:gd name="T13" fmla="*/ 85 h 171"/>
                  <a:gd name="T14" fmla="*/ 83 w 243"/>
                  <a:gd name="T15" fmla="*/ 77 h 171"/>
                  <a:gd name="T16" fmla="*/ 83 w 243"/>
                  <a:gd name="T17" fmla="*/ 60 h 171"/>
                  <a:gd name="T18" fmla="*/ 83 w 243"/>
                  <a:gd name="T19" fmla="*/ 43 h 171"/>
                  <a:gd name="T20" fmla="*/ 99 w 243"/>
                  <a:gd name="T21" fmla="*/ 43 h 171"/>
                  <a:gd name="T22" fmla="*/ 114 w 243"/>
                  <a:gd name="T23" fmla="*/ 43 h 171"/>
                  <a:gd name="T24" fmla="*/ 129 w 243"/>
                  <a:gd name="T25" fmla="*/ 34 h 171"/>
                  <a:gd name="T26" fmla="*/ 144 w 243"/>
                  <a:gd name="T27" fmla="*/ 34 h 171"/>
                  <a:gd name="T28" fmla="*/ 152 w 243"/>
                  <a:gd name="T29" fmla="*/ 26 h 171"/>
                  <a:gd name="T30" fmla="*/ 159 w 243"/>
                  <a:gd name="T31" fmla="*/ 17 h 171"/>
                  <a:gd name="T32" fmla="*/ 175 w 243"/>
                  <a:gd name="T33" fmla="*/ 17 h 171"/>
                  <a:gd name="T34" fmla="*/ 190 w 243"/>
                  <a:gd name="T35" fmla="*/ 9 h 171"/>
                  <a:gd name="T36" fmla="*/ 205 w 243"/>
                  <a:gd name="T37" fmla="*/ 9 h 171"/>
                  <a:gd name="T38" fmla="*/ 213 w 243"/>
                  <a:gd name="T39" fmla="*/ 9 h 171"/>
                  <a:gd name="T40" fmla="*/ 228 w 243"/>
                  <a:gd name="T41" fmla="*/ 26 h 171"/>
                  <a:gd name="T42" fmla="*/ 235 w 243"/>
                  <a:gd name="T43" fmla="*/ 34 h 171"/>
                  <a:gd name="T44" fmla="*/ 235 w 243"/>
                  <a:gd name="T45" fmla="*/ 51 h 171"/>
                  <a:gd name="T46" fmla="*/ 243 w 243"/>
                  <a:gd name="T47" fmla="*/ 68 h 171"/>
                  <a:gd name="T48" fmla="*/ 243 w 243"/>
                  <a:gd name="T49" fmla="*/ 85 h 171"/>
                  <a:gd name="T50" fmla="*/ 235 w 243"/>
                  <a:gd name="T51" fmla="*/ 103 h 171"/>
                  <a:gd name="T52" fmla="*/ 228 w 243"/>
                  <a:gd name="T53" fmla="*/ 120 h 171"/>
                  <a:gd name="T54" fmla="*/ 235 w 243"/>
                  <a:gd name="T55" fmla="*/ 137 h 171"/>
                  <a:gd name="T56" fmla="*/ 235 w 243"/>
                  <a:gd name="T57" fmla="*/ 154 h 171"/>
                  <a:gd name="T58" fmla="*/ 228 w 243"/>
                  <a:gd name="T59" fmla="*/ 162 h 171"/>
                  <a:gd name="T60" fmla="*/ 205 w 243"/>
                  <a:gd name="T61" fmla="*/ 171 h 171"/>
                  <a:gd name="T62" fmla="*/ 190 w 243"/>
                  <a:gd name="T63" fmla="*/ 171 h 171"/>
                  <a:gd name="T64" fmla="*/ 175 w 243"/>
                  <a:gd name="T65" fmla="*/ 162 h 171"/>
                  <a:gd name="T66" fmla="*/ 167 w 243"/>
                  <a:gd name="T67" fmla="*/ 154 h 171"/>
                  <a:gd name="T68" fmla="*/ 159 w 243"/>
                  <a:gd name="T69" fmla="*/ 145 h 171"/>
                  <a:gd name="T70" fmla="*/ 144 w 243"/>
                  <a:gd name="T71" fmla="*/ 145 h 171"/>
                  <a:gd name="T72" fmla="*/ 137 w 243"/>
                  <a:gd name="T73" fmla="*/ 154 h 171"/>
                  <a:gd name="T74" fmla="*/ 121 w 243"/>
                  <a:gd name="T75" fmla="*/ 154 h 171"/>
                  <a:gd name="T76" fmla="*/ 106 w 243"/>
                  <a:gd name="T77" fmla="*/ 162 h 171"/>
                  <a:gd name="T78" fmla="*/ 91 w 243"/>
                  <a:gd name="T79" fmla="*/ 162 h 171"/>
                  <a:gd name="T80" fmla="*/ 76 w 243"/>
                  <a:gd name="T81" fmla="*/ 154 h 171"/>
                  <a:gd name="T82" fmla="*/ 68 w 243"/>
                  <a:gd name="T83" fmla="*/ 145 h 171"/>
                  <a:gd name="T84" fmla="*/ 53 w 243"/>
                  <a:gd name="T85" fmla="*/ 145 h 171"/>
                  <a:gd name="T86" fmla="*/ 38 w 243"/>
                  <a:gd name="T87" fmla="*/ 145 h 171"/>
                  <a:gd name="T88" fmla="*/ 23 w 243"/>
                  <a:gd name="T89" fmla="*/ 145 h 171"/>
                  <a:gd name="T90" fmla="*/ 7 w 243"/>
                  <a:gd name="T91" fmla="*/ 154 h 171"/>
                  <a:gd name="T92" fmla="*/ 7 w 243"/>
                  <a:gd name="T93" fmla="*/ 137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3"/>
                  <a:gd name="T142" fmla="*/ 0 h 171"/>
                  <a:gd name="T143" fmla="*/ 243 w 243"/>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3" h="171">
                    <a:moveTo>
                      <a:pt x="7" y="137"/>
                    </a:moveTo>
                    <a:lnTo>
                      <a:pt x="0" y="128"/>
                    </a:lnTo>
                    <a:lnTo>
                      <a:pt x="0" y="120"/>
                    </a:lnTo>
                    <a:lnTo>
                      <a:pt x="0" y="103"/>
                    </a:lnTo>
                    <a:lnTo>
                      <a:pt x="7" y="94"/>
                    </a:lnTo>
                    <a:lnTo>
                      <a:pt x="7" y="85"/>
                    </a:lnTo>
                    <a:lnTo>
                      <a:pt x="15" y="77"/>
                    </a:lnTo>
                    <a:lnTo>
                      <a:pt x="30" y="77"/>
                    </a:lnTo>
                    <a:lnTo>
                      <a:pt x="38" y="77"/>
                    </a:lnTo>
                    <a:lnTo>
                      <a:pt x="45" y="77"/>
                    </a:lnTo>
                    <a:lnTo>
                      <a:pt x="53" y="77"/>
                    </a:lnTo>
                    <a:lnTo>
                      <a:pt x="61" y="85"/>
                    </a:lnTo>
                    <a:lnTo>
                      <a:pt x="68" y="85"/>
                    </a:lnTo>
                    <a:lnTo>
                      <a:pt x="76" y="85"/>
                    </a:lnTo>
                    <a:lnTo>
                      <a:pt x="83" y="85"/>
                    </a:lnTo>
                    <a:lnTo>
                      <a:pt x="83" y="77"/>
                    </a:lnTo>
                    <a:lnTo>
                      <a:pt x="83" y="68"/>
                    </a:lnTo>
                    <a:lnTo>
                      <a:pt x="83" y="60"/>
                    </a:lnTo>
                    <a:lnTo>
                      <a:pt x="83" y="51"/>
                    </a:lnTo>
                    <a:lnTo>
                      <a:pt x="83" y="43"/>
                    </a:lnTo>
                    <a:lnTo>
                      <a:pt x="91" y="43"/>
                    </a:lnTo>
                    <a:lnTo>
                      <a:pt x="99" y="43"/>
                    </a:lnTo>
                    <a:lnTo>
                      <a:pt x="106" y="43"/>
                    </a:lnTo>
                    <a:lnTo>
                      <a:pt x="114" y="43"/>
                    </a:lnTo>
                    <a:lnTo>
                      <a:pt x="121" y="43"/>
                    </a:lnTo>
                    <a:lnTo>
                      <a:pt x="129" y="34"/>
                    </a:lnTo>
                    <a:lnTo>
                      <a:pt x="137" y="34"/>
                    </a:lnTo>
                    <a:lnTo>
                      <a:pt x="144" y="34"/>
                    </a:lnTo>
                    <a:lnTo>
                      <a:pt x="144" y="26"/>
                    </a:lnTo>
                    <a:lnTo>
                      <a:pt x="152" y="26"/>
                    </a:lnTo>
                    <a:lnTo>
                      <a:pt x="159" y="26"/>
                    </a:lnTo>
                    <a:lnTo>
                      <a:pt x="159" y="17"/>
                    </a:lnTo>
                    <a:lnTo>
                      <a:pt x="167" y="17"/>
                    </a:lnTo>
                    <a:lnTo>
                      <a:pt x="175" y="17"/>
                    </a:lnTo>
                    <a:lnTo>
                      <a:pt x="182" y="9"/>
                    </a:lnTo>
                    <a:lnTo>
                      <a:pt x="190" y="9"/>
                    </a:lnTo>
                    <a:lnTo>
                      <a:pt x="197" y="9"/>
                    </a:lnTo>
                    <a:lnTo>
                      <a:pt x="205" y="9"/>
                    </a:lnTo>
                    <a:lnTo>
                      <a:pt x="205" y="0"/>
                    </a:lnTo>
                    <a:lnTo>
                      <a:pt x="213" y="9"/>
                    </a:lnTo>
                    <a:lnTo>
                      <a:pt x="220" y="17"/>
                    </a:lnTo>
                    <a:lnTo>
                      <a:pt x="228" y="26"/>
                    </a:lnTo>
                    <a:lnTo>
                      <a:pt x="228" y="34"/>
                    </a:lnTo>
                    <a:lnTo>
                      <a:pt x="235" y="34"/>
                    </a:lnTo>
                    <a:lnTo>
                      <a:pt x="235" y="43"/>
                    </a:lnTo>
                    <a:lnTo>
                      <a:pt x="235" y="51"/>
                    </a:lnTo>
                    <a:lnTo>
                      <a:pt x="235" y="60"/>
                    </a:lnTo>
                    <a:lnTo>
                      <a:pt x="243" y="68"/>
                    </a:lnTo>
                    <a:lnTo>
                      <a:pt x="243" y="77"/>
                    </a:lnTo>
                    <a:lnTo>
                      <a:pt x="243" y="85"/>
                    </a:lnTo>
                    <a:lnTo>
                      <a:pt x="243" y="94"/>
                    </a:lnTo>
                    <a:lnTo>
                      <a:pt x="235" y="103"/>
                    </a:lnTo>
                    <a:lnTo>
                      <a:pt x="235" y="111"/>
                    </a:lnTo>
                    <a:lnTo>
                      <a:pt x="228" y="120"/>
                    </a:lnTo>
                    <a:lnTo>
                      <a:pt x="228" y="128"/>
                    </a:lnTo>
                    <a:lnTo>
                      <a:pt x="235" y="137"/>
                    </a:lnTo>
                    <a:lnTo>
                      <a:pt x="235" y="145"/>
                    </a:lnTo>
                    <a:lnTo>
                      <a:pt x="235" y="154"/>
                    </a:lnTo>
                    <a:lnTo>
                      <a:pt x="235" y="162"/>
                    </a:lnTo>
                    <a:lnTo>
                      <a:pt x="228" y="162"/>
                    </a:lnTo>
                    <a:lnTo>
                      <a:pt x="220" y="171"/>
                    </a:lnTo>
                    <a:lnTo>
                      <a:pt x="205" y="171"/>
                    </a:lnTo>
                    <a:lnTo>
                      <a:pt x="197" y="171"/>
                    </a:lnTo>
                    <a:lnTo>
                      <a:pt x="190" y="171"/>
                    </a:lnTo>
                    <a:lnTo>
                      <a:pt x="182" y="162"/>
                    </a:lnTo>
                    <a:lnTo>
                      <a:pt x="175" y="162"/>
                    </a:lnTo>
                    <a:lnTo>
                      <a:pt x="175" y="154"/>
                    </a:lnTo>
                    <a:lnTo>
                      <a:pt x="167" y="154"/>
                    </a:lnTo>
                    <a:lnTo>
                      <a:pt x="167" y="145"/>
                    </a:lnTo>
                    <a:lnTo>
                      <a:pt x="159" y="145"/>
                    </a:lnTo>
                    <a:lnTo>
                      <a:pt x="152" y="145"/>
                    </a:lnTo>
                    <a:lnTo>
                      <a:pt x="144" y="145"/>
                    </a:lnTo>
                    <a:lnTo>
                      <a:pt x="144" y="154"/>
                    </a:lnTo>
                    <a:lnTo>
                      <a:pt x="137" y="154"/>
                    </a:lnTo>
                    <a:lnTo>
                      <a:pt x="129" y="154"/>
                    </a:lnTo>
                    <a:lnTo>
                      <a:pt x="121" y="154"/>
                    </a:lnTo>
                    <a:lnTo>
                      <a:pt x="114" y="162"/>
                    </a:lnTo>
                    <a:lnTo>
                      <a:pt x="106" y="162"/>
                    </a:lnTo>
                    <a:lnTo>
                      <a:pt x="99" y="162"/>
                    </a:lnTo>
                    <a:lnTo>
                      <a:pt x="91" y="162"/>
                    </a:lnTo>
                    <a:lnTo>
                      <a:pt x="83" y="154"/>
                    </a:lnTo>
                    <a:lnTo>
                      <a:pt x="76" y="154"/>
                    </a:lnTo>
                    <a:lnTo>
                      <a:pt x="76" y="145"/>
                    </a:lnTo>
                    <a:lnTo>
                      <a:pt x="68" y="145"/>
                    </a:lnTo>
                    <a:lnTo>
                      <a:pt x="61" y="145"/>
                    </a:lnTo>
                    <a:lnTo>
                      <a:pt x="53" y="145"/>
                    </a:lnTo>
                    <a:lnTo>
                      <a:pt x="45" y="145"/>
                    </a:lnTo>
                    <a:lnTo>
                      <a:pt x="38" y="145"/>
                    </a:lnTo>
                    <a:lnTo>
                      <a:pt x="30" y="145"/>
                    </a:lnTo>
                    <a:lnTo>
                      <a:pt x="23" y="145"/>
                    </a:lnTo>
                    <a:lnTo>
                      <a:pt x="15" y="145"/>
                    </a:lnTo>
                    <a:lnTo>
                      <a:pt x="7" y="154"/>
                    </a:lnTo>
                    <a:lnTo>
                      <a:pt x="7" y="145"/>
                    </a:lnTo>
                    <a:lnTo>
                      <a:pt x="7" y="137"/>
                    </a:lnTo>
                    <a:close/>
                  </a:path>
                </a:pathLst>
              </a:custGeom>
              <a:solidFill>
                <a:srgbClr val="B0B0B0"/>
              </a:solidFill>
              <a:ln w="9525">
                <a:noFill/>
                <a:round/>
                <a:headEnd/>
                <a:tailEnd/>
              </a:ln>
            </p:spPr>
            <p:txBody>
              <a:bodyPr/>
              <a:lstStyle/>
              <a:p>
                <a:endParaRPr lang="en-US">
                  <a:solidFill>
                    <a:srgbClr val="1C1C1C"/>
                  </a:solidFill>
                </a:endParaRPr>
              </a:p>
            </p:txBody>
          </p:sp>
        </p:grpSp>
        <p:grpSp>
          <p:nvGrpSpPr>
            <p:cNvPr id="14" name="Group 73"/>
            <p:cNvGrpSpPr>
              <a:grpSpLocks/>
            </p:cNvGrpSpPr>
            <p:nvPr/>
          </p:nvGrpSpPr>
          <p:grpSpPr bwMode="auto">
            <a:xfrm>
              <a:off x="4854575" y="1784350"/>
              <a:ext cx="217488" cy="134938"/>
              <a:chOff x="2332" y="1124"/>
              <a:chExt cx="137" cy="85"/>
            </a:xfrm>
          </p:grpSpPr>
          <p:sp>
            <p:nvSpPr>
              <p:cNvPr id="14665" name="Freeform 74"/>
              <p:cNvSpPr>
                <a:spLocks/>
              </p:cNvSpPr>
              <p:nvPr/>
            </p:nvSpPr>
            <p:spPr bwMode="auto">
              <a:xfrm>
                <a:off x="2332" y="1124"/>
                <a:ext cx="137" cy="85"/>
              </a:xfrm>
              <a:custGeom>
                <a:avLst/>
                <a:gdLst>
                  <a:gd name="T0" fmla="*/ 121 w 137"/>
                  <a:gd name="T1" fmla="*/ 42 h 85"/>
                  <a:gd name="T2" fmla="*/ 121 w 137"/>
                  <a:gd name="T3" fmla="*/ 34 h 85"/>
                  <a:gd name="T4" fmla="*/ 121 w 137"/>
                  <a:gd name="T5" fmla="*/ 25 h 85"/>
                  <a:gd name="T6" fmla="*/ 114 w 137"/>
                  <a:gd name="T7" fmla="*/ 17 h 85"/>
                  <a:gd name="T8" fmla="*/ 114 w 137"/>
                  <a:gd name="T9" fmla="*/ 8 h 85"/>
                  <a:gd name="T10" fmla="*/ 106 w 137"/>
                  <a:gd name="T11" fmla="*/ 8 h 85"/>
                  <a:gd name="T12" fmla="*/ 99 w 137"/>
                  <a:gd name="T13" fmla="*/ 0 h 85"/>
                  <a:gd name="T14" fmla="*/ 83 w 137"/>
                  <a:gd name="T15" fmla="*/ 0 h 85"/>
                  <a:gd name="T16" fmla="*/ 76 w 137"/>
                  <a:gd name="T17" fmla="*/ 0 h 85"/>
                  <a:gd name="T18" fmla="*/ 68 w 137"/>
                  <a:gd name="T19" fmla="*/ 0 h 85"/>
                  <a:gd name="T20" fmla="*/ 61 w 137"/>
                  <a:gd name="T21" fmla="*/ 8 h 85"/>
                  <a:gd name="T22" fmla="*/ 45 w 137"/>
                  <a:gd name="T23" fmla="*/ 8 h 85"/>
                  <a:gd name="T24" fmla="*/ 38 w 137"/>
                  <a:gd name="T25" fmla="*/ 8 h 85"/>
                  <a:gd name="T26" fmla="*/ 30 w 137"/>
                  <a:gd name="T27" fmla="*/ 17 h 85"/>
                  <a:gd name="T28" fmla="*/ 23 w 137"/>
                  <a:gd name="T29" fmla="*/ 17 h 85"/>
                  <a:gd name="T30" fmla="*/ 23 w 137"/>
                  <a:gd name="T31" fmla="*/ 34 h 85"/>
                  <a:gd name="T32" fmla="*/ 23 w 137"/>
                  <a:gd name="T33" fmla="*/ 42 h 85"/>
                  <a:gd name="T34" fmla="*/ 15 w 137"/>
                  <a:gd name="T35" fmla="*/ 42 h 85"/>
                  <a:gd name="T36" fmla="*/ 7 w 137"/>
                  <a:gd name="T37" fmla="*/ 51 h 85"/>
                  <a:gd name="T38" fmla="*/ 0 w 137"/>
                  <a:gd name="T39" fmla="*/ 59 h 85"/>
                  <a:gd name="T40" fmla="*/ 0 w 137"/>
                  <a:gd name="T41" fmla="*/ 68 h 85"/>
                  <a:gd name="T42" fmla="*/ 0 w 137"/>
                  <a:gd name="T43" fmla="*/ 68 h 85"/>
                  <a:gd name="T44" fmla="*/ 15 w 137"/>
                  <a:gd name="T45" fmla="*/ 76 h 85"/>
                  <a:gd name="T46" fmla="*/ 30 w 137"/>
                  <a:gd name="T47" fmla="*/ 76 h 85"/>
                  <a:gd name="T48" fmla="*/ 45 w 137"/>
                  <a:gd name="T49" fmla="*/ 68 h 85"/>
                  <a:gd name="T50" fmla="*/ 61 w 137"/>
                  <a:gd name="T51" fmla="*/ 59 h 85"/>
                  <a:gd name="T52" fmla="*/ 68 w 137"/>
                  <a:gd name="T53" fmla="*/ 68 h 85"/>
                  <a:gd name="T54" fmla="*/ 76 w 137"/>
                  <a:gd name="T55" fmla="*/ 68 h 85"/>
                  <a:gd name="T56" fmla="*/ 83 w 137"/>
                  <a:gd name="T57" fmla="*/ 76 h 85"/>
                  <a:gd name="T58" fmla="*/ 99 w 137"/>
                  <a:gd name="T59" fmla="*/ 85 h 85"/>
                  <a:gd name="T60" fmla="*/ 106 w 137"/>
                  <a:gd name="T61" fmla="*/ 85 h 85"/>
                  <a:gd name="T62" fmla="*/ 114 w 137"/>
                  <a:gd name="T63" fmla="*/ 85 h 85"/>
                  <a:gd name="T64" fmla="*/ 121 w 137"/>
                  <a:gd name="T65" fmla="*/ 85 h 85"/>
                  <a:gd name="T66" fmla="*/ 129 w 137"/>
                  <a:gd name="T67" fmla="*/ 76 h 85"/>
                  <a:gd name="T68" fmla="*/ 137 w 137"/>
                  <a:gd name="T69" fmla="*/ 68 h 85"/>
                  <a:gd name="T70" fmla="*/ 129 w 137"/>
                  <a:gd name="T71" fmla="*/ 59 h 85"/>
                  <a:gd name="T72" fmla="*/ 129 w 137"/>
                  <a:gd name="T73" fmla="*/ 51 h 85"/>
                  <a:gd name="T74" fmla="*/ 129 w 137"/>
                  <a:gd name="T75" fmla="*/ 42 h 85"/>
                  <a:gd name="T76" fmla="*/ 121 w 137"/>
                  <a:gd name="T77" fmla="*/ 51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85"/>
                  <a:gd name="T119" fmla="*/ 137 w 137"/>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85">
                    <a:moveTo>
                      <a:pt x="121" y="51"/>
                    </a:moveTo>
                    <a:lnTo>
                      <a:pt x="121" y="42"/>
                    </a:lnTo>
                    <a:lnTo>
                      <a:pt x="121" y="34"/>
                    </a:lnTo>
                    <a:lnTo>
                      <a:pt x="121" y="25"/>
                    </a:lnTo>
                    <a:lnTo>
                      <a:pt x="121" y="17"/>
                    </a:lnTo>
                    <a:lnTo>
                      <a:pt x="114" y="17"/>
                    </a:lnTo>
                    <a:lnTo>
                      <a:pt x="114" y="8"/>
                    </a:lnTo>
                    <a:lnTo>
                      <a:pt x="106" y="8"/>
                    </a:lnTo>
                    <a:lnTo>
                      <a:pt x="99" y="0"/>
                    </a:lnTo>
                    <a:lnTo>
                      <a:pt x="91" y="0"/>
                    </a:lnTo>
                    <a:lnTo>
                      <a:pt x="83" y="0"/>
                    </a:lnTo>
                    <a:lnTo>
                      <a:pt x="76" y="0"/>
                    </a:lnTo>
                    <a:lnTo>
                      <a:pt x="68" y="0"/>
                    </a:lnTo>
                    <a:lnTo>
                      <a:pt x="61" y="0"/>
                    </a:lnTo>
                    <a:lnTo>
                      <a:pt x="61" y="8"/>
                    </a:lnTo>
                    <a:lnTo>
                      <a:pt x="53" y="8"/>
                    </a:lnTo>
                    <a:lnTo>
                      <a:pt x="45" y="8"/>
                    </a:lnTo>
                    <a:lnTo>
                      <a:pt x="38" y="8"/>
                    </a:lnTo>
                    <a:lnTo>
                      <a:pt x="30" y="17"/>
                    </a:lnTo>
                    <a:lnTo>
                      <a:pt x="23" y="17"/>
                    </a:lnTo>
                    <a:lnTo>
                      <a:pt x="23" y="25"/>
                    </a:lnTo>
                    <a:lnTo>
                      <a:pt x="23" y="34"/>
                    </a:lnTo>
                    <a:lnTo>
                      <a:pt x="23" y="42"/>
                    </a:lnTo>
                    <a:lnTo>
                      <a:pt x="15" y="42"/>
                    </a:lnTo>
                    <a:lnTo>
                      <a:pt x="15" y="51"/>
                    </a:lnTo>
                    <a:lnTo>
                      <a:pt x="7" y="51"/>
                    </a:lnTo>
                    <a:lnTo>
                      <a:pt x="7" y="59"/>
                    </a:lnTo>
                    <a:lnTo>
                      <a:pt x="0" y="59"/>
                    </a:lnTo>
                    <a:lnTo>
                      <a:pt x="0" y="68"/>
                    </a:lnTo>
                    <a:lnTo>
                      <a:pt x="7" y="76"/>
                    </a:lnTo>
                    <a:lnTo>
                      <a:pt x="15" y="76"/>
                    </a:lnTo>
                    <a:lnTo>
                      <a:pt x="23" y="76"/>
                    </a:lnTo>
                    <a:lnTo>
                      <a:pt x="30" y="76"/>
                    </a:lnTo>
                    <a:lnTo>
                      <a:pt x="38" y="68"/>
                    </a:lnTo>
                    <a:lnTo>
                      <a:pt x="45" y="68"/>
                    </a:lnTo>
                    <a:lnTo>
                      <a:pt x="53" y="68"/>
                    </a:lnTo>
                    <a:lnTo>
                      <a:pt x="61" y="59"/>
                    </a:lnTo>
                    <a:lnTo>
                      <a:pt x="68" y="68"/>
                    </a:lnTo>
                    <a:lnTo>
                      <a:pt x="76" y="68"/>
                    </a:lnTo>
                    <a:lnTo>
                      <a:pt x="83" y="76"/>
                    </a:lnTo>
                    <a:lnTo>
                      <a:pt x="91" y="76"/>
                    </a:lnTo>
                    <a:lnTo>
                      <a:pt x="99" y="85"/>
                    </a:lnTo>
                    <a:lnTo>
                      <a:pt x="106" y="85"/>
                    </a:lnTo>
                    <a:lnTo>
                      <a:pt x="114" y="85"/>
                    </a:lnTo>
                    <a:lnTo>
                      <a:pt x="121" y="85"/>
                    </a:lnTo>
                    <a:lnTo>
                      <a:pt x="129" y="76"/>
                    </a:lnTo>
                    <a:lnTo>
                      <a:pt x="129" y="68"/>
                    </a:lnTo>
                    <a:lnTo>
                      <a:pt x="137" y="68"/>
                    </a:lnTo>
                    <a:lnTo>
                      <a:pt x="137" y="59"/>
                    </a:lnTo>
                    <a:lnTo>
                      <a:pt x="129" y="59"/>
                    </a:lnTo>
                    <a:lnTo>
                      <a:pt x="129" y="51"/>
                    </a:lnTo>
                    <a:lnTo>
                      <a:pt x="129" y="42"/>
                    </a:lnTo>
                    <a:lnTo>
                      <a:pt x="121" y="51"/>
                    </a:lnTo>
                    <a:close/>
                  </a:path>
                </a:pathLst>
              </a:custGeom>
              <a:solidFill>
                <a:srgbClr val="A1A1A1"/>
              </a:solidFill>
              <a:ln w="9525">
                <a:noFill/>
                <a:round/>
                <a:headEnd/>
                <a:tailEnd/>
              </a:ln>
            </p:spPr>
            <p:txBody>
              <a:bodyPr/>
              <a:lstStyle/>
              <a:p>
                <a:endParaRPr lang="en-US">
                  <a:solidFill>
                    <a:srgbClr val="1C1C1C"/>
                  </a:solidFill>
                </a:endParaRPr>
              </a:p>
            </p:txBody>
          </p:sp>
          <p:sp>
            <p:nvSpPr>
              <p:cNvPr id="14666" name="Freeform 75"/>
              <p:cNvSpPr>
                <a:spLocks/>
              </p:cNvSpPr>
              <p:nvPr/>
            </p:nvSpPr>
            <p:spPr bwMode="auto">
              <a:xfrm>
                <a:off x="2332" y="1124"/>
                <a:ext cx="137" cy="85"/>
              </a:xfrm>
              <a:custGeom>
                <a:avLst/>
                <a:gdLst>
                  <a:gd name="T0" fmla="*/ 121 w 137"/>
                  <a:gd name="T1" fmla="*/ 51 h 85"/>
                  <a:gd name="T2" fmla="*/ 121 w 137"/>
                  <a:gd name="T3" fmla="*/ 42 h 85"/>
                  <a:gd name="T4" fmla="*/ 121 w 137"/>
                  <a:gd name="T5" fmla="*/ 34 h 85"/>
                  <a:gd name="T6" fmla="*/ 121 w 137"/>
                  <a:gd name="T7" fmla="*/ 25 h 85"/>
                  <a:gd name="T8" fmla="*/ 121 w 137"/>
                  <a:gd name="T9" fmla="*/ 17 h 85"/>
                  <a:gd name="T10" fmla="*/ 114 w 137"/>
                  <a:gd name="T11" fmla="*/ 17 h 85"/>
                  <a:gd name="T12" fmla="*/ 114 w 137"/>
                  <a:gd name="T13" fmla="*/ 8 h 85"/>
                  <a:gd name="T14" fmla="*/ 106 w 137"/>
                  <a:gd name="T15" fmla="*/ 8 h 85"/>
                  <a:gd name="T16" fmla="*/ 99 w 137"/>
                  <a:gd name="T17" fmla="*/ 0 h 85"/>
                  <a:gd name="T18" fmla="*/ 91 w 137"/>
                  <a:gd name="T19" fmla="*/ 0 h 85"/>
                  <a:gd name="T20" fmla="*/ 83 w 137"/>
                  <a:gd name="T21" fmla="*/ 0 h 85"/>
                  <a:gd name="T22" fmla="*/ 76 w 137"/>
                  <a:gd name="T23" fmla="*/ 0 h 85"/>
                  <a:gd name="T24" fmla="*/ 68 w 137"/>
                  <a:gd name="T25" fmla="*/ 0 h 85"/>
                  <a:gd name="T26" fmla="*/ 61 w 137"/>
                  <a:gd name="T27" fmla="*/ 0 h 85"/>
                  <a:gd name="T28" fmla="*/ 61 w 137"/>
                  <a:gd name="T29" fmla="*/ 8 h 85"/>
                  <a:gd name="T30" fmla="*/ 53 w 137"/>
                  <a:gd name="T31" fmla="*/ 8 h 85"/>
                  <a:gd name="T32" fmla="*/ 45 w 137"/>
                  <a:gd name="T33" fmla="*/ 8 h 85"/>
                  <a:gd name="T34" fmla="*/ 38 w 137"/>
                  <a:gd name="T35" fmla="*/ 8 h 85"/>
                  <a:gd name="T36" fmla="*/ 30 w 137"/>
                  <a:gd name="T37" fmla="*/ 17 h 85"/>
                  <a:gd name="T38" fmla="*/ 23 w 137"/>
                  <a:gd name="T39" fmla="*/ 17 h 85"/>
                  <a:gd name="T40" fmla="*/ 23 w 137"/>
                  <a:gd name="T41" fmla="*/ 25 h 85"/>
                  <a:gd name="T42" fmla="*/ 23 w 137"/>
                  <a:gd name="T43" fmla="*/ 34 h 85"/>
                  <a:gd name="T44" fmla="*/ 23 w 137"/>
                  <a:gd name="T45" fmla="*/ 42 h 85"/>
                  <a:gd name="T46" fmla="*/ 15 w 137"/>
                  <a:gd name="T47" fmla="*/ 42 h 85"/>
                  <a:gd name="T48" fmla="*/ 15 w 137"/>
                  <a:gd name="T49" fmla="*/ 51 h 85"/>
                  <a:gd name="T50" fmla="*/ 7 w 137"/>
                  <a:gd name="T51" fmla="*/ 51 h 85"/>
                  <a:gd name="T52" fmla="*/ 7 w 137"/>
                  <a:gd name="T53" fmla="*/ 59 h 85"/>
                  <a:gd name="T54" fmla="*/ 0 w 137"/>
                  <a:gd name="T55" fmla="*/ 59 h 85"/>
                  <a:gd name="T56" fmla="*/ 0 w 137"/>
                  <a:gd name="T57" fmla="*/ 68 h 85"/>
                  <a:gd name="T58" fmla="*/ 7 w 137"/>
                  <a:gd name="T59" fmla="*/ 76 h 85"/>
                  <a:gd name="T60" fmla="*/ 15 w 137"/>
                  <a:gd name="T61" fmla="*/ 76 h 85"/>
                  <a:gd name="T62" fmla="*/ 23 w 137"/>
                  <a:gd name="T63" fmla="*/ 76 h 85"/>
                  <a:gd name="T64" fmla="*/ 30 w 137"/>
                  <a:gd name="T65" fmla="*/ 76 h 85"/>
                  <a:gd name="T66" fmla="*/ 38 w 137"/>
                  <a:gd name="T67" fmla="*/ 68 h 85"/>
                  <a:gd name="T68" fmla="*/ 45 w 137"/>
                  <a:gd name="T69" fmla="*/ 68 h 85"/>
                  <a:gd name="T70" fmla="*/ 53 w 137"/>
                  <a:gd name="T71" fmla="*/ 68 h 85"/>
                  <a:gd name="T72" fmla="*/ 61 w 137"/>
                  <a:gd name="T73" fmla="*/ 59 h 85"/>
                  <a:gd name="T74" fmla="*/ 68 w 137"/>
                  <a:gd name="T75" fmla="*/ 68 h 85"/>
                  <a:gd name="T76" fmla="*/ 76 w 137"/>
                  <a:gd name="T77" fmla="*/ 68 h 85"/>
                  <a:gd name="T78" fmla="*/ 83 w 137"/>
                  <a:gd name="T79" fmla="*/ 76 h 85"/>
                  <a:gd name="T80" fmla="*/ 91 w 137"/>
                  <a:gd name="T81" fmla="*/ 76 h 85"/>
                  <a:gd name="T82" fmla="*/ 99 w 137"/>
                  <a:gd name="T83" fmla="*/ 85 h 85"/>
                  <a:gd name="T84" fmla="*/ 106 w 137"/>
                  <a:gd name="T85" fmla="*/ 85 h 85"/>
                  <a:gd name="T86" fmla="*/ 114 w 137"/>
                  <a:gd name="T87" fmla="*/ 85 h 85"/>
                  <a:gd name="T88" fmla="*/ 121 w 137"/>
                  <a:gd name="T89" fmla="*/ 85 h 85"/>
                  <a:gd name="T90" fmla="*/ 129 w 137"/>
                  <a:gd name="T91" fmla="*/ 76 h 85"/>
                  <a:gd name="T92" fmla="*/ 129 w 137"/>
                  <a:gd name="T93" fmla="*/ 68 h 85"/>
                  <a:gd name="T94" fmla="*/ 137 w 137"/>
                  <a:gd name="T95" fmla="*/ 68 h 85"/>
                  <a:gd name="T96" fmla="*/ 137 w 137"/>
                  <a:gd name="T97" fmla="*/ 59 h 85"/>
                  <a:gd name="T98" fmla="*/ 129 w 137"/>
                  <a:gd name="T99" fmla="*/ 59 h 85"/>
                  <a:gd name="T100" fmla="*/ 129 w 137"/>
                  <a:gd name="T101" fmla="*/ 51 h 85"/>
                  <a:gd name="T102" fmla="*/ 129 w 137"/>
                  <a:gd name="T103" fmla="*/ 42 h 85"/>
                  <a:gd name="T104" fmla="*/ 121 w 137"/>
                  <a:gd name="T105" fmla="*/ 51 h 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7"/>
                  <a:gd name="T160" fmla="*/ 0 h 85"/>
                  <a:gd name="T161" fmla="*/ 137 w 137"/>
                  <a:gd name="T162" fmla="*/ 85 h 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7" h="85">
                    <a:moveTo>
                      <a:pt x="121" y="51"/>
                    </a:moveTo>
                    <a:lnTo>
                      <a:pt x="121" y="42"/>
                    </a:lnTo>
                    <a:lnTo>
                      <a:pt x="121" y="34"/>
                    </a:lnTo>
                    <a:lnTo>
                      <a:pt x="121" y="25"/>
                    </a:lnTo>
                    <a:lnTo>
                      <a:pt x="121" y="17"/>
                    </a:lnTo>
                    <a:lnTo>
                      <a:pt x="114" y="17"/>
                    </a:lnTo>
                    <a:lnTo>
                      <a:pt x="114" y="8"/>
                    </a:lnTo>
                    <a:lnTo>
                      <a:pt x="106" y="8"/>
                    </a:lnTo>
                    <a:lnTo>
                      <a:pt x="99" y="0"/>
                    </a:lnTo>
                    <a:lnTo>
                      <a:pt x="91" y="0"/>
                    </a:lnTo>
                    <a:lnTo>
                      <a:pt x="83" y="0"/>
                    </a:lnTo>
                    <a:lnTo>
                      <a:pt x="76" y="0"/>
                    </a:lnTo>
                    <a:lnTo>
                      <a:pt x="68" y="0"/>
                    </a:lnTo>
                    <a:lnTo>
                      <a:pt x="61" y="0"/>
                    </a:lnTo>
                    <a:lnTo>
                      <a:pt x="61" y="8"/>
                    </a:lnTo>
                    <a:lnTo>
                      <a:pt x="53" y="8"/>
                    </a:lnTo>
                    <a:lnTo>
                      <a:pt x="45" y="8"/>
                    </a:lnTo>
                    <a:lnTo>
                      <a:pt x="38" y="8"/>
                    </a:lnTo>
                    <a:lnTo>
                      <a:pt x="30" y="17"/>
                    </a:lnTo>
                    <a:lnTo>
                      <a:pt x="23" y="17"/>
                    </a:lnTo>
                    <a:lnTo>
                      <a:pt x="23" y="25"/>
                    </a:lnTo>
                    <a:lnTo>
                      <a:pt x="23" y="34"/>
                    </a:lnTo>
                    <a:lnTo>
                      <a:pt x="23" y="42"/>
                    </a:lnTo>
                    <a:lnTo>
                      <a:pt x="15" y="42"/>
                    </a:lnTo>
                    <a:lnTo>
                      <a:pt x="15" y="51"/>
                    </a:lnTo>
                    <a:lnTo>
                      <a:pt x="7" y="51"/>
                    </a:lnTo>
                    <a:lnTo>
                      <a:pt x="7" y="59"/>
                    </a:lnTo>
                    <a:lnTo>
                      <a:pt x="0" y="59"/>
                    </a:lnTo>
                    <a:lnTo>
                      <a:pt x="0" y="68"/>
                    </a:lnTo>
                    <a:lnTo>
                      <a:pt x="7" y="76"/>
                    </a:lnTo>
                    <a:lnTo>
                      <a:pt x="15" y="76"/>
                    </a:lnTo>
                    <a:lnTo>
                      <a:pt x="23" y="76"/>
                    </a:lnTo>
                    <a:lnTo>
                      <a:pt x="30" y="76"/>
                    </a:lnTo>
                    <a:lnTo>
                      <a:pt x="38" y="68"/>
                    </a:lnTo>
                    <a:lnTo>
                      <a:pt x="45" y="68"/>
                    </a:lnTo>
                    <a:lnTo>
                      <a:pt x="53" y="68"/>
                    </a:lnTo>
                    <a:lnTo>
                      <a:pt x="61" y="59"/>
                    </a:lnTo>
                    <a:lnTo>
                      <a:pt x="68" y="68"/>
                    </a:lnTo>
                    <a:lnTo>
                      <a:pt x="76" y="68"/>
                    </a:lnTo>
                    <a:lnTo>
                      <a:pt x="83" y="76"/>
                    </a:lnTo>
                    <a:lnTo>
                      <a:pt x="91" y="76"/>
                    </a:lnTo>
                    <a:lnTo>
                      <a:pt x="99" y="85"/>
                    </a:lnTo>
                    <a:lnTo>
                      <a:pt x="106" y="85"/>
                    </a:lnTo>
                    <a:lnTo>
                      <a:pt x="114" y="85"/>
                    </a:lnTo>
                    <a:lnTo>
                      <a:pt x="121" y="85"/>
                    </a:lnTo>
                    <a:lnTo>
                      <a:pt x="129" y="76"/>
                    </a:lnTo>
                    <a:lnTo>
                      <a:pt x="129" y="68"/>
                    </a:lnTo>
                    <a:lnTo>
                      <a:pt x="137" y="68"/>
                    </a:lnTo>
                    <a:lnTo>
                      <a:pt x="137" y="59"/>
                    </a:lnTo>
                    <a:lnTo>
                      <a:pt x="129" y="59"/>
                    </a:lnTo>
                    <a:lnTo>
                      <a:pt x="129" y="51"/>
                    </a:lnTo>
                    <a:lnTo>
                      <a:pt x="129" y="42"/>
                    </a:lnTo>
                    <a:lnTo>
                      <a:pt x="121" y="51"/>
                    </a:lnTo>
                    <a:close/>
                  </a:path>
                </a:pathLst>
              </a:custGeom>
              <a:solidFill>
                <a:srgbClr val="A1A1A1"/>
              </a:solidFill>
              <a:ln w="9525">
                <a:noFill/>
                <a:round/>
                <a:headEnd/>
                <a:tailEnd/>
              </a:ln>
            </p:spPr>
            <p:txBody>
              <a:bodyPr/>
              <a:lstStyle/>
              <a:p>
                <a:endParaRPr lang="en-US">
                  <a:solidFill>
                    <a:srgbClr val="1C1C1C"/>
                  </a:solidFill>
                </a:endParaRPr>
              </a:p>
            </p:txBody>
          </p:sp>
        </p:grpSp>
        <p:grpSp>
          <p:nvGrpSpPr>
            <p:cNvPr id="15" name="Group 76"/>
            <p:cNvGrpSpPr>
              <a:grpSpLocks/>
            </p:cNvGrpSpPr>
            <p:nvPr/>
          </p:nvGrpSpPr>
          <p:grpSpPr bwMode="auto">
            <a:xfrm>
              <a:off x="3984625" y="1471613"/>
              <a:ext cx="301625" cy="271462"/>
              <a:chOff x="1784" y="927"/>
              <a:chExt cx="190" cy="171"/>
            </a:xfrm>
          </p:grpSpPr>
          <p:sp>
            <p:nvSpPr>
              <p:cNvPr id="14663" name="Freeform 77"/>
              <p:cNvSpPr>
                <a:spLocks/>
              </p:cNvSpPr>
              <p:nvPr/>
            </p:nvSpPr>
            <p:spPr bwMode="auto">
              <a:xfrm>
                <a:off x="1784" y="927"/>
                <a:ext cx="190" cy="171"/>
              </a:xfrm>
              <a:custGeom>
                <a:avLst/>
                <a:gdLst>
                  <a:gd name="T0" fmla="*/ 145 w 190"/>
                  <a:gd name="T1" fmla="*/ 26 h 171"/>
                  <a:gd name="T2" fmla="*/ 145 w 190"/>
                  <a:gd name="T3" fmla="*/ 17 h 171"/>
                  <a:gd name="T4" fmla="*/ 130 w 190"/>
                  <a:gd name="T5" fmla="*/ 17 h 171"/>
                  <a:gd name="T6" fmla="*/ 122 w 190"/>
                  <a:gd name="T7" fmla="*/ 17 h 171"/>
                  <a:gd name="T8" fmla="*/ 114 w 190"/>
                  <a:gd name="T9" fmla="*/ 17 h 171"/>
                  <a:gd name="T10" fmla="*/ 99 w 190"/>
                  <a:gd name="T11" fmla="*/ 17 h 171"/>
                  <a:gd name="T12" fmla="*/ 84 w 190"/>
                  <a:gd name="T13" fmla="*/ 9 h 171"/>
                  <a:gd name="T14" fmla="*/ 76 w 190"/>
                  <a:gd name="T15" fmla="*/ 9 h 171"/>
                  <a:gd name="T16" fmla="*/ 69 w 190"/>
                  <a:gd name="T17" fmla="*/ 9 h 171"/>
                  <a:gd name="T18" fmla="*/ 61 w 190"/>
                  <a:gd name="T19" fmla="*/ 0 h 171"/>
                  <a:gd name="T20" fmla="*/ 54 w 190"/>
                  <a:gd name="T21" fmla="*/ 0 h 171"/>
                  <a:gd name="T22" fmla="*/ 46 w 190"/>
                  <a:gd name="T23" fmla="*/ 9 h 171"/>
                  <a:gd name="T24" fmla="*/ 38 w 190"/>
                  <a:gd name="T25" fmla="*/ 17 h 171"/>
                  <a:gd name="T26" fmla="*/ 31 w 190"/>
                  <a:gd name="T27" fmla="*/ 17 h 171"/>
                  <a:gd name="T28" fmla="*/ 31 w 190"/>
                  <a:gd name="T29" fmla="*/ 26 h 171"/>
                  <a:gd name="T30" fmla="*/ 23 w 190"/>
                  <a:gd name="T31" fmla="*/ 34 h 171"/>
                  <a:gd name="T32" fmla="*/ 16 w 190"/>
                  <a:gd name="T33" fmla="*/ 43 h 171"/>
                  <a:gd name="T34" fmla="*/ 16 w 190"/>
                  <a:gd name="T35" fmla="*/ 52 h 171"/>
                  <a:gd name="T36" fmla="*/ 8 w 190"/>
                  <a:gd name="T37" fmla="*/ 60 h 171"/>
                  <a:gd name="T38" fmla="*/ 8 w 190"/>
                  <a:gd name="T39" fmla="*/ 69 h 171"/>
                  <a:gd name="T40" fmla="*/ 8 w 190"/>
                  <a:gd name="T41" fmla="*/ 77 h 171"/>
                  <a:gd name="T42" fmla="*/ 8 w 190"/>
                  <a:gd name="T43" fmla="*/ 86 h 171"/>
                  <a:gd name="T44" fmla="*/ 0 w 190"/>
                  <a:gd name="T45" fmla="*/ 94 h 171"/>
                  <a:gd name="T46" fmla="*/ 0 w 190"/>
                  <a:gd name="T47" fmla="*/ 111 h 171"/>
                  <a:gd name="T48" fmla="*/ 0 w 190"/>
                  <a:gd name="T49" fmla="*/ 120 h 171"/>
                  <a:gd name="T50" fmla="*/ 0 w 190"/>
                  <a:gd name="T51" fmla="*/ 137 h 171"/>
                  <a:gd name="T52" fmla="*/ 16 w 190"/>
                  <a:gd name="T53" fmla="*/ 137 h 171"/>
                  <a:gd name="T54" fmla="*/ 23 w 190"/>
                  <a:gd name="T55" fmla="*/ 145 h 171"/>
                  <a:gd name="T56" fmla="*/ 31 w 190"/>
                  <a:gd name="T57" fmla="*/ 137 h 171"/>
                  <a:gd name="T58" fmla="*/ 46 w 190"/>
                  <a:gd name="T59" fmla="*/ 137 h 171"/>
                  <a:gd name="T60" fmla="*/ 54 w 190"/>
                  <a:gd name="T61" fmla="*/ 137 h 171"/>
                  <a:gd name="T62" fmla="*/ 61 w 190"/>
                  <a:gd name="T63" fmla="*/ 145 h 171"/>
                  <a:gd name="T64" fmla="*/ 61 w 190"/>
                  <a:gd name="T65" fmla="*/ 154 h 171"/>
                  <a:gd name="T66" fmla="*/ 69 w 190"/>
                  <a:gd name="T67" fmla="*/ 154 h 171"/>
                  <a:gd name="T68" fmla="*/ 84 w 190"/>
                  <a:gd name="T69" fmla="*/ 154 h 171"/>
                  <a:gd name="T70" fmla="*/ 107 w 190"/>
                  <a:gd name="T71" fmla="*/ 154 h 171"/>
                  <a:gd name="T72" fmla="*/ 114 w 190"/>
                  <a:gd name="T73" fmla="*/ 154 h 171"/>
                  <a:gd name="T74" fmla="*/ 122 w 190"/>
                  <a:gd name="T75" fmla="*/ 154 h 171"/>
                  <a:gd name="T76" fmla="*/ 130 w 190"/>
                  <a:gd name="T77" fmla="*/ 154 h 171"/>
                  <a:gd name="T78" fmla="*/ 145 w 190"/>
                  <a:gd name="T79" fmla="*/ 154 h 171"/>
                  <a:gd name="T80" fmla="*/ 160 w 190"/>
                  <a:gd name="T81" fmla="*/ 162 h 171"/>
                  <a:gd name="T82" fmla="*/ 168 w 190"/>
                  <a:gd name="T83" fmla="*/ 171 h 171"/>
                  <a:gd name="T84" fmla="*/ 183 w 190"/>
                  <a:gd name="T85" fmla="*/ 171 h 171"/>
                  <a:gd name="T86" fmla="*/ 183 w 190"/>
                  <a:gd name="T87" fmla="*/ 154 h 171"/>
                  <a:gd name="T88" fmla="*/ 190 w 190"/>
                  <a:gd name="T89" fmla="*/ 145 h 171"/>
                  <a:gd name="T90" fmla="*/ 190 w 190"/>
                  <a:gd name="T91" fmla="*/ 128 h 171"/>
                  <a:gd name="T92" fmla="*/ 190 w 190"/>
                  <a:gd name="T93" fmla="*/ 111 h 171"/>
                  <a:gd name="T94" fmla="*/ 190 w 190"/>
                  <a:gd name="T95" fmla="*/ 94 h 171"/>
                  <a:gd name="T96" fmla="*/ 183 w 190"/>
                  <a:gd name="T97" fmla="*/ 86 h 171"/>
                  <a:gd name="T98" fmla="*/ 175 w 190"/>
                  <a:gd name="T99" fmla="*/ 86 h 171"/>
                  <a:gd name="T100" fmla="*/ 168 w 190"/>
                  <a:gd name="T101" fmla="*/ 77 h 171"/>
                  <a:gd name="T102" fmla="*/ 168 w 190"/>
                  <a:gd name="T103" fmla="*/ 69 h 171"/>
                  <a:gd name="T104" fmla="*/ 160 w 190"/>
                  <a:gd name="T105" fmla="*/ 60 h 171"/>
                  <a:gd name="T106" fmla="*/ 160 w 190"/>
                  <a:gd name="T107" fmla="*/ 52 h 171"/>
                  <a:gd name="T108" fmla="*/ 152 w 190"/>
                  <a:gd name="T109" fmla="*/ 43 h 171"/>
                  <a:gd name="T110" fmla="*/ 152 w 190"/>
                  <a:gd name="T111" fmla="*/ 43 h 171"/>
                  <a:gd name="T112" fmla="*/ 145 w 190"/>
                  <a:gd name="T113" fmla="*/ 34 h 171"/>
                  <a:gd name="T114" fmla="*/ 145 w 190"/>
                  <a:gd name="T115" fmla="*/ 26 h 171"/>
                  <a:gd name="T116" fmla="*/ 145 w 190"/>
                  <a:gd name="T117" fmla="*/ 26 h 171"/>
                  <a:gd name="T118" fmla="*/ 145 w 190"/>
                  <a:gd name="T119" fmla="*/ 26 h 1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171"/>
                  <a:gd name="T182" fmla="*/ 190 w 190"/>
                  <a:gd name="T183" fmla="*/ 171 h 1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171">
                    <a:moveTo>
                      <a:pt x="145" y="26"/>
                    </a:moveTo>
                    <a:lnTo>
                      <a:pt x="145" y="26"/>
                    </a:lnTo>
                    <a:lnTo>
                      <a:pt x="145" y="17"/>
                    </a:lnTo>
                    <a:lnTo>
                      <a:pt x="137" y="17"/>
                    </a:lnTo>
                    <a:lnTo>
                      <a:pt x="130" y="17"/>
                    </a:lnTo>
                    <a:lnTo>
                      <a:pt x="122" y="17"/>
                    </a:lnTo>
                    <a:lnTo>
                      <a:pt x="114" y="17"/>
                    </a:lnTo>
                    <a:lnTo>
                      <a:pt x="107" y="17"/>
                    </a:lnTo>
                    <a:lnTo>
                      <a:pt x="99" y="17"/>
                    </a:lnTo>
                    <a:lnTo>
                      <a:pt x="92" y="9"/>
                    </a:lnTo>
                    <a:lnTo>
                      <a:pt x="84" y="9"/>
                    </a:lnTo>
                    <a:lnTo>
                      <a:pt x="76" y="9"/>
                    </a:lnTo>
                    <a:lnTo>
                      <a:pt x="69" y="9"/>
                    </a:lnTo>
                    <a:lnTo>
                      <a:pt x="69" y="0"/>
                    </a:lnTo>
                    <a:lnTo>
                      <a:pt x="61" y="0"/>
                    </a:lnTo>
                    <a:lnTo>
                      <a:pt x="54" y="0"/>
                    </a:lnTo>
                    <a:lnTo>
                      <a:pt x="46" y="9"/>
                    </a:lnTo>
                    <a:lnTo>
                      <a:pt x="38" y="9"/>
                    </a:lnTo>
                    <a:lnTo>
                      <a:pt x="38" y="17"/>
                    </a:lnTo>
                    <a:lnTo>
                      <a:pt x="31" y="17"/>
                    </a:lnTo>
                    <a:lnTo>
                      <a:pt x="31" y="26"/>
                    </a:lnTo>
                    <a:lnTo>
                      <a:pt x="23" y="26"/>
                    </a:lnTo>
                    <a:lnTo>
                      <a:pt x="23" y="34"/>
                    </a:lnTo>
                    <a:lnTo>
                      <a:pt x="16" y="34"/>
                    </a:lnTo>
                    <a:lnTo>
                      <a:pt x="16" y="43"/>
                    </a:lnTo>
                    <a:lnTo>
                      <a:pt x="16" y="52"/>
                    </a:lnTo>
                    <a:lnTo>
                      <a:pt x="8" y="52"/>
                    </a:lnTo>
                    <a:lnTo>
                      <a:pt x="8" y="60"/>
                    </a:lnTo>
                    <a:lnTo>
                      <a:pt x="8" y="69"/>
                    </a:lnTo>
                    <a:lnTo>
                      <a:pt x="8" y="77"/>
                    </a:lnTo>
                    <a:lnTo>
                      <a:pt x="8" y="86"/>
                    </a:lnTo>
                    <a:lnTo>
                      <a:pt x="8" y="94"/>
                    </a:lnTo>
                    <a:lnTo>
                      <a:pt x="0" y="94"/>
                    </a:lnTo>
                    <a:lnTo>
                      <a:pt x="0" y="103"/>
                    </a:lnTo>
                    <a:lnTo>
                      <a:pt x="0" y="111"/>
                    </a:lnTo>
                    <a:lnTo>
                      <a:pt x="0" y="120"/>
                    </a:lnTo>
                    <a:lnTo>
                      <a:pt x="0" y="128"/>
                    </a:lnTo>
                    <a:lnTo>
                      <a:pt x="0" y="137"/>
                    </a:lnTo>
                    <a:lnTo>
                      <a:pt x="8" y="137"/>
                    </a:lnTo>
                    <a:lnTo>
                      <a:pt x="16" y="137"/>
                    </a:lnTo>
                    <a:lnTo>
                      <a:pt x="16" y="145"/>
                    </a:lnTo>
                    <a:lnTo>
                      <a:pt x="23" y="145"/>
                    </a:lnTo>
                    <a:lnTo>
                      <a:pt x="31" y="137"/>
                    </a:lnTo>
                    <a:lnTo>
                      <a:pt x="38" y="137"/>
                    </a:lnTo>
                    <a:lnTo>
                      <a:pt x="46" y="137"/>
                    </a:lnTo>
                    <a:lnTo>
                      <a:pt x="54" y="137"/>
                    </a:lnTo>
                    <a:lnTo>
                      <a:pt x="54" y="145"/>
                    </a:lnTo>
                    <a:lnTo>
                      <a:pt x="61" y="145"/>
                    </a:lnTo>
                    <a:lnTo>
                      <a:pt x="61" y="154"/>
                    </a:lnTo>
                    <a:lnTo>
                      <a:pt x="69" y="154"/>
                    </a:lnTo>
                    <a:lnTo>
                      <a:pt x="76" y="154"/>
                    </a:lnTo>
                    <a:lnTo>
                      <a:pt x="84" y="154"/>
                    </a:lnTo>
                    <a:lnTo>
                      <a:pt x="92" y="154"/>
                    </a:lnTo>
                    <a:lnTo>
                      <a:pt x="107" y="154"/>
                    </a:lnTo>
                    <a:lnTo>
                      <a:pt x="114" y="154"/>
                    </a:lnTo>
                    <a:lnTo>
                      <a:pt x="122" y="154"/>
                    </a:lnTo>
                    <a:lnTo>
                      <a:pt x="130" y="154"/>
                    </a:lnTo>
                    <a:lnTo>
                      <a:pt x="137" y="154"/>
                    </a:lnTo>
                    <a:lnTo>
                      <a:pt x="145" y="154"/>
                    </a:lnTo>
                    <a:lnTo>
                      <a:pt x="152" y="154"/>
                    </a:lnTo>
                    <a:lnTo>
                      <a:pt x="160" y="162"/>
                    </a:lnTo>
                    <a:lnTo>
                      <a:pt x="168" y="171"/>
                    </a:lnTo>
                    <a:lnTo>
                      <a:pt x="175" y="171"/>
                    </a:lnTo>
                    <a:lnTo>
                      <a:pt x="183" y="171"/>
                    </a:lnTo>
                    <a:lnTo>
                      <a:pt x="183" y="162"/>
                    </a:lnTo>
                    <a:lnTo>
                      <a:pt x="183" y="154"/>
                    </a:lnTo>
                    <a:lnTo>
                      <a:pt x="190" y="154"/>
                    </a:lnTo>
                    <a:lnTo>
                      <a:pt x="190" y="145"/>
                    </a:lnTo>
                    <a:lnTo>
                      <a:pt x="190" y="137"/>
                    </a:lnTo>
                    <a:lnTo>
                      <a:pt x="190" y="128"/>
                    </a:lnTo>
                    <a:lnTo>
                      <a:pt x="190" y="120"/>
                    </a:lnTo>
                    <a:lnTo>
                      <a:pt x="190" y="111"/>
                    </a:lnTo>
                    <a:lnTo>
                      <a:pt x="190" y="103"/>
                    </a:lnTo>
                    <a:lnTo>
                      <a:pt x="190" y="94"/>
                    </a:lnTo>
                    <a:lnTo>
                      <a:pt x="183" y="86"/>
                    </a:lnTo>
                    <a:lnTo>
                      <a:pt x="175" y="86"/>
                    </a:lnTo>
                    <a:lnTo>
                      <a:pt x="175" y="77"/>
                    </a:lnTo>
                    <a:lnTo>
                      <a:pt x="168" y="77"/>
                    </a:lnTo>
                    <a:lnTo>
                      <a:pt x="168" y="69"/>
                    </a:lnTo>
                    <a:lnTo>
                      <a:pt x="168" y="60"/>
                    </a:lnTo>
                    <a:lnTo>
                      <a:pt x="160" y="60"/>
                    </a:lnTo>
                    <a:lnTo>
                      <a:pt x="160" y="52"/>
                    </a:lnTo>
                    <a:lnTo>
                      <a:pt x="160" y="43"/>
                    </a:lnTo>
                    <a:lnTo>
                      <a:pt x="152" y="43"/>
                    </a:lnTo>
                    <a:lnTo>
                      <a:pt x="145" y="34"/>
                    </a:lnTo>
                    <a:lnTo>
                      <a:pt x="145" y="26"/>
                    </a:lnTo>
                    <a:close/>
                  </a:path>
                </a:pathLst>
              </a:custGeom>
              <a:solidFill>
                <a:srgbClr val="C7C7C7"/>
              </a:solidFill>
              <a:ln w="9525">
                <a:noFill/>
                <a:round/>
                <a:headEnd/>
                <a:tailEnd/>
              </a:ln>
            </p:spPr>
            <p:txBody>
              <a:bodyPr/>
              <a:lstStyle/>
              <a:p>
                <a:endParaRPr lang="en-US">
                  <a:solidFill>
                    <a:srgbClr val="1C1C1C"/>
                  </a:solidFill>
                </a:endParaRPr>
              </a:p>
            </p:txBody>
          </p:sp>
          <p:sp>
            <p:nvSpPr>
              <p:cNvPr id="14664" name="Freeform 78"/>
              <p:cNvSpPr>
                <a:spLocks/>
              </p:cNvSpPr>
              <p:nvPr/>
            </p:nvSpPr>
            <p:spPr bwMode="auto">
              <a:xfrm>
                <a:off x="1784" y="927"/>
                <a:ext cx="190" cy="171"/>
              </a:xfrm>
              <a:custGeom>
                <a:avLst/>
                <a:gdLst>
                  <a:gd name="T0" fmla="*/ 145 w 190"/>
                  <a:gd name="T1" fmla="*/ 17 h 171"/>
                  <a:gd name="T2" fmla="*/ 130 w 190"/>
                  <a:gd name="T3" fmla="*/ 17 h 171"/>
                  <a:gd name="T4" fmla="*/ 114 w 190"/>
                  <a:gd name="T5" fmla="*/ 17 h 171"/>
                  <a:gd name="T6" fmla="*/ 99 w 190"/>
                  <a:gd name="T7" fmla="*/ 17 h 171"/>
                  <a:gd name="T8" fmla="*/ 84 w 190"/>
                  <a:gd name="T9" fmla="*/ 9 h 171"/>
                  <a:gd name="T10" fmla="*/ 69 w 190"/>
                  <a:gd name="T11" fmla="*/ 9 h 171"/>
                  <a:gd name="T12" fmla="*/ 61 w 190"/>
                  <a:gd name="T13" fmla="*/ 0 h 171"/>
                  <a:gd name="T14" fmla="*/ 46 w 190"/>
                  <a:gd name="T15" fmla="*/ 9 h 171"/>
                  <a:gd name="T16" fmla="*/ 38 w 190"/>
                  <a:gd name="T17" fmla="*/ 17 h 171"/>
                  <a:gd name="T18" fmla="*/ 31 w 190"/>
                  <a:gd name="T19" fmla="*/ 26 h 171"/>
                  <a:gd name="T20" fmla="*/ 23 w 190"/>
                  <a:gd name="T21" fmla="*/ 34 h 171"/>
                  <a:gd name="T22" fmla="*/ 16 w 190"/>
                  <a:gd name="T23" fmla="*/ 43 h 171"/>
                  <a:gd name="T24" fmla="*/ 8 w 190"/>
                  <a:gd name="T25" fmla="*/ 52 h 171"/>
                  <a:gd name="T26" fmla="*/ 8 w 190"/>
                  <a:gd name="T27" fmla="*/ 69 h 171"/>
                  <a:gd name="T28" fmla="*/ 8 w 190"/>
                  <a:gd name="T29" fmla="*/ 86 h 171"/>
                  <a:gd name="T30" fmla="*/ 0 w 190"/>
                  <a:gd name="T31" fmla="*/ 94 h 171"/>
                  <a:gd name="T32" fmla="*/ 0 w 190"/>
                  <a:gd name="T33" fmla="*/ 111 h 171"/>
                  <a:gd name="T34" fmla="*/ 0 w 190"/>
                  <a:gd name="T35" fmla="*/ 128 h 171"/>
                  <a:gd name="T36" fmla="*/ 8 w 190"/>
                  <a:gd name="T37" fmla="*/ 137 h 171"/>
                  <a:gd name="T38" fmla="*/ 16 w 190"/>
                  <a:gd name="T39" fmla="*/ 145 h 171"/>
                  <a:gd name="T40" fmla="*/ 31 w 190"/>
                  <a:gd name="T41" fmla="*/ 137 h 171"/>
                  <a:gd name="T42" fmla="*/ 46 w 190"/>
                  <a:gd name="T43" fmla="*/ 137 h 171"/>
                  <a:gd name="T44" fmla="*/ 54 w 190"/>
                  <a:gd name="T45" fmla="*/ 145 h 171"/>
                  <a:gd name="T46" fmla="*/ 61 w 190"/>
                  <a:gd name="T47" fmla="*/ 154 h 171"/>
                  <a:gd name="T48" fmla="*/ 76 w 190"/>
                  <a:gd name="T49" fmla="*/ 154 h 171"/>
                  <a:gd name="T50" fmla="*/ 92 w 190"/>
                  <a:gd name="T51" fmla="*/ 154 h 171"/>
                  <a:gd name="T52" fmla="*/ 114 w 190"/>
                  <a:gd name="T53" fmla="*/ 154 h 171"/>
                  <a:gd name="T54" fmla="*/ 130 w 190"/>
                  <a:gd name="T55" fmla="*/ 154 h 171"/>
                  <a:gd name="T56" fmla="*/ 145 w 190"/>
                  <a:gd name="T57" fmla="*/ 154 h 171"/>
                  <a:gd name="T58" fmla="*/ 160 w 190"/>
                  <a:gd name="T59" fmla="*/ 162 h 171"/>
                  <a:gd name="T60" fmla="*/ 175 w 190"/>
                  <a:gd name="T61" fmla="*/ 171 h 171"/>
                  <a:gd name="T62" fmla="*/ 183 w 190"/>
                  <a:gd name="T63" fmla="*/ 162 h 171"/>
                  <a:gd name="T64" fmla="*/ 190 w 190"/>
                  <a:gd name="T65" fmla="*/ 154 h 171"/>
                  <a:gd name="T66" fmla="*/ 190 w 190"/>
                  <a:gd name="T67" fmla="*/ 137 h 171"/>
                  <a:gd name="T68" fmla="*/ 190 w 190"/>
                  <a:gd name="T69" fmla="*/ 120 h 171"/>
                  <a:gd name="T70" fmla="*/ 190 w 190"/>
                  <a:gd name="T71" fmla="*/ 103 h 171"/>
                  <a:gd name="T72" fmla="*/ 183 w 190"/>
                  <a:gd name="T73" fmla="*/ 86 h 171"/>
                  <a:gd name="T74" fmla="*/ 175 w 190"/>
                  <a:gd name="T75" fmla="*/ 77 h 171"/>
                  <a:gd name="T76" fmla="*/ 168 w 190"/>
                  <a:gd name="T77" fmla="*/ 69 h 171"/>
                  <a:gd name="T78" fmla="*/ 160 w 190"/>
                  <a:gd name="T79" fmla="*/ 60 h 171"/>
                  <a:gd name="T80" fmla="*/ 160 w 190"/>
                  <a:gd name="T81" fmla="*/ 43 h 171"/>
                  <a:gd name="T82" fmla="*/ 145 w 190"/>
                  <a:gd name="T83" fmla="*/ 34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0"/>
                  <a:gd name="T127" fmla="*/ 0 h 171"/>
                  <a:gd name="T128" fmla="*/ 190 w 190"/>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0" h="171">
                    <a:moveTo>
                      <a:pt x="145" y="26"/>
                    </a:moveTo>
                    <a:lnTo>
                      <a:pt x="145" y="17"/>
                    </a:lnTo>
                    <a:lnTo>
                      <a:pt x="137" y="17"/>
                    </a:lnTo>
                    <a:lnTo>
                      <a:pt x="130" y="17"/>
                    </a:lnTo>
                    <a:lnTo>
                      <a:pt x="122" y="17"/>
                    </a:lnTo>
                    <a:lnTo>
                      <a:pt x="114" y="17"/>
                    </a:lnTo>
                    <a:lnTo>
                      <a:pt x="107" y="17"/>
                    </a:lnTo>
                    <a:lnTo>
                      <a:pt x="99" y="17"/>
                    </a:lnTo>
                    <a:lnTo>
                      <a:pt x="92" y="9"/>
                    </a:lnTo>
                    <a:lnTo>
                      <a:pt x="84" y="9"/>
                    </a:lnTo>
                    <a:lnTo>
                      <a:pt x="76" y="9"/>
                    </a:lnTo>
                    <a:lnTo>
                      <a:pt x="69" y="9"/>
                    </a:lnTo>
                    <a:lnTo>
                      <a:pt x="69" y="0"/>
                    </a:lnTo>
                    <a:lnTo>
                      <a:pt x="61" y="0"/>
                    </a:lnTo>
                    <a:lnTo>
                      <a:pt x="54" y="0"/>
                    </a:lnTo>
                    <a:lnTo>
                      <a:pt x="46" y="9"/>
                    </a:lnTo>
                    <a:lnTo>
                      <a:pt x="38" y="9"/>
                    </a:lnTo>
                    <a:lnTo>
                      <a:pt x="38" y="17"/>
                    </a:lnTo>
                    <a:lnTo>
                      <a:pt x="31" y="17"/>
                    </a:lnTo>
                    <a:lnTo>
                      <a:pt x="31" y="26"/>
                    </a:lnTo>
                    <a:lnTo>
                      <a:pt x="23" y="26"/>
                    </a:lnTo>
                    <a:lnTo>
                      <a:pt x="23" y="34"/>
                    </a:lnTo>
                    <a:lnTo>
                      <a:pt x="16" y="34"/>
                    </a:lnTo>
                    <a:lnTo>
                      <a:pt x="16" y="43"/>
                    </a:lnTo>
                    <a:lnTo>
                      <a:pt x="16" y="52"/>
                    </a:lnTo>
                    <a:lnTo>
                      <a:pt x="8" y="52"/>
                    </a:lnTo>
                    <a:lnTo>
                      <a:pt x="8" y="60"/>
                    </a:lnTo>
                    <a:lnTo>
                      <a:pt x="8" y="69"/>
                    </a:lnTo>
                    <a:lnTo>
                      <a:pt x="8" y="77"/>
                    </a:lnTo>
                    <a:lnTo>
                      <a:pt x="8" y="86"/>
                    </a:lnTo>
                    <a:lnTo>
                      <a:pt x="8" y="94"/>
                    </a:lnTo>
                    <a:lnTo>
                      <a:pt x="0" y="94"/>
                    </a:lnTo>
                    <a:lnTo>
                      <a:pt x="0" y="103"/>
                    </a:lnTo>
                    <a:lnTo>
                      <a:pt x="0" y="111"/>
                    </a:lnTo>
                    <a:lnTo>
                      <a:pt x="0" y="120"/>
                    </a:lnTo>
                    <a:lnTo>
                      <a:pt x="0" y="128"/>
                    </a:lnTo>
                    <a:lnTo>
                      <a:pt x="0" y="137"/>
                    </a:lnTo>
                    <a:lnTo>
                      <a:pt x="8" y="137"/>
                    </a:lnTo>
                    <a:lnTo>
                      <a:pt x="16" y="137"/>
                    </a:lnTo>
                    <a:lnTo>
                      <a:pt x="16" y="145"/>
                    </a:lnTo>
                    <a:lnTo>
                      <a:pt x="23" y="145"/>
                    </a:lnTo>
                    <a:lnTo>
                      <a:pt x="31" y="137"/>
                    </a:lnTo>
                    <a:lnTo>
                      <a:pt x="38" y="137"/>
                    </a:lnTo>
                    <a:lnTo>
                      <a:pt x="46" y="137"/>
                    </a:lnTo>
                    <a:lnTo>
                      <a:pt x="54" y="137"/>
                    </a:lnTo>
                    <a:lnTo>
                      <a:pt x="54" y="145"/>
                    </a:lnTo>
                    <a:lnTo>
                      <a:pt x="61" y="145"/>
                    </a:lnTo>
                    <a:lnTo>
                      <a:pt x="61" y="154"/>
                    </a:lnTo>
                    <a:lnTo>
                      <a:pt x="69" y="154"/>
                    </a:lnTo>
                    <a:lnTo>
                      <a:pt x="76" y="154"/>
                    </a:lnTo>
                    <a:lnTo>
                      <a:pt x="84" y="154"/>
                    </a:lnTo>
                    <a:lnTo>
                      <a:pt x="92" y="154"/>
                    </a:lnTo>
                    <a:lnTo>
                      <a:pt x="107" y="154"/>
                    </a:lnTo>
                    <a:lnTo>
                      <a:pt x="114" y="154"/>
                    </a:lnTo>
                    <a:lnTo>
                      <a:pt x="122" y="154"/>
                    </a:lnTo>
                    <a:lnTo>
                      <a:pt x="130" y="154"/>
                    </a:lnTo>
                    <a:lnTo>
                      <a:pt x="137" y="154"/>
                    </a:lnTo>
                    <a:lnTo>
                      <a:pt x="145" y="154"/>
                    </a:lnTo>
                    <a:lnTo>
                      <a:pt x="152" y="154"/>
                    </a:lnTo>
                    <a:lnTo>
                      <a:pt x="160" y="162"/>
                    </a:lnTo>
                    <a:lnTo>
                      <a:pt x="168" y="171"/>
                    </a:lnTo>
                    <a:lnTo>
                      <a:pt x="175" y="171"/>
                    </a:lnTo>
                    <a:lnTo>
                      <a:pt x="183" y="171"/>
                    </a:lnTo>
                    <a:lnTo>
                      <a:pt x="183" y="162"/>
                    </a:lnTo>
                    <a:lnTo>
                      <a:pt x="183" y="154"/>
                    </a:lnTo>
                    <a:lnTo>
                      <a:pt x="190" y="154"/>
                    </a:lnTo>
                    <a:lnTo>
                      <a:pt x="190" y="145"/>
                    </a:lnTo>
                    <a:lnTo>
                      <a:pt x="190" y="137"/>
                    </a:lnTo>
                    <a:lnTo>
                      <a:pt x="190" y="128"/>
                    </a:lnTo>
                    <a:lnTo>
                      <a:pt x="190" y="120"/>
                    </a:lnTo>
                    <a:lnTo>
                      <a:pt x="190" y="111"/>
                    </a:lnTo>
                    <a:lnTo>
                      <a:pt x="190" y="103"/>
                    </a:lnTo>
                    <a:lnTo>
                      <a:pt x="190" y="94"/>
                    </a:lnTo>
                    <a:lnTo>
                      <a:pt x="183" y="86"/>
                    </a:lnTo>
                    <a:lnTo>
                      <a:pt x="175" y="86"/>
                    </a:lnTo>
                    <a:lnTo>
                      <a:pt x="175" y="77"/>
                    </a:lnTo>
                    <a:lnTo>
                      <a:pt x="168" y="77"/>
                    </a:lnTo>
                    <a:lnTo>
                      <a:pt x="168" y="69"/>
                    </a:lnTo>
                    <a:lnTo>
                      <a:pt x="168" y="60"/>
                    </a:lnTo>
                    <a:lnTo>
                      <a:pt x="160" y="60"/>
                    </a:lnTo>
                    <a:lnTo>
                      <a:pt x="160" y="52"/>
                    </a:lnTo>
                    <a:lnTo>
                      <a:pt x="160" y="43"/>
                    </a:lnTo>
                    <a:lnTo>
                      <a:pt x="152" y="43"/>
                    </a:lnTo>
                    <a:lnTo>
                      <a:pt x="145" y="34"/>
                    </a:lnTo>
                    <a:lnTo>
                      <a:pt x="145" y="26"/>
                    </a:lnTo>
                    <a:close/>
                  </a:path>
                </a:pathLst>
              </a:custGeom>
              <a:solidFill>
                <a:srgbClr val="C7C7C7"/>
              </a:solidFill>
              <a:ln w="9525">
                <a:noFill/>
                <a:round/>
                <a:headEnd/>
                <a:tailEnd/>
              </a:ln>
            </p:spPr>
            <p:txBody>
              <a:bodyPr/>
              <a:lstStyle/>
              <a:p>
                <a:endParaRPr lang="en-US">
                  <a:solidFill>
                    <a:srgbClr val="1C1C1C"/>
                  </a:solidFill>
                </a:endParaRPr>
              </a:p>
            </p:txBody>
          </p:sp>
        </p:grpSp>
        <p:grpSp>
          <p:nvGrpSpPr>
            <p:cNvPr id="16" name="Group 79"/>
            <p:cNvGrpSpPr>
              <a:grpSpLocks/>
            </p:cNvGrpSpPr>
            <p:nvPr/>
          </p:nvGrpSpPr>
          <p:grpSpPr bwMode="auto">
            <a:xfrm>
              <a:off x="4262438" y="1728788"/>
              <a:ext cx="508000" cy="244475"/>
              <a:chOff x="1959" y="1089"/>
              <a:chExt cx="320" cy="154"/>
            </a:xfrm>
          </p:grpSpPr>
          <p:sp>
            <p:nvSpPr>
              <p:cNvPr id="14661" name="Freeform 80"/>
              <p:cNvSpPr>
                <a:spLocks/>
              </p:cNvSpPr>
              <p:nvPr/>
            </p:nvSpPr>
            <p:spPr bwMode="auto">
              <a:xfrm>
                <a:off x="1959" y="1089"/>
                <a:ext cx="320" cy="154"/>
              </a:xfrm>
              <a:custGeom>
                <a:avLst/>
                <a:gdLst>
                  <a:gd name="T0" fmla="*/ 69 w 320"/>
                  <a:gd name="T1" fmla="*/ 26 h 154"/>
                  <a:gd name="T2" fmla="*/ 46 w 320"/>
                  <a:gd name="T3" fmla="*/ 52 h 154"/>
                  <a:gd name="T4" fmla="*/ 15 w 320"/>
                  <a:gd name="T5" fmla="*/ 77 h 154"/>
                  <a:gd name="T6" fmla="*/ 0 w 320"/>
                  <a:gd name="T7" fmla="*/ 86 h 154"/>
                  <a:gd name="T8" fmla="*/ 0 w 320"/>
                  <a:gd name="T9" fmla="*/ 103 h 154"/>
                  <a:gd name="T10" fmla="*/ 8 w 320"/>
                  <a:gd name="T11" fmla="*/ 111 h 154"/>
                  <a:gd name="T12" fmla="*/ 31 w 320"/>
                  <a:gd name="T13" fmla="*/ 128 h 154"/>
                  <a:gd name="T14" fmla="*/ 46 w 320"/>
                  <a:gd name="T15" fmla="*/ 137 h 154"/>
                  <a:gd name="T16" fmla="*/ 76 w 320"/>
                  <a:gd name="T17" fmla="*/ 137 h 154"/>
                  <a:gd name="T18" fmla="*/ 99 w 320"/>
                  <a:gd name="T19" fmla="*/ 137 h 154"/>
                  <a:gd name="T20" fmla="*/ 122 w 320"/>
                  <a:gd name="T21" fmla="*/ 137 h 154"/>
                  <a:gd name="T22" fmla="*/ 152 w 320"/>
                  <a:gd name="T23" fmla="*/ 145 h 154"/>
                  <a:gd name="T24" fmla="*/ 183 w 320"/>
                  <a:gd name="T25" fmla="*/ 145 h 154"/>
                  <a:gd name="T26" fmla="*/ 206 w 320"/>
                  <a:gd name="T27" fmla="*/ 154 h 154"/>
                  <a:gd name="T28" fmla="*/ 213 w 320"/>
                  <a:gd name="T29" fmla="*/ 145 h 154"/>
                  <a:gd name="T30" fmla="*/ 236 w 320"/>
                  <a:gd name="T31" fmla="*/ 128 h 154"/>
                  <a:gd name="T32" fmla="*/ 251 w 320"/>
                  <a:gd name="T33" fmla="*/ 120 h 154"/>
                  <a:gd name="T34" fmla="*/ 266 w 320"/>
                  <a:gd name="T35" fmla="*/ 120 h 154"/>
                  <a:gd name="T36" fmla="*/ 282 w 320"/>
                  <a:gd name="T37" fmla="*/ 120 h 154"/>
                  <a:gd name="T38" fmla="*/ 304 w 320"/>
                  <a:gd name="T39" fmla="*/ 111 h 154"/>
                  <a:gd name="T40" fmla="*/ 320 w 320"/>
                  <a:gd name="T41" fmla="*/ 86 h 154"/>
                  <a:gd name="T42" fmla="*/ 320 w 320"/>
                  <a:gd name="T43" fmla="*/ 77 h 154"/>
                  <a:gd name="T44" fmla="*/ 304 w 320"/>
                  <a:gd name="T45" fmla="*/ 69 h 154"/>
                  <a:gd name="T46" fmla="*/ 289 w 320"/>
                  <a:gd name="T47" fmla="*/ 60 h 154"/>
                  <a:gd name="T48" fmla="*/ 266 w 320"/>
                  <a:gd name="T49" fmla="*/ 69 h 154"/>
                  <a:gd name="T50" fmla="*/ 259 w 320"/>
                  <a:gd name="T51" fmla="*/ 69 h 154"/>
                  <a:gd name="T52" fmla="*/ 244 w 320"/>
                  <a:gd name="T53" fmla="*/ 60 h 154"/>
                  <a:gd name="T54" fmla="*/ 228 w 320"/>
                  <a:gd name="T55" fmla="*/ 52 h 154"/>
                  <a:gd name="T56" fmla="*/ 213 w 320"/>
                  <a:gd name="T57" fmla="*/ 43 h 154"/>
                  <a:gd name="T58" fmla="*/ 190 w 320"/>
                  <a:gd name="T59" fmla="*/ 35 h 154"/>
                  <a:gd name="T60" fmla="*/ 175 w 320"/>
                  <a:gd name="T61" fmla="*/ 26 h 154"/>
                  <a:gd name="T62" fmla="*/ 160 w 320"/>
                  <a:gd name="T63" fmla="*/ 17 h 154"/>
                  <a:gd name="T64" fmla="*/ 137 w 320"/>
                  <a:gd name="T65" fmla="*/ 9 h 154"/>
                  <a:gd name="T66" fmla="*/ 122 w 320"/>
                  <a:gd name="T67" fmla="*/ 0 h 154"/>
                  <a:gd name="T68" fmla="*/ 114 w 320"/>
                  <a:gd name="T69" fmla="*/ 0 h 154"/>
                  <a:gd name="T70" fmla="*/ 107 w 320"/>
                  <a:gd name="T71" fmla="*/ 0 h 154"/>
                  <a:gd name="T72" fmla="*/ 99 w 320"/>
                  <a:gd name="T73" fmla="*/ 0 h 154"/>
                  <a:gd name="T74" fmla="*/ 92 w 320"/>
                  <a:gd name="T75" fmla="*/ 0 h 154"/>
                  <a:gd name="T76" fmla="*/ 76 w 320"/>
                  <a:gd name="T77" fmla="*/ 9 h 154"/>
                  <a:gd name="T78" fmla="*/ 69 w 320"/>
                  <a:gd name="T79" fmla="*/ 17 h 154"/>
                  <a:gd name="T80" fmla="*/ 69 w 320"/>
                  <a:gd name="T81" fmla="*/ 17 h 1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0"/>
                  <a:gd name="T124" fmla="*/ 0 h 154"/>
                  <a:gd name="T125" fmla="*/ 320 w 320"/>
                  <a:gd name="T126" fmla="*/ 154 h 1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0" h="154">
                    <a:moveTo>
                      <a:pt x="69" y="17"/>
                    </a:moveTo>
                    <a:lnTo>
                      <a:pt x="69" y="26"/>
                    </a:lnTo>
                    <a:lnTo>
                      <a:pt x="61" y="35"/>
                    </a:lnTo>
                    <a:lnTo>
                      <a:pt x="46" y="52"/>
                    </a:lnTo>
                    <a:lnTo>
                      <a:pt x="31" y="69"/>
                    </a:lnTo>
                    <a:lnTo>
                      <a:pt x="15" y="77"/>
                    </a:lnTo>
                    <a:lnTo>
                      <a:pt x="8" y="77"/>
                    </a:lnTo>
                    <a:lnTo>
                      <a:pt x="0" y="86"/>
                    </a:lnTo>
                    <a:lnTo>
                      <a:pt x="0" y="94"/>
                    </a:lnTo>
                    <a:lnTo>
                      <a:pt x="0" y="103"/>
                    </a:lnTo>
                    <a:lnTo>
                      <a:pt x="8" y="103"/>
                    </a:lnTo>
                    <a:lnTo>
                      <a:pt x="8" y="111"/>
                    </a:lnTo>
                    <a:lnTo>
                      <a:pt x="15" y="120"/>
                    </a:lnTo>
                    <a:lnTo>
                      <a:pt x="31" y="128"/>
                    </a:lnTo>
                    <a:lnTo>
                      <a:pt x="38" y="137"/>
                    </a:lnTo>
                    <a:lnTo>
                      <a:pt x="46" y="137"/>
                    </a:lnTo>
                    <a:lnTo>
                      <a:pt x="61" y="137"/>
                    </a:lnTo>
                    <a:lnTo>
                      <a:pt x="76" y="137"/>
                    </a:lnTo>
                    <a:lnTo>
                      <a:pt x="84" y="137"/>
                    </a:lnTo>
                    <a:lnTo>
                      <a:pt x="99" y="137"/>
                    </a:lnTo>
                    <a:lnTo>
                      <a:pt x="114" y="137"/>
                    </a:lnTo>
                    <a:lnTo>
                      <a:pt x="122" y="137"/>
                    </a:lnTo>
                    <a:lnTo>
                      <a:pt x="137" y="145"/>
                    </a:lnTo>
                    <a:lnTo>
                      <a:pt x="152" y="145"/>
                    </a:lnTo>
                    <a:lnTo>
                      <a:pt x="168" y="145"/>
                    </a:lnTo>
                    <a:lnTo>
                      <a:pt x="183" y="145"/>
                    </a:lnTo>
                    <a:lnTo>
                      <a:pt x="190" y="154"/>
                    </a:lnTo>
                    <a:lnTo>
                      <a:pt x="206" y="154"/>
                    </a:lnTo>
                    <a:lnTo>
                      <a:pt x="213" y="145"/>
                    </a:lnTo>
                    <a:lnTo>
                      <a:pt x="221" y="137"/>
                    </a:lnTo>
                    <a:lnTo>
                      <a:pt x="236" y="128"/>
                    </a:lnTo>
                    <a:lnTo>
                      <a:pt x="244" y="128"/>
                    </a:lnTo>
                    <a:lnTo>
                      <a:pt x="251" y="120"/>
                    </a:lnTo>
                    <a:lnTo>
                      <a:pt x="259" y="120"/>
                    </a:lnTo>
                    <a:lnTo>
                      <a:pt x="266" y="120"/>
                    </a:lnTo>
                    <a:lnTo>
                      <a:pt x="274" y="120"/>
                    </a:lnTo>
                    <a:lnTo>
                      <a:pt x="282" y="120"/>
                    </a:lnTo>
                    <a:lnTo>
                      <a:pt x="289" y="120"/>
                    </a:lnTo>
                    <a:lnTo>
                      <a:pt x="304" y="111"/>
                    </a:lnTo>
                    <a:lnTo>
                      <a:pt x="312" y="94"/>
                    </a:lnTo>
                    <a:lnTo>
                      <a:pt x="320" y="86"/>
                    </a:lnTo>
                    <a:lnTo>
                      <a:pt x="320" y="77"/>
                    </a:lnTo>
                    <a:lnTo>
                      <a:pt x="312" y="77"/>
                    </a:lnTo>
                    <a:lnTo>
                      <a:pt x="304" y="69"/>
                    </a:lnTo>
                    <a:lnTo>
                      <a:pt x="297" y="60"/>
                    </a:lnTo>
                    <a:lnTo>
                      <a:pt x="289" y="60"/>
                    </a:lnTo>
                    <a:lnTo>
                      <a:pt x="274" y="60"/>
                    </a:lnTo>
                    <a:lnTo>
                      <a:pt x="266" y="69"/>
                    </a:lnTo>
                    <a:lnTo>
                      <a:pt x="259" y="69"/>
                    </a:lnTo>
                    <a:lnTo>
                      <a:pt x="244" y="69"/>
                    </a:lnTo>
                    <a:lnTo>
                      <a:pt x="244" y="60"/>
                    </a:lnTo>
                    <a:lnTo>
                      <a:pt x="236" y="60"/>
                    </a:lnTo>
                    <a:lnTo>
                      <a:pt x="228" y="52"/>
                    </a:lnTo>
                    <a:lnTo>
                      <a:pt x="221" y="52"/>
                    </a:lnTo>
                    <a:lnTo>
                      <a:pt x="213" y="43"/>
                    </a:lnTo>
                    <a:lnTo>
                      <a:pt x="206" y="43"/>
                    </a:lnTo>
                    <a:lnTo>
                      <a:pt x="190" y="35"/>
                    </a:lnTo>
                    <a:lnTo>
                      <a:pt x="183" y="35"/>
                    </a:lnTo>
                    <a:lnTo>
                      <a:pt x="175" y="26"/>
                    </a:lnTo>
                    <a:lnTo>
                      <a:pt x="168" y="17"/>
                    </a:lnTo>
                    <a:lnTo>
                      <a:pt x="160" y="17"/>
                    </a:lnTo>
                    <a:lnTo>
                      <a:pt x="145" y="9"/>
                    </a:lnTo>
                    <a:lnTo>
                      <a:pt x="137" y="9"/>
                    </a:lnTo>
                    <a:lnTo>
                      <a:pt x="130" y="0"/>
                    </a:lnTo>
                    <a:lnTo>
                      <a:pt x="122" y="0"/>
                    </a:lnTo>
                    <a:lnTo>
                      <a:pt x="114" y="0"/>
                    </a:lnTo>
                    <a:lnTo>
                      <a:pt x="107" y="0"/>
                    </a:lnTo>
                    <a:lnTo>
                      <a:pt x="99" y="0"/>
                    </a:lnTo>
                    <a:lnTo>
                      <a:pt x="92" y="0"/>
                    </a:lnTo>
                    <a:lnTo>
                      <a:pt x="84" y="9"/>
                    </a:lnTo>
                    <a:lnTo>
                      <a:pt x="76" y="9"/>
                    </a:lnTo>
                    <a:lnTo>
                      <a:pt x="69" y="9"/>
                    </a:lnTo>
                    <a:lnTo>
                      <a:pt x="69" y="17"/>
                    </a:lnTo>
                    <a:close/>
                  </a:path>
                </a:pathLst>
              </a:custGeom>
              <a:solidFill>
                <a:srgbClr val="9E9E9E"/>
              </a:solidFill>
              <a:ln w="9525">
                <a:noFill/>
                <a:round/>
                <a:headEnd/>
                <a:tailEnd/>
              </a:ln>
            </p:spPr>
            <p:txBody>
              <a:bodyPr/>
              <a:lstStyle/>
              <a:p>
                <a:endParaRPr lang="en-US">
                  <a:solidFill>
                    <a:srgbClr val="1C1C1C"/>
                  </a:solidFill>
                </a:endParaRPr>
              </a:p>
            </p:txBody>
          </p:sp>
          <p:sp>
            <p:nvSpPr>
              <p:cNvPr id="14662" name="Freeform 81"/>
              <p:cNvSpPr>
                <a:spLocks/>
              </p:cNvSpPr>
              <p:nvPr/>
            </p:nvSpPr>
            <p:spPr bwMode="auto">
              <a:xfrm>
                <a:off x="1959" y="1089"/>
                <a:ext cx="320" cy="154"/>
              </a:xfrm>
              <a:custGeom>
                <a:avLst/>
                <a:gdLst>
                  <a:gd name="T0" fmla="*/ 69 w 320"/>
                  <a:gd name="T1" fmla="*/ 26 h 154"/>
                  <a:gd name="T2" fmla="*/ 46 w 320"/>
                  <a:gd name="T3" fmla="*/ 52 h 154"/>
                  <a:gd name="T4" fmla="*/ 15 w 320"/>
                  <a:gd name="T5" fmla="*/ 77 h 154"/>
                  <a:gd name="T6" fmla="*/ 0 w 320"/>
                  <a:gd name="T7" fmla="*/ 86 h 154"/>
                  <a:gd name="T8" fmla="*/ 0 w 320"/>
                  <a:gd name="T9" fmla="*/ 103 h 154"/>
                  <a:gd name="T10" fmla="*/ 8 w 320"/>
                  <a:gd name="T11" fmla="*/ 111 h 154"/>
                  <a:gd name="T12" fmla="*/ 31 w 320"/>
                  <a:gd name="T13" fmla="*/ 128 h 154"/>
                  <a:gd name="T14" fmla="*/ 46 w 320"/>
                  <a:gd name="T15" fmla="*/ 137 h 154"/>
                  <a:gd name="T16" fmla="*/ 76 w 320"/>
                  <a:gd name="T17" fmla="*/ 137 h 154"/>
                  <a:gd name="T18" fmla="*/ 99 w 320"/>
                  <a:gd name="T19" fmla="*/ 137 h 154"/>
                  <a:gd name="T20" fmla="*/ 122 w 320"/>
                  <a:gd name="T21" fmla="*/ 137 h 154"/>
                  <a:gd name="T22" fmla="*/ 152 w 320"/>
                  <a:gd name="T23" fmla="*/ 145 h 154"/>
                  <a:gd name="T24" fmla="*/ 183 w 320"/>
                  <a:gd name="T25" fmla="*/ 145 h 154"/>
                  <a:gd name="T26" fmla="*/ 206 w 320"/>
                  <a:gd name="T27" fmla="*/ 154 h 154"/>
                  <a:gd name="T28" fmla="*/ 221 w 320"/>
                  <a:gd name="T29" fmla="*/ 137 h 154"/>
                  <a:gd name="T30" fmla="*/ 244 w 320"/>
                  <a:gd name="T31" fmla="*/ 128 h 154"/>
                  <a:gd name="T32" fmla="*/ 259 w 320"/>
                  <a:gd name="T33" fmla="*/ 120 h 154"/>
                  <a:gd name="T34" fmla="*/ 274 w 320"/>
                  <a:gd name="T35" fmla="*/ 120 h 154"/>
                  <a:gd name="T36" fmla="*/ 289 w 320"/>
                  <a:gd name="T37" fmla="*/ 120 h 154"/>
                  <a:gd name="T38" fmla="*/ 312 w 320"/>
                  <a:gd name="T39" fmla="*/ 94 h 154"/>
                  <a:gd name="T40" fmla="*/ 320 w 320"/>
                  <a:gd name="T41" fmla="*/ 77 h 154"/>
                  <a:gd name="T42" fmla="*/ 304 w 320"/>
                  <a:gd name="T43" fmla="*/ 69 h 154"/>
                  <a:gd name="T44" fmla="*/ 289 w 320"/>
                  <a:gd name="T45" fmla="*/ 60 h 154"/>
                  <a:gd name="T46" fmla="*/ 266 w 320"/>
                  <a:gd name="T47" fmla="*/ 69 h 154"/>
                  <a:gd name="T48" fmla="*/ 244 w 320"/>
                  <a:gd name="T49" fmla="*/ 69 h 154"/>
                  <a:gd name="T50" fmla="*/ 236 w 320"/>
                  <a:gd name="T51" fmla="*/ 60 h 154"/>
                  <a:gd name="T52" fmla="*/ 221 w 320"/>
                  <a:gd name="T53" fmla="*/ 52 h 154"/>
                  <a:gd name="T54" fmla="*/ 206 w 320"/>
                  <a:gd name="T55" fmla="*/ 43 h 154"/>
                  <a:gd name="T56" fmla="*/ 183 w 320"/>
                  <a:gd name="T57" fmla="*/ 35 h 154"/>
                  <a:gd name="T58" fmla="*/ 168 w 320"/>
                  <a:gd name="T59" fmla="*/ 17 h 154"/>
                  <a:gd name="T60" fmla="*/ 145 w 320"/>
                  <a:gd name="T61" fmla="*/ 9 h 154"/>
                  <a:gd name="T62" fmla="*/ 130 w 320"/>
                  <a:gd name="T63" fmla="*/ 0 h 154"/>
                  <a:gd name="T64" fmla="*/ 114 w 320"/>
                  <a:gd name="T65" fmla="*/ 0 h 154"/>
                  <a:gd name="T66" fmla="*/ 99 w 320"/>
                  <a:gd name="T67" fmla="*/ 0 h 154"/>
                  <a:gd name="T68" fmla="*/ 84 w 320"/>
                  <a:gd name="T69" fmla="*/ 9 h 154"/>
                  <a:gd name="T70" fmla="*/ 69 w 320"/>
                  <a:gd name="T71" fmla="*/ 9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154"/>
                  <a:gd name="T110" fmla="*/ 320 w 320"/>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154">
                    <a:moveTo>
                      <a:pt x="69" y="17"/>
                    </a:moveTo>
                    <a:lnTo>
                      <a:pt x="69" y="26"/>
                    </a:lnTo>
                    <a:lnTo>
                      <a:pt x="61" y="35"/>
                    </a:lnTo>
                    <a:lnTo>
                      <a:pt x="46" y="52"/>
                    </a:lnTo>
                    <a:lnTo>
                      <a:pt x="31" y="69"/>
                    </a:lnTo>
                    <a:lnTo>
                      <a:pt x="15" y="77"/>
                    </a:lnTo>
                    <a:lnTo>
                      <a:pt x="8" y="77"/>
                    </a:lnTo>
                    <a:lnTo>
                      <a:pt x="0" y="86"/>
                    </a:lnTo>
                    <a:lnTo>
                      <a:pt x="0" y="94"/>
                    </a:lnTo>
                    <a:lnTo>
                      <a:pt x="0" y="103"/>
                    </a:lnTo>
                    <a:lnTo>
                      <a:pt x="8" y="103"/>
                    </a:lnTo>
                    <a:lnTo>
                      <a:pt x="8" y="111"/>
                    </a:lnTo>
                    <a:lnTo>
                      <a:pt x="15" y="120"/>
                    </a:lnTo>
                    <a:lnTo>
                      <a:pt x="31" y="128"/>
                    </a:lnTo>
                    <a:lnTo>
                      <a:pt x="38" y="137"/>
                    </a:lnTo>
                    <a:lnTo>
                      <a:pt x="46" y="137"/>
                    </a:lnTo>
                    <a:lnTo>
                      <a:pt x="61" y="137"/>
                    </a:lnTo>
                    <a:lnTo>
                      <a:pt x="76" y="137"/>
                    </a:lnTo>
                    <a:lnTo>
                      <a:pt x="84" y="137"/>
                    </a:lnTo>
                    <a:lnTo>
                      <a:pt x="99" y="137"/>
                    </a:lnTo>
                    <a:lnTo>
                      <a:pt x="114" y="137"/>
                    </a:lnTo>
                    <a:lnTo>
                      <a:pt x="122" y="137"/>
                    </a:lnTo>
                    <a:lnTo>
                      <a:pt x="137" y="145"/>
                    </a:lnTo>
                    <a:lnTo>
                      <a:pt x="152" y="145"/>
                    </a:lnTo>
                    <a:lnTo>
                      <a:pt x="168" y="145"/>
                    </a:lnTo>
                    <a:lnTo>
                      <a:pt x="183" y="145"/>
                    </a:lnTo>
                    <a:lnTo>
                      <a:pt x="190" y="154"/>
                    </a:lnTo>
                    <a:lnTo>
                      <a:pt x="206" y="154"/>
                    </a:lnTo>
                    <a:lnTo>
                      <a:pt x="213" y="145"/>
                    </a:lnTo>
                    <a:lnTo>
                      <a:pt x="221" y="137"/>
                    </a:lnTo>
                    <a:lnTo>
                      <a:pt x="236" y="128"/>
                    </a:lnTo>
                    <a:lnTo>
                      <a:pt x="244" y="128"/>
                    </a:lnTo>
                    <a:lnTo>
                      <a:pt x="251" y="120"/>
                    </a:lnTo>
                    <a:lnTo>
                      <a:pt x="259" y="120"/>
                    </a:lnTo>
                    <a:lnTo>
                      <a:pt x="266" y="120"/>
                    </a:lnTo>
                    <a:lnTo>
                      <a:pt x="274" y="120"/>
                    </a:lnTo>
                    <a:lnTo>
                      <a:pt x="282" y="120"/>
                    </a:lnTo>
                    <a:lnTo>
                      <a:pt x="289" y="120"/>
                    </a:lnTo>
                    <a:lnTo>
                      <a:pt x="304" y="111"/>
                    </a:lnTo>
                    <a:lnTo>
                      <a:pt x="312" y="94"/>
                    </a:lnTo>
                    <a:lnTo>
                      <a:pt x="320" y="86"/>
                    </a:lnTo>
                    <a:lnTo>
                      <a:pt x="320" y="77"/>
                    </a:lnTo>
                    <a:lnTo>
                      <a:pt x="312" y="77"/>
                    </a:lnTo>
                    <a:lnTo>
                      <a:pt x="304" y="69"/>
                    </a:lnTo>
                    <a:lnTo>
                      <a:pt x="297" y="60"/>
                    </a:lnTo>
                    <a:lnTo>
                      <a:pt x="289" y="60"/>
                    </a:lnTo>
                    <a:lnTo>
                      <a:pt x="274" y="60"/>
                    </a:lnTo>
                    <a:lnTo>
                      <a:pt x="266" y="69"/>
                    </a:lnTo>
                    <a:lnTo>
                      <a:pt x="259" y="69"/>
                    </a:lnTo>
                    <a:lnTo>
                      <a:pt x="244" y="69"/>
                    </a:lnTo>
                    <a:lnTo>
                      <a:pt x="244" y="60"/>
                    </a:lnTo>
                    <a:lnTo>
                      <a:pt x="236" y="60"/>
                    </a:lnTo>
                    <a:lnTo>
                      <a:pt x="228" y="52"/>
                    </a:lnTo>
                    <a:lnTo>
                      <a:pt x="221" y="52"/>
                    </a:lnTo>
                    <a:lnTo>
                      <a:pt x="213" y="43"/>
                    </a:lnTo>
                    <a:lnTo>
                      <a:pt x="206" y="43"/>
                    </a:lnTo>
                    <a:lnTo>
                      <a:pt x="190" y="35"/>
                    </a:lnTo>
                    <a:lnTo>
                      <a:pt x="183" y="35"/>
                    </a:lnTo>
                    <a:lnTo>
                      <a:pt x="175" y="26"/>
                    </a:lnTo>
                    <a:lnTo>
                      <a:pt x="168" y="17"/>
                    </a:lnTo>
                    <a:lnTo>
                      <a:pt x="160" y="17"/>
                    </a:lnTo>
                    <a:lnTo>
                      <a:pt x="145" y="9"/>
                    </a:lnTo>
                    <a:lnTo>
                      <a:pt x="137" y="9"/>
                    </a:lnTo>
                    <a:lnTo>
                      <a:pt x="130" y="0"/>
                    </a:lnTo>
                    <a:lnTo>
                      <a:pt x="122" y="0"/>
                    </a:lnTo>
                    <a:lnTo>
                      <a:pt x="114" y="0"/>
                    </a:lnTo>
                    <a:lnTo>
                      <a:pt x="107" y="0"/>
                    </a:lnTo>
                    <a:lnTo>
                      <a:pt x="99" y="0"/>
                    </a:lnTo>
                    <a:lnTo>
                      <a:pt x="92" y="0"/>
                    </a:lnTo>
                    <a:lnTo>
                      <a:pt x="84" y="9"/>
                    </a:lnTo>
                    <a:lnTo>
                      <a:pt x="76" y="9"/>
                    </a:lnTo>
                    <a:lnTo>
                      <a:pt x="69" y="9"/>
                    </a:lnTo>
                    <a:lnTo>
                      <a:pt x="69" y="17"/>
                    </a:lnTo>
                    <a:close/>
                  </a:path>
                </a:pathLst>
              </a:custGeom>
              <a:solidFill>
                <a:srgbClr val="9E9E9E"/>
              </a:solidFill>
              <a:ln w="9525">
                <a:noFill/>
                <a:round/>
                <a:headEnd/>
                <a:tailEnd/>
              </a:ln>
            </p:spPr>
            <p:txBody>
              <a:bodyPr/>
              <a:lstStyle/>
              <a:p>
                <a:endParaRPr lang="en-US">
                  <a:solidFill>
                    <a:srgbClr val="1C1C1C"/>
                  </a:solidFill>
                </a:endParaRPr>
              </a:p>
            </p:txBody>
          </p:sp>
        </p:grpSp>
        <p:grpSp>
          <p:nvGrpSpPr>
            <p:cNvPr id="17" name="Group 82"/>
            <p:cNvGrpSpPr>
              <a:grpSpLocks/>
            </p:cNvGrpSpPr>
            <p:nvPr/>
          </p:nvGrpSpPr>
          <p:grpSpPr bwMode="auto">
            <a:xfrm>
              <a:off x="3743325" y="1647825"/>
              <a:ext cx="266700" cy="244475"/>
              <a:chOff x="1632" y="1038"/>
              <a:chExt cx="168" cy="154"/>
            </a:xfrm>
          </p:grpSpPr>
          <p:sp>
            <p:nvSpPr>
              <p:cNvPr id="14659" name="Freeform 83"/>
              <p:cNvSpPr>
                <a:spLocks/>
              </p:cNvSpPr>
              <p:nvPr/>
            </p:nvSpPr>
            <p:spPr bwMode="auto">
              <a:xfrm>
                <a:off x="1632" y="1038"/>
                <a:ext cx="168" cy="154"/>
              </a:xfrm>
              <a:custGeom>
                <a:avLst/>
                <a:gdLst>
                  <a:gd name="T0" fmla="*/ 16 w 168"/>
                  <a:gd name="T1" fmla="*/ 145 h 154"/>
                  <a:gd name="T2" fmla="*/ 8 w 168"/>
                  <a:gd name="T3" fmla="*/ 128 h 154"/>
                  <a:gd name="T4" fmla="*/ 0 w 168"/>
                  <a:gd name="T5" fmla="*/ 103 h 154"/>
                  <a:gd name="T6" fmla="*/ 8 w 168"/>
                  <a:gd name="T7" fmla="*/ 68 h 154"/>
                  <a:gd name="T8" fmla="*/ 16 w 168"/>
                  <a:gd name="T9" fmla="*/ 43 h 154"/>
                  <a:gd name="T10" fmla="*/ 38 w 168"/>
                  <a:gd name="T11" fmla="*/ 26 h 154"/>
                  <a:gd name="T12" fmla="*/ 61 w 168"/>
                  <a:gd name="T13" fmla="*/ 17 h 154"/>
                  <a:gd name="T14" fmla="*/ 84 w 168"/>
                  <a:gd name="T15" fmla="*/ 9 h 154"/>
                  <a:gd name="T16" fmla="*/ 99 w 168"/>
                  <a:gd name="T17" fmla="*/ 9 h 154"/>
                  <a:gd name="T18" fmla="*/ 114 w 168"/>
                  <a:gd name="T19" fmla="*/ 17 h 154"/>
                  <a:gd name="T20" fmla="*/ 137 w 168"/>
                  <a:gd name="T21" fmla="*/ 34 h 154"/>
                  <a:gd name="T22" fmla="*/ 152 w 168"/>
                  <a:gd name="T23" fmla="*/ 43 h 154"/>
                  <a:gd name="T24" fmla="*/ 152 w 168"/>
                  <a:gd name="T25" fmla="*/ 60 h 154"/>
                  <a:gd name="T26" fmla="*/ 160 w 168"/>
                  <a:gd name="T27" fmla="*/ 77 h 154"/>
                  <a:gd name="T28" fmla="*/ 168 w 168"/>
                  <a:gd name="T29" fmla="*/ 86 h 154"/>
                  <a:gd name="T30" fmla="*/ 168 w 168"/>
                  <a:gd name="T31" fmla="*/ 103 h 154"/>
                  <a:gd name="T32" fmla="*/ 160 w 168"/>
                  <a:gd name="T33" fmla="*/ 111 h 154"/>
                  <a:gd name="T34" fmla="*/ 152 w 168"/>
                  <a:gd name="T35" fmla="*/ 111 h 154"/>
                  <a:gd name="T36" fmla="*/ 145 w 168"/>
                  <a:gd name="T37" fmla="*/ 103 h 154"/>
                  <a:gd name="T38" fmla="*/ 137 w 168"/>
                  <a:gd name="T39" fmla="*/ 103 h 154"/>
                  <a:gd name="T40" fmla="*/ 130 w 168"/>
                  <a:gd name="T41" fmla="*/ 94 h 154"/>
                  <a:gd name="T42" fmla="*/ 114 w 168"/>
                  <a:gd name="T43" fmla="*/ 94 h 154"/>
                  <a:gd name="T44" fmla="*/ 107 w 168"/>
                  <a:gd name="T45" fmla="*/ 94 h 154"/>
                  <a:gd name="T46" fmla="*/ 92 w 168"/>
                  <a:gd name="T47" fmla="*/ 103 h 154"/>
                  <a:gd name="T48" fmla="*/ 76 w 168"/>
                  <a:gd name="T49" fmla="*/ 120 h 154"/>
                  <a:gd name="T50" fmla="*/ 69 w 168"/>
                  <a:gd name="T51" fmla="*/ 128 h 154"/>
                  <a:gd name="T52" fmla="*/ 61 w 168"/>
                  <a:gd name="T53" fmla="*/ 145 h 154"/>
                  <a:gd name="T54" fmla="*/ 54 w 168"/>
                  <a:gd name="T55" fmla="*/ 145 h 154"/>
                  <a:gd name="T56" fmla="*/ 54 w 168"/>
                  <a:gd name="T57" fmla="*/ 154 h 154"/>
                  <a:gd name="T58" fmla="*/ 46 w 168"/>
                  <a:gd name="T59" fmla="*/ 154 h 154"/>
                  <a:gd name="T60" fmla="*/ 31 w 168"/>
                  <a:gd name="T61" fmla="*/ 154 h 154"/>
                  <a:gd name="T62" fmla="*/ 23 w 168"/>
                  <a:gd name="T63" fmla="*/ 154 h 154"/>
                  <a:gd name="T64" fmla="*/ 16 w 168"/>
                  <a:gd name="T65" fmla="*/ 145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154"/>
                  <a:gd name="T101" fmla="*/ 168 w 168"/>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154">
                    <a:moveTo>
                      <a:pt x="16" y="145"/>
                    </a:moveTo>
                    <a:lnTo>
                      <a:pt x="16" y="145"/>
                    </a:lnTo>
                    <a:lnTo>
                      <a:pt x="8" y="137"/>
                    </a:lnTo>
                    <a:lnTo>
                      <a:pt x="8" y="128"/>
                    </a:lnTo>
                    <a:lnTo>
                      <a:pt x="0" y="111"/>
                    </a:lnTo>
                    <a:lnTo>
                      <a:pt x="0" y="103"/>
                    </a:lnTo>
                    <a:lnTo>
                      <a:pt x="8" y="86"/>
                    </a:lnTo>
                    <a:lnTo>
                      <a:pt x="8" y="68"/>
                    </a:lnTo>
                    <a:lnTo>
                      <a:pt x="16" y="51"/>
                    </a:lnTo>
                    <a:lnTo>
                      <a:pt x="16" y="43"/>
                    </a:lnTo>
                    <a:lnTo>
                      <a:pt x="31" y="34"/>
                    </a:lnTo>
                    <a:lnTo>
                      <a:pt x="38" y="26"/>
                    </a:lnTo>
                    <a:lnTo>
                      <a:pt x="54" y="17"/>
                    </a:lnTo>
                    <a:lnTo>
                      <a:pt x="61" y="17"/>
                    </a:lnTo>
                    <a:lnTo>
                      <a:pt x="69" y="9"/>
                    </a:lnTo>
                    <a:lnTo>
                      <a:pt x="84" y="9"/>
                    </a:lnTo>
                    <a:lnTo>
                      <a:pt x="92" y="0"/>
                    </a:lnTo>
                    <a:lnTo>
                      <a:pt x="99" y="9"/>
                    </a:lnTo>
                    <a:lnTo>
                      <a:pt x="107" y="9"/>
                    </a:lnTo>
                    <a:lnTo>
                      <a:pt x="114" y="17"/>
                    </a:lnTo>
                    <a:lnTo>
                      <a:pt x="130" y="26"/>
                    </a:lnTo>
                    <a:lnTo>
                      <a:pt x="137" y="34"/>
                    </a:lnTo>
                    <a:lnTo>
                      <a:pt x="145" y="43"/>
                    </a:lnTo>
                    <a:lnTo>
                      <a:pt x="152" y="43"/>
                    </a:lnTo>
                    <a:lnTo>
                      <a:pt x="152" y="51"/>
                    </a:lnTo>
                    <a:lnTo>
                      <a:pt x="152" y="60"/>
                    </a:lnTo>
                    <a:lnTo>
                      <a:pt x="152" y="68"/>
                    </a:lnTo>
                    <a:lnTo>
                      <a:pt x="160" y="77"/>
                    </a:lnTo>
                    <a:lnTo>
                      <a:pt x="160" y="86"/>
                    </a:lnTo>
                    <a:lnTo>
                      <a:pt x="168" y="86"/>
                    </a:lnTo>
                    <a:lnTo>
                      <a:pt x="168" y="94"/>
                    </a:lnTo>
                    <a:lnTo>
                      <a:pt x="168" y="103"/>
                    </a:lnTo>
                    <a:lnTo>
                      <a:pt x="160" y="111"/>
                    </a:lnTo>
                    <a:lnTo>
                      <a:pt x="152" y="111"/>
                    </a:lnTo>
                    <a:lnTo>
                      <a:pt x="145" y="103"/>
                    </a:lnTo>
                    <a:lnTo>
                      <a:pt x="137" y="103"/>
                    </a:lnTo>
                    <a:lnTo>
                      <a:pt x="130" y="94"/>
                    </a:lnTo>
                    <a:lnTo>
                      <a:pt x="122" y="94"/>
                    </a:lnTo>
                    <a:lnTo>
                      <a:pt x="114" y="94"/>
                    </a:lnTo>
                    <a:lnTo>
                      <a:pt x="107" y="94"/>
                    </a:lnTo>
                    <a:lnTo>
                      <a:pt x="99" y="103"/>
                    </a:lnTo>
                    <a:lnTo>
                      <a:pt x="92" y="103"/>
                    </a:lnTo>
                    <a:lnTo>
                      <a:pt x="84" y="111"/>
                    </a:lnTo>
                    <a:lnTo>
                      <a:pt x="76" y="120"/>
                    </a:lnTo>
                    <a:lnTo>
                      <a:pt x="76" y="128"/>
                    </a:lnTo>
                    <a:lnTo>
                      <a:pt x="69" y="128"/>
                    </a:lnTo>
                    <a:lnTo>
                      <a:pt x="61" y="137"/>
                    </a:lnTo>
                    <a:lnTo>
                      <a:pt x="61" y="145"/>
                    </a:lnTo>
                    <a:lnTo>
                      <a:pt x="54" y="145"/>
                    </a:lnTo>
                    <a:lnTo>
                      <a:pt x="54" y="154"/>
                    </a:lnTo>
                    <a:lnTo>
                      <a:pt x="46" y="154"/>
                    </a:lnTo>
                    <a:lnTo>
                      <a:pt x="38" y="154"/>
                    </a:lnTo>
                    <a:lnTo>
                      <a:pt x="31" y="154"/>
                    </a:lnTo>
                    <a:lnTo>
                      <a:pt x="23" y="154"/>
                    </a:lnTo>
                    <a:lnTo>
                      <a:pt x="16" y="145"/>
                    </a:lnTo>
                    <a:close/>
                  </a:path>
                </a:pathLst>
              </a:custGeom>
              <a:solidFill>
                <a:srgbClr val="C2C2C2"/>
              </a:solidFill>
              <a:ln w="9525">
                <a:noFill/>
                <a:round/>
                <a:headEnd/>
                <a:tailEnd/>
              </a:ln>
            </p:spPr>
            <p:txBody>
              <a:bodyPr/>
              <a:lstStyle/>
              <a:p>
                <a:endParaRPr lang="en-US">
                  <a:solidFill>
                    <a:srgbClr val="1C1C1C"/>
                  </a:solidFill>
                </a:endParaRPr>
              </a:p>
            </p:txBody>
          </p:sp>
          <p:sp>
            <p:nvSpPr>
              <p:cNvPr id="14660" name="Freeform 84"/>
              <p:cNvSpPr>
                <a:spLocks/>
              </p:cNvSpPr>
              <p:nvPr/>
            </p:nvSpPr>
            <p:spPr bwMode="auto">
              <a:xfrm>
                <a:off x="1632" y="1038"/>
                <a:ext cx="168" cy="154"/>
              </a:xfrm>
              <a:custGeom>
                <a:avLst/>
                <a:gdLst>
                  <a:gd name="T0" fmla="*/ 16 w 168"/>
                  <a:gd name="T1" fmla="*/ 145 h 154"/>
                  <a:gd name="T2" fmla="*/ 8 w 168"/>
                  <a:gd name="T3" fmla="*/ 137 h 154"/>
                  <a:gd name="T4" fmla="*/ 8 w 168"/>
                  <a:gd name="T5" fmla="*/ 128 h 154"/>
                  <a:gd name="T6" fmla="*/ 0 w 168"/>
                  <a:gd name="T7" fmla="*/ 111 h 154"/>
                  <a:gd name="T8" fmla="*/ 0 w 168"/>
                  <a:gd name="T9" fmla="*/ 103 h 154"/>
                  <a:gd name="T10" fmla="*/ 8 w 168"/>
                  <a:gd name="T11" fmla="*/ 86 h 154"/>
                  <a:gd name="T12" fmla="*/ 8 w 168"/>
                  <a:gd name="T13" fmla="*/ 68 h 154"/>
                  <a:gd name="T14" fmla="*/ 16 w 168"/>
                  <a:gd name="T15" fmla="*/ 51 h 154"/>
                  <a:gd name="T16" fmla="*/ 16 w 168"/>
                  <a:gd name="T17" fmla="*/ 43 h 154"/>
                  <a:gd name="T18" fmla="*/ 31 w 168"/>
                  <a:gd name="T19" fmla="*/ 34 h 154"/>
                  <a:gd name="T20" fmla="*/ 38 w 168"/>
                  <a:gd name="T21" fmla="*/ 26 h 154"/>
                  <a:gd name="T22" fmla="*/ 54 w 168"/>
                  <a:gd name="T23" fmla="*/ 17 h 154"/>
                  <a:gd name="T24" fmla="*/ 61 w 168"/>
                  <a:gd name="T25" fmla="*/ 17 h 154"/>
                  <a:gd name="T26" fmla="*/ 69 w 168"/>
                  <a:gd name="T27" fmla="*/ 9 h 154"/>
                  <a:gd name="T28" fmla="*/ 84 w 168"/>
                  <a:gd name="T29" fmla="*/ 9 h 154"/>
                  <a:gd name="T30" fmla="*/ 92 w 168"/>
                  <a:gd name="T31" fmla="*/ 0 h 154"/>
                  <a:gd name="T32" fmla="*/ 99 w 168"/>
                  <a:gd name="T33" fmla="*/ 9 h 154"/>
                  <a:gd name="T34" fmla="*/ 107 w 168"/>
                  <a:gd name="T35" fmla="*/ 9 h 154"/>
                  <a:gd name="T36" fmla="*/ 114 w 168"/>
                  <a:gd name="T37" fmla="*/ 17 h 154"/>
                  <a:gd name="T38" fmla="*/ 130 w 168"/>
                  <a:gd name="T39" fmla="*/ 26 h 154"/>
                  <a:gd name="T40" fmla="*/ 137 w 168"/>
                  <a:gd name="T41" fmla="*/ 34 h 154"/>
                  <a:gd name="T42" fmla="*/ 145 w 168"/>
                  <a:gd name="T43" fmla="*/ 43 h 154"/>
                  <a:gd name="T44" fmla="*/ 152 w 168"/>
                  <a:gd name="T45" fmla="*/ 43 h 154"/>
                  <a:gd name="T46" fmla="*/ 152 w 168"/>
                  <a:gd name="T47" fmla="*/ 51 h 154"/>
                  <a:gd name="T48" fmla="*/ 152 w 168"/>
                  <a:gd name="T49" fmla="*/ 60 h 154"/>
                  <a:gd name="T50" fmla="*/ 152 w 168"/>
                  <a:gd name="T51" fmla="*/ 68 h 154"/>
                  <a:gd name="T52" fmla="*/ 160 w 168"/>
                  <a:gd name="T53" fmla="*/ 77 h 154"/>
                  <a:gd name="T54" fmla="*/ 160 w 168"/>
                  <a:gd name="T55" fmla="*/ 86 h 154"/>
                  <a:gd name="T56" fmla="*/ 168 w 168"/>
                  <a:gd name="T57" fmla="*/ 86 h 154"/>
                  <a:gd name="T58" fmla="*/ 168 w 168"/>
                  <a:gd name="T59" fmla="*/ 94 h 154"/>
                  <a:gd name="T60" fmla="*/ 168 w 168"/>
                  <a:gd name="T61" fmla="*/ 103 h 154"/>
                  <a:gd name="T62" fmla="*/ 160 w 168"/>
                  <a:gd name="T63" fmla="*/ 111 h 154"/>
                  <a:gd name="T64" fmla="*/ 152 w 168"/>
                  <a:gd name="T65" fmla="*/ 111 h 154"/>
                  <a:gd name="T66" fmla="*/ 145 w 168"/>
                  <a:gd name="T67" fmla="*/ 103 h 154"/>
                  <a:gd name="T68" fmla="*/ 137 w 168"/>
                  <a:gd name="T69" fmla="*/ 103 h 154"/>
                  <a:gd name="T70" fmla="*/ 130 w 168"/>
                  <a:gd name="T71" fmla="*/ 94 h 154"/>
                  <a:gd name="T72" fmla="*/ 122 w 168"/>
                  <a:gd name="T73" fmla="*/ 94 h 154"/>
                  <a:gd name="T74" fmla="*/ 114 w 168"/>
                  <a:gd name="T75" fmla="*/ 94 h 154"/>
                  <a:gd name="T76" fmla="*/ 107 w 168"/>
                  <a:gd name="T77" fmla="*/ 94 h 154"/>
                  <a:gd name="T78" fmla="*/ 99 w 168"/>
                  <a:gd name="T79" fmla="*/ 103 h 154"/>
                  <a:gd name="T80" fmla="*/ 92 w 168"/>
                  <a:gd name="T81" fmla="*/ 103 h 154"/>
                  <a:gd name="T82" fmla="*/ 84 w 168"/>
                  <a:gd name="T83" fmla="*/ 111 h 154"/>
                  <a:gd name="T84" fmla="*/ 76 w 168"/>
                  <a:gd name="T85" fmla="*/ 120 h 154"/>
                  <a:gd name="T86" fmla="*/ 76 w 168"/>
                  <a:gd name="T87" fmla="*/ 128 h 154"/>
                  <a:gd name="T88" fmla="*/ 69 w 168"/>
                  <a:gd name="T89" fmla="*/ 128 h 154"/>
                  <a:gd name="T90" fmla="*/ 61 w 168"/>
                  <a:gd name="T91" fmla="*/ 137 h 154"/>
                  <a:gd name="T92" fmla="*/ 61 w 168"/>
                  <a:gd name="T93" fmla="*/ 145 h 154"/>
                  <a:gd name="T94" fmla="*/ 54 w 168"/>
                  <a:gd name="T95" fmla="*/ 145 h 154"/>
                  <a:gd name="T96" fmla="*/ 54 w 168"/>
                  <a:gd name="T97" fmla="*/ 154 h 154"/>
                  <a:gd name="T98" fmla="*/ 46 w 168"/>
                  <a:gd name="T99" fmla="*/ 154 h 154"/>
                  <a:gd name="T100" fmla="*/ 38 w 168"/>
                  <a:gd name="T101" fmla="*/ 154 h 154"/>
                  <a:gd name="T102" fmla="*/ 31 w 168"/>
                  <a:gd name="T103" fmla="*/ 154 h 154"/>
                  <a:gd name="T104" fmla="*/ 23 w 168"/>
                  <a:gd name="T105" fmla="*/ 154 h 154"/>
                  <a:gd name="T106" fmla="*/ 16 w 168"/>
                  <a:gd name="T107" fmla="*/ 145 h 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154"/>
                  <a:gd name="T164" fmla="*/ 168 w 168"/>
                  <a:gd name="T165" fmla="*/ 154 h 1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154">
                    <a:moveTo>
                      <a:pt x="16" y="145"/>
                    </a:moveTo>
                    <a:lnTo>
                      <a:pt x="8" y="137"/>
                    </a:lnTo>
                    <a:lnTo>
                      <a:pt x="8" y="128"/>
                    </a:lnTo>
                    <a:lnTo>
                      <a:pt x="0" y="111"/>
                    </a:lnTo>
                    <a:lnTo>
                      <a:pt x="0" y="103"/>
                    </a:lnTo>
                    <a:lnTo>
                      <a:pt x="8" y="86"/>
                    </a:lnTo>
                    <a:lnTo>
                      <a:pt x="8" y="68"/>
                    </a:lnTo>
                    <a:lnTo>
                      <a:pt x="16" y="51"/>
                    </a:lnTo>
                    <a:lnTo>
                      <a:pt x="16" y="43"/>
                    </a:lnTo>
                    <a:lnTo>
                      <a:pt x="31" y="34"/>
                    </a:lnTo>
                    <a:lnTo>
                      <a:pt x="38" y="26"/>
                    </a:lnTo>
                    <a:lnTo>
                      <a:pt x="54" y="17"/>
                    </a:lnTo>
                    <a:lnTo>
                      <a:pt x="61" y="17"/>
                    </a:lnTo>
                    <a:lnTo>
                      <a:pt x="69" y="9"/>
                    </a:lnTo>
                    <a:lnTo>
                      <a:pt x="84" y="9"/>
                    </a:lnTo>
                    <a:lnTo>
                      <a:pt x="92" y="0"/>
                    </a:lnTo>
                    <a:lnTo>
                      <a:pt x="99" y="9"/>
                    </a:lnTo>
                    <a:lnTo>
                      <a:pt x="107" y="9"/>
                    </a:lnTo>
                    <a:lnTo>
                      <a:pt x="114" y="17"/>
                    </a:lnTo>
                    <a:lnTo>
                      <a:pt x="130" y="26"/>
                    </a:lnTo>
                    <a:lnTo>
                      <a:pt x="137" y="34"/>
                    </a:lnTo>
                    <a:lnTo>
                      <a:pt x="145" y="43"/>
                    </a:lnTo>
                    <a:lnTo>
                      <a:pt x="152" y="43"/>
                    </a:lnTo>
                    <a:lnTo>
                      <a:pt x="152" y="51"/>
                    </a:lnTo>
                    <a:lnTo>
                      <a:pt x="152" y="60"/>
                    </a:lnTo>
                    <a:lnTo>
                      <a:pt x="152" y="68"/>
                    </a:lnTo>
                    <a:lnTo>
                      <a:pt x="160" y="77"/>
                    </a:lnTo>
                    <a:lnTo>
                      <a:pt x="160" y="86"/>
                    </a:lnTo>
                    <a:lnTo>
                      <a:pt x="168" y="86"/>
                    </a:lnTo>
                    <a:lnTo>
                      <a:pt x="168" y="94"/>
                    </a:lnTo>
                    <a:lnTo>
                      <a:pt x="168" y="103"/>
                    </a:lnTo>
                    <a:lnTo>
                      <a:pt x="160" y="111"/>
                    </a:lnTo>
                    <a:lnTo>
                      <a:pt x="152" y="111"/>
                    </a:lnTo>
                    <a:lnTo>
                      <a:pt x="145" y="103"/>
                    </a:lnTo>
                    <a:lnTo>
                      <a:pt x="137" y="103"/>
                    </a:lnTo>
                    <a:lnTo>
                      <a:pt x="130" y="94"/>
                    </a:lnTo>
                    <a:lnTo>
                      <a:pt x="122" y="94"/>
                    </a:lnTo>
                    <a:lnTo>
                      <a:pt x="114" y="94"/>
                    </a:lnTo>
                    <a:lnTo>
                      <a:pt x="107" y="94"/>
                    </a:lnTo>
                    <a:lnTo>
                      <a:pt x="99" y="103"/>
                    </a:lnTo>
                    <a:lnTo>
                      <a:pt x="92" y="103"/>
                    </a:lnTo>
                    <a:lnTo>
                      <a:pt x="84" y="111"/>
                    </a:lnTo>
                    <a:lnTo>
                      <a:pt x="76" y="120"/>
                    </a:lnTo>
                    <a:lnTo>
                      <a:pt x="76" y="128"/>
                    </a:lnTo>
                    <a:lnTo>
                      <a:pt x="69" y="128"/>
                    </a:lnTo>
                    <a:lnTo>
                      <a:pt x="61" y="137"/>
                    </a:lnTo>
                    <a:lnTo>
                      <a:pt x="61" y="145"/>
                    </a:lnTo>
                    <a:lnTo>
                      <a:pt x="54" y="145"/>
                    </a:lnTo>
                    <a:lnTo>
                      <a:pt x="54" y="154"/>
                    </a:lnTo>
                    <a:lnTo>
                      <a:pt x="46" y="154"/>
                    </a:lnTo>
                    <a:lnTo>
                      <a:pt x="38" y="154"/>
                    </a:lnTo>
                    <a:lnTo>
                      <a:pt x="31" y="154"/>
                    </a:lnTo>
                    <a:lnTo>
                      <a:pt x="23" y="154"/>
                    </a:lnTo>
                    <a:lnTo>
                      <a:pt x="16" y="145"/>
                    </a:lnTo>
                    <a:close/>
                  </a:path>
                </a:pathLst>
              </a:custGeom>
              <a:solidFill>
                <a:srgbClr val="C2C2C2"/>
              </a:solidFill>
              <a:ln w="9525">
                <a:noFill/>
                <a:round/>
                <a:headEnd/>
                <a:tailEnd/>
              </a:ln>
            </p:spPr>
            <p:txBody>
              <a:bodyPr/>
              <a:lstStyle/>
              <a:p>
                <a:endParaRPr lang="en-US">
                  <a:solidFill>
                    <a:srgbClr val="1C1C1C"/>
                  </a:solidFill>
                </a:endParaRPr>
              </a:p>
            </p:txBody>
          </p:sp>
        </p:grpSp>
        <p:grpSp>
          <p:nvGrpSpPr>
            <p:cNvPr id="18" name="Group 85"/>
            <p:cNvGrpSpPr>
              <a:grpSpLocks/>
            </p:cNvGrpSpPr>
            <p:nvPr/>
          </p:nvGrpSpPr>
          <p:grpSpPr bwMode="auto">
            <a:xfrm>
              <a:off x="4322763" y="1566863"/>
              <a:ext cx="241300" cy="257175"/>
              <a:chOff x="1997" y="987"/>
              <a:chExt cx="152" cy="162"/>
            </a:xfrm>
          </p:grpSpPr>
          <p:sp>
            <p:nvSpPr>
              <p:cNvPr id="14657" name="Freeform 86"/>
              <p:cNvSpPr>
                <a:spLocks/>
              </p:cNvSpPr>
              <p:nvPr/>
            </p:nvSpPr>
            <p:spPr bwMode="auto">
              <a:xfrm>
                <a:off x="1997" y="987"/>
                <a:ext cx="152" cy="162"/>
              </a:xfrm>
              <a:custGeom>
                <a:avLst/>
                <a:gdLst>
                  <a:gd name="T0" fmla="*/ 8 w 152"/>
                  <a:gd name="T1" fmla="*/ 60 h 162"/>
                  <a:gd name="T2" fmla="*/ 0 w 152"/>
                  <a:gd name="T3" fmla="*/ 51 h 162"/>
                  <a:gd name="T4" fmla="*/ 8 w 152"/>
                  <a:gd name="T5" fmla="*/ 34 h 162"/>
                  <a:gd name="T6" fmla="*/ 15 w 152"/>
                  <a:gd name="T7" fmla="*/ 17 h 162"/>
                  <a:gd name="T8" fmla="*/ 31 w 152"/>
                  <a:gd name="T9" fmla="*/ 9 h 162"/>
                  <a:gd name="T10" fmla="*/ 54 w 152"/>
                  <a:gd name="T11" fmla="*/ 0 h 162"/>
                  <a:gd name="T12" fmla="*/ 69 w 152"/>
                  <a:gd name="T13" fmla="*/ 0 h 162"/>
                  <a:gd name="T14" fmla="*/ 92 w 152"/>
                  <a:gd name="T15" fmla="*/ 17 h 162"/>
                  <a:gd name="T16" fmla="*/ 92 w 152"/>
                  <a:gd name="T17" fmla="*/ 26 h 162"/>
                  <a:gd name="T18" fmla="*/ 99 w 152"/>
                  <a:gd name="T19" fmla="*/ 43 h 162"/>
                  <a:gd name="T20" fmla="*/ 99 w 152"/>
                  <a:gd name="T21" fmla="*/ 51 h 162"/>
                  <a:gd name="T22" fmla="*/ 107 w 152"/>
                  <a:gd name="T23" fmla="*/ 60 h 162"/>
                  <a:gd name="T24" fmla="*/ 107 w 152"/>
                  <a:gd name="T25" fmla="*/ 68 h 162"/>
                  <a:gd name="T26" fmla="*/ 122 w 152"/>
                  <a:gd name="T27" fmla="*/ 68 h 162"/>
                  <a:gd name="T28" fmla="*/ 130 w 152"/>
                  <a:gd name="T29" fmla="*/ 68 h 162"/>
                  <a:gd name="T30" fmla="*/ 137 w 152"/>
                  <a:gd name="T31" fmla="*/ 85 h 162"/>
                  <a:gd name="T32" fmla="*/ 137 w 152"/>
                  <a:gd name="T33" fmla="*/ 94 h 162"/>
                  <a:gd name="T34" fmla="*/ 137 w 152"/>
                  <a:gd name="T35" fmla="*/ 111 h 162"/>
                  <a:gd name="T36" fmla="*/ 130 w 152"/>
                  <a:gd name="T37" fmla="*/ 119 h 162"/>
                  <a:gd name="T38" fmla="*/ 137 w 152"/>
                  <a:gd name="T39" fmla="*/ 128 h 162"/>
                  <a:gd name="T40" fmla="*/ 145 w 152"/>
                  <a:gd name="T41" fmla="*/ 145 h 162"/>
                  <a:gd name="T42" fmla="*/ 152 w 152"/>
                  <a:gd name="T43" fmla="*/ 154 h 162"/>
                  <a:gd name="T44" fmla="*/ 145 w 152"/>
                  <a:gd name="T45" fmla="*/ 154 h 162"/>
                  <a:gd name="T46" fmla="*/ 137 w 152"/>
                  <a:gd name="T47" fmla="*/ 162 h 162"/>
                  <a:gd name="T48" fmla="*/ 122 w 152"/>
                  <a:gd name="T49" fmla="*/ 162 h 162"/>
                  <a:gd name="T50" fmla="*/ 114 w 152"/>
                  <a:gd name="T51" fmla="*/ 154 h 162"/>
                  <a:gd name="T52" fmla="*/ 107 w 152"/>
                  <a:gd name="T53" fmla="*/ 154 h 162"/>
                  <a:gd name="T54" fmla="*/ 99 w 152"/>
                  <a:gd name="T55" fmla="*/ 145 h 162"/>
                  <a:gd name="T56" fmla="*/ 92 w 152"/>
                  <a:gd name="T57" fmla="*/ 137 h 162"/>
                  <a:gd name="T58" fmla="*/ 84 w 152"/>
                  <a:gd name="T59" fmla="*/ 128 h 162"/>
                  <a:gd name="T60" fmla="*/ 76 w 152"/>
                  <a:gd name="T61" fmla="*/ 128 h 162"/>
                  <a:gd name="T62" fmla="*/ 69 w 152"/>
                  <a:gd name="T63" fmla="*/ 128 h 162"/>
                  <a:gd name="T64" fmla="*/ 61 w 152"/>
                  <a:gd name="T65" fmla="*/ 128 h 162"/>
                  <a:gd name="T66" fmla="*/ 54 w 152"/>
                  <a:gd name="T67" fmla="*/ 128 h 162"/>
                  <a:gd name="T68" fmla="*/ 38 w 152"/>
                  <a:gd name="T69" fmla="*/ 128 h 162"/>
                  <a:gd name="T70" fmla="*/ 31 w 152"/>
                  <a:gd name="T71" fmla="*/ 128 h 162"/>
                  <a:gd name="T72" fmla="*/ 15 w 152"/>
                  <a:gd name="T73" fmla="*/ 119 h 162"/>
                  <a:gd name="T74" fmla="*/ 8 w 152"/>
                  <a:gd name="T75" fmla="*/ 119 h 162"/>
                  <a:gd name="T76" fmla="*/ 0 w 152"/>
                  <a:gd name="T77" fmla="*/ 102 h 162"/>
                  <a:gd name="T78" fmla="*/ 0 w 152"/>
                  <a:gd name="T79" fmla="*/ 94 h 162"/>
                  <a:gd name="T80" fmla="*/ 0 w 152"/>
                  <a:gd name="T81" fmla="*/ 85 h 162"/>
                  <a:gd name="T82" fmla="*/ 0 w 152"/>
                  <a:gd name="T83" fmla="*/ 68 h 162"/>
                  <a:gd name="T84" fmla="*/ 0 w 152"/>
                  <a:gd name="T85" fmla="*/ 60 h 162"/>
                  <a:gd name="T86" fmla="*/ 8 w 152"/>
                  <a:gd name="T87" fmla="*/ 60 h 1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2"/>
                  <a:gd name="T133" fmla="*/ 0 h 162"/>
                  <a:gd name="T134" fmla="*/ 152 w 152"/>
                  <a:gd name="T135" fmla="*/ 162 h 1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2" h="162">
                    <a:moveTo>
                      <a:pt x="8" y="60"/>
                    </a:moveTo>
                    <a:lnTo>
                      <a:pt x="8" y="60"/>
                    </a:lnTo>
                    <a:lnTo>
                      <a:pt x="0" y="60"/>
                    </a:lnTo>
                    <a:lnTo>
                      <a:pt x="0" y="51"/>
                    </a:lnTo>
                    <a:lnTo>
                      <a:pt x="8" y="43"/>
                    </a:lnTo>
                    <a:lnTo>
                      <a:pt x="8" y="34"/>
                    </a:lnTo>
                    <a:lnTo>
                      <a:pt x="8" y="26"/>
                    </a:lnTo>
                    <a:lnTo>
                      <a:pt x="15" y="17"/>
                    </a:lnTo>
                    <a:lnTo>
                      <a:pt x="23" y="9"/>
                    </a:lnTo>
                    <a:lnTo>
                      <a:pt x="31" y="9"/>
                    </a:lnTo>
                    <a:lnTo>
                      <a:pt x="46" y="0"/>
                    </a:lnTo>
                    <a:lnTo>
                      <a:pt x="54" y="0"/>
                    </a:lnTo>
                    <a:lnTo>
                      <a:pt x="61" y="0"/>
                    </a:lnTo>
                    <a:lnTo>
                      <a:pt x="69" y="0"/>
                    </a:lnTo>
                    <a:lnTo>
                      <a:pt x="76" y="9"/>
                    </a:lnTo>
                    <a:lnTo>
                      <a:pt x="92" y="17"/>
                    </a:lnTo>
                    <a:lnTo>
                      <a:pt x="92" y="26"/>
                    </a:lnTo>
                    <a:lnTo>
                      <a:pt x="99" y="34"/>
                    </a:lnTo>
                    <a:lnTo>
                      <a:pt x="99" y="43"/>
                    </a:lnTo>
                    <a:lnTo>
                      <a:pt x="99" y="51"/>
                    </a:lnTo>
                    <a:lnTo>
                      <a:pt x="99" y="60"/>
                    </a:lnTo>
                    <a:lnTo>
                      <a:pt x="107" y="60"/>
                    </a:lnTo>
                    <a:lnTo>
                      <a:pt x="107" y="68"/>
                    </a:lnTo>
                    <a:lnTo>
                      <a:pt x="114" y="68"/>
                    </a:lnTo>
                    <a:lnTo>
                      <a:pt x="122" y="68"/>
                    </a:lnTo>
                    <a:lnTo>
                      <a:pt x="130" y="68"/>
                    </a:lnTo>
                    <a:lnTo>
                      <a:pt x="137" y="77"/>
                    </a:lnTo>
                    <a:lnTo>
                      <a:pt x="137" y="85"/>
                    </a:lnTo>
                    <a:lnTo>
                      <a:pt x="137" y="94"/>
                    </a:lnTo>
                    <a:lnTo>
                      <a:pt x="137" y="102"/>
                    </a:lnTo>
                    <a:lnTo>
                      <a:pt x="137" y="111"/>
                    </a:lnTo>
                    <a:lnTo>
                      <a:pt x="130" y="119"/>
                    </a:lnTo>
                    <a:lnTo>
                      <a:pt x="137" y="128"/>
                    </a:lnTo>
                    <a:lnTo>
                      <a:pt x="137" y="137"/>
                    </a:lnTo>
                    <a:lnTo>
                      <a:pt x="145" y="145"/>
                    </a:lnTo>
                    <a:lnTo>
                      <a:pt x="145" y="154"/>
                    </a:lnTo>
                    <a:lnTo>
                      <a:pt x="152" y="154"/>
                    </a:lnTo>
                    <a:lnTo>
                      <a:pt x="145" y="154"/>
                    </a:lnTo>
                    <a:lnTo>
                      <a:pt x="137" y="162"/>
                    </a:lnTo>
                    <a:lnTo>
                      <a:pt x="130" y="162"/>
                    </a:lnTo>
                    <a:lnTo>
                      <a:pt x="122" y="162"/>
                    </a:lnTo>
                    <a:lnTo>
                      <a:pt x="114" y="154"/>
                    </a:lnTo>
                    <a:lnTo>
                      <a:pt x="107" y="154"/>
                    </a:lnTo>
                    <a:lnTo>
                      <a:pt x="99" y="154"/>
                    </a:lnTo>
                    <a:lnTo>
                      <a:pt x="99" y="145"/>
                    </a:lnTo>
                    <a:lnTo>
                      <a:pt x="92" y="145"/>
                    </a:lnTo>
                    <a:lnTo>
                      <a:pt x="92" y="137"/>
                    </a:lnTo>
                    <a:lnTo>
                      <a:pt x="84" y="128"/>
                    </a:lnTo>
                    <a:lnTo>
                      <a:pt x="76" y="128"/>
                    </a:lnTo>
                    <a:lnTo>
                      <a:pt x="69" y="128"/>
                    </a:lnTo>
                    <a:lnTo>
                      <a:pt x="61" y="128"/>
                    </a:lnTo>
                    <a:lnTo>
                      <a:pt x="54" y="128"/>
                    </a:lnTo>
                    <a:lnTo>
                      <a:pt x="46" y="128"/>
                    </a:lnTo>
                    <a:lnTo>
                      <a:pt x="38" y="128"/>
                    </a:lnTo>
                    <a:lnTo>
                      <a:pt x="31" y="128"/>
                    </a:lnTo>
                    <a:lnTo>
                      <a:pt x="23" y="128"/>
                    </a:lnTo>
                    <a:lnTo>
                      <a:pt x="15" y="119"/>
                    </a:lnTo>
                    <a:lnTo>
                      <a:pt x="8" y="119"/>
                    </a:lnTo>
                    <a:lnTo>
                      <a:pt x="0" y="111"/>
                    </a:lnTo>
                    <a:lnTo>
                      <a:pt x="0" y="102"/>
                    </a:lnTo>
                    <a:lnTo>
                      <a:pt x="0" y="94"/>
                    </a:lnTo>
                    <a:lnTo>
                      <a:pt x="0" y="85"/>
                    </a:lnTo>
                    <a:lnTo>
                      <a:pt x="0" y="77"/>
                    </a:lnTo>
                    <a:lnTo>
                      <a:pt x="0" y="68"/>
                    </a:lnTo>
                    <a:lnTo>
                      <a:pt x="0" y="60"/>
                    </a:lnTo>
                    <a:lnTo>
                      <a:pt x="8" y="60"/>
                    </a:lnTo>
                    <a:close/>
                  </a:path>
                </a:pathLst>
              </a:custGeom>
              <a:solidFill>
                <a:srgbClr val="B0B0B0"/>
              </a:solidFill>
              <a:ln w="9525">
                <a:noFill/>
                <a:round/>
                <a:headEnd/>
                <a:tailEnd/>
              </a:ln>
            </p:spPr>
            <p:txBody>
              <a:bodyPr/>
              <a:lstStyle/>
              <a:p>
                <a:endParaRPr lang="en-US">
                  <a:solidFill>
                    <a:srgbClr val="1C1C1C"/>
                  </a:solidFill>
                </a:endParaRPr>
              </a:p>
            </p:txBody>
          </p:sp>
          <p:sp>
            <p:nvSpPr>
              <p:cNvPr id="14658" name="Freeform 87"/>
              <p:cNvSpPr>
                <a:spLocks/>
              </p:cNvSpPr>
              <p:nvPr/>
            </p:nvSpPr>
            <p:spPr bwMode="auto">
              <a:xfrm>
                <a:off x="1997" y="987"/>
                <a:ext cx="152" cy="162"/>
              </a:xfrm>
              <a:custGeom>
                <a:avLst/>
                <a:gdLst>
                  <a:gd name="T0" fmla="*/ 0 w 152"/>
                  <a:gd name="T1" fmla="*/ 60 h 162"/>
                  <a:gd name="T2" fmla="*/ 8 w 152"/>
                  <a:gd name="T3" fmla="*/ 43 h 162"/>
                  <a:gd name="T4" fmla="*/ 8 w 152"/>
                  <a:gd name="T5" fmla="*/ 26 h 162"/>
                  <a:gd name="T6" fmla="*/ 23 w 152"/>
                  <a:gd name="T7" fmla="*/ 9 h 162"/>
                  <a:gd name="T8" fmla="*/ 46 w 152"/>
                  <a:gd name="T9" fmla="*/ 0 h 162"/>
                  <a:gd name="T10" fmla="*/ 61 w 152"/>
                  <a:gd name="T11" fmla="*/ 0 h 162"/>
                  <a:gd name="T12" fmla="*/ 76 w 152"/>
                  <a:gd name="T13" fmla="*/ 9 h 162"/>
                  <a:gd name="T14" fmla="*/ 92 w 152"/>
                  <a:gd name="T15" fmla="*/ 26 h 162"/>
                  <a:gd name="T16" fmla="*/ 99 w 152"/>
                  <a:gd name="T17" fmla="*/ 43 h 162"/>
                  <a:gd name="T18" fmla="*/ 99 w 152"/>
                  <a:gd name="T19" fmla="*/ 60 h 162"/>
                  <a:gd name="T20" fmla="*/ 107 w 152"/>
                  <a:gd name="T21" fmla="*/ 68 h 162"/>
                  <a:gd name="T22" fmla="*/ 122 w 152"/>
                  <a:gd name="T23" fmla="*/ 68 h 162"/>
                  <a:gd name="T24" fmla="*/ 137 w 152"/>
                  <a:gd name="T25" fmla="*/ 77 h 162"/>
                  <a:gd name="T26" fmla="*/ 137 w 152"/>
                  <a:gd name="T27" fmla="*/ 94 h 162"/>
                  <a:gd name="T28" fmla="*/ 137 w 152"/>
                  <a:gd name="T29" fmla="*/ 111 h 162"/>
                  <a:gd name="T30" fmla="*/ 137 w 152"/>
                  <a:gd name="T31" fmla="*/ 128 h 162"/>
                  <a:gd name="T32" fmla="*/ 145 w 152"/>
                  <a:gd name="T33" fmla="*/ 145 h 162"/>
                  <a:gd name="T34" fmla="*/ 152 w 152"/>
                  <a:gd name="T35" fmla="*/ 154 h 162"/>
                  <a:gd name="T36" fmla="*/ 137 w 152"/>
                  <a:gd name="T37" fmla="*/ 162 h 162"/>
                  <a:gd name="T38" fmla="*/ 122 w 152"/>
                  <a:gd name="T39" fmla="*/ 162 h 162"/>
                  <a:gd name="T40" fmla="*/ 107 w 152"/>
                  <a:gd name="T41" fmla="*/ 154 h 162"/>
                  <a:gd name="T42" fmla="*/ 99 w 152"/>
                  <a:gd name="T43" fmla="*/ 145 h 162"/>
                  <a:gd name="T44" fmla="*/ 92 w 152"/>
                  <a:gd name="T45" fmla="*/ 137 h 162"/>
                  <a:gd name="T46" fmla="*/ 76 w 152"/>
                  <a:gd name="T47" fmla="*/ 128 h 162"/>
                  <a:gd name="T48" fmla="*/ 61 w 152"/>
                  <a:gd name="T49" fmla="*/ 128 h 162"/>
                  <a:gd name="T50" fmla="*/ 46 w 152"/>
                  <a:gd name="T51" fmla="*/ 128 h 162"/>
                  <a:gd name="T52" fmla="*/ 31 w 152"/>
                  <a:gd name="T53" fmla="*/ 128 h 162"/>
                  <a:gd name="T54" fmla="*/ 15 w 152"/>
                  <a:gd name="T55" fmla="*/ 119 h 162"/>
                  <a:gd name="T56" fmla="*/ 0 w 152"/>
                  <a:gd name="T57" fmla="*/ 111 h 162"/>
                  <a:gd name="T58" fmla="*/ 0 w 152"/>
                  <a:gd name="T59" fmla="*/ 94 h 162"/>
                  <a:gd name="T60" fmla="*/ 0 w 152"/>
                  <a:gd name="T61" fmla="*/ 77 h 162"/>
                  <a:gd name="T62" fmla="*/ 0 w 152"/>
                  <a:gd name="T63" fmla="*/ 60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162"/>
                  <a:gd name="T98" fmla="*/ 152 w 152"/>
                  <a:gd name="T99" fmla="*/ 162 h 1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162">
                    <a:moveTo>
                      <a:pt x="8" y="60"/>
                    </a:moveTo>
                    <a:lnTo>
                      <a:pt x="0" y="60"/>
                    </a:lnTo>
                    <a:lnTo>
                      <a:pt x="0" y="51"/>
                    </a:lnTo>
                    <a:lnTo>
                      <a:pt x="8" y="43"/>
                    </a:lnTo>
                    <a:lnTo>
                      <a:pt x="8" y="34"/>
                    </a:lnTo>
                    <a:lnTo>
                      <a:pt x="8" y="26"/>
                    </a:lnTo>
                    <a:lnTo>
                      <a:pt x="15" y="17"/>
                    </a:lnTo>
                    <a:lnTo>
                      <a:pt x="23" y="9"/>
                    </a:lnTo>
                    <a:lnTo>
                      <a:pt x="31" y="9"/>
                    </a:lnTo>
                    <a:lnTo>
                      <a:pt x="46" y="0"/>
                    </a:lnTo>
                    <a:lnTo>
                      <a:pt x="54" y="0"/>
                    </a:lnTo>
                    <a:lnTo>
                      <a:pt x="61" y="0"/>
                    </a:lnTo>
                    <a:lnTo>
                      <a:pt x="69" y="0"/>
                    </a:lnTo>
                    <a:lnTo>
                      <a:pt x="76" y="9"/>
                    </a:lnTo>
                    <a:lnTo>
                      <a:pt x="92" y="17"/>
                    </a:lnTo>
                    <a:lnTo>
                      <a:pt x="92" y="26"/>
                    </a:lnTo>
                    <a:lnTo>
                      <a:pt x="99" y="34"/>
                    </a:lnTo>
                    <a:lnTo>
                      <a:pt x="99" y="43"/>
                    </a:lnTo>
                    <a:lnTo>
                      <a:pt x="99" y="51"/>
                    </a:lnTo>
                    <a:lnTo>
                      <a:pt x="99" y="60"/>
                    </a:lnTo>
                    <a:lnTo>
                      <a:pt x="107" y="60"/>
                    </a:lnTo>
                    <a:lnTo>
                      <a:pt x="107" y="68"/>
                    </a:lnTo>
                    <a:lnTo>
                      <a:pt x="114" y="68"/>
                    </a:lnTo>
                    <a:lnTo>
                      <a:pt x="122" y="68"/>
                    </a:lnTo>
                    <a:lnTo>
                      <a:pt x="130" y="68"/>
                    </a:lnTo>
                    <a:lnTo>
                      <a:pt x="137" y="77"/>
                    </a:lnTo>
                    <a:lnTo>
                      <a:pt x="137" y="85"/>
                    </a:lnTo>
                    <a:lnTo>
                      <a:pt x="137" y="94"/>
                    </a:lnTo>
                    <a:lnTo>
                      <a:pt x="137" y="102"/>
                    </a:lnTo>
                    <a:lnTo>
                      <a:pt x="137" y="111"/>
                    </a:lnTo>
                    <a:lnTo>
                      <a:pt x="130" y="119"/>
                    </a:lnTo>
                    <a:lnTo>
                      <a:pt x="137" y="128"/>
                    </a:lnTo>
                    <a:lnTo>
                      <a:pt x="137" y="137"/>
                    </a:lnTo>
                    <a:lnTo>
                      <a:pt x="145" y="145"/>
                    </a:lnTo>
                    <a:lnTo>
                      <a:pt x="145" y="154"/>
                    </a:lnTo>
                    <a:lnTo>
                      <a:pt x="152" y="154"/>
                    </a:lnTo>
                    <a:lnTo>
                      <a:pt x="145" y="154"/>
                    </a:lnTo>
                    <a:lnTo>
                      <a:pt x="137" y="162"/>
                    </a:lnTo>
                    <a:lnTo>
                      <a:pt x="130" y="162"/>
                    </a:lnTo>
                    <a:lnTo>
                      <a:pt x="122" y="162"/>
                    </a:lnTo>
                    <a:lnTo>
                      <a:pt x="114" y="154"/>
                    </a:lnTo>
                    <a:lnTo>
                      <a:pt x="107" y="154"/>
                    </a:lnTo>
                    <a:lnTo>
                      <a:pt x="99" y="154"/>
                    </a:lnTo>
                    <a:lnTo>
                      <a:pt x="99" y="145"/>
                    </a:lnTo>
                    <a:lnTo>
                      <a:pt x="92" y="145"/>
                    </a:lnTo>
                    <a:lnTo>
                      <a:pt x="92" y="137"/>
                    </a:lnTo>
                    <a:lnTo>
                      <a:pt x="84" y="128"/>
                    </a:lnTo>
                    <a:lnTo>
                      <a:pt x="76" y="128"/>
                    </a:lnTo>
                    <a:lnTo>
                      <a:pt x="69" y="128"/>
                    </a:lnTo>
                    <a:lnTo>
                      <a:pt x="61" y="128"/>
                    </a:lnTo>
                    <a:lnTo>
                      <a:pt x="54" y="128"/>
                    </a:lnTo>
                    <a:lnTo>
                      <a:pt x="46" y="128"/>
                    </a:lnTo>
                    <a:lnTo>
                      <a:pt x="38" y="128"/>
                    </a:lnTo>
                    <a:lnTo>
                      <a:pt x="31" y="128"/>
                    </a:lnTo>
                    <a:lnTo>
                      <a:pt x="23" y="128"/>
                    </a:lnTo>
                    <a:lnTo>
                      <a:pt x="15" y="119"/>
                    </a:lnTo>
                    <a:lnTo>
                      <a:pt x="8" y="119"/>
                    </a:lnTo>
                    <a:lnTo>
                      <a:pt x="0" y="111"/>
                    </a:lnTo>
                    <a:lnTo>
                      <a:pt x="0" y="102"/>
                    </a:lnTo>
                    <a:lnTo>
                      <a:pt x="0" y="94"/>
                    </a:lnTo>
                    <a:lnTo>
                      <a:pt x="0" y="85"/>
                    </a:lnTo>
                    <a:lnTo>
                      <a:pt x="0" y="77"/>
                    </a:lnTo>
                    <a:lnTo>
                      <a:pt x="0" y="68"/>
                    </a:lnTo>
                    <a:lnTo>
                      <a:pt x="0" y="60"/>
                    </a:lnTo>
                    <a:lnTo>
                      <a:pt x="8" y="60"/>
                    </a:lnTo>
                    <a:close/>
                  </a:path>
                </a:pathLst>
              </a:custGeom>
              <a:solidFill>
                <a:srgbClr val="B0B0B0"/>
              </a:solidFill>
              <a:ln w="9525">
                <a:noFill/>
                <a:round/>
                <a:headEnd/>
                <a:tailEnd/>
              </a:ln>
            </p:spPr>
            <p:txBody>
              <a:bodyPr/>
              <a:lstStyle/>
              <a:p>
                <a:endParaRPr lang="en-US">
                  <a:solidFill>
                    <a:srgbClr val="1C1C1C"/>
                  </a:solidFill>
                </a:endParaRPr>
              </a:p>
            </p:txBody>
          </p:sp>
        </p:grpSp>
        <p:grpSp>
          <p:nvGrpSpPr>
            <p:cNvPr id="19" name="Group 88"/>
            <p:cNvGrpSpPr>
              <a:grpSpLocks/>
            </p:cNvGrpSpPr>
            <p:nvPr/>
          </p:nvGrpSpPr>
          <p:grpSpPr bwMode="auto">
            <a:xfrm>
              <a:off x="4432300" y="1512888"/>
              <a:ext cx="277813" cy="203200"/>
              <a:chOff x="2066" y="953"/>
              <a:chExt cx="175" cy="128"/>
            </a:xfrm>
          </p:grpSpPr>
          <p:sp>
            <p:nvSpPr>
              <p:cNvPr id="14655" name="Freeform 89"/>
              <p:cNvSpPr>
                <a:spLocks/>
              </p:cNvSpPr>
              <p:nvPr/>
            </p:nvSpPr>
            <p:spPr bwMode="auto">
              <a:xfrm>
                <a:off x="2066" y="953"/>
                <a:ext cx="175" cy="128"/>
              </a:xfrm>
              <a:custGeom>
                <a:avLst/>
                <a:gdLst>
                  <a:gd name="T0" fmla="*/ 7 w 175"/>
                  <a:gd name="T1" fmla="*/ 111 h 128"/>
                  <a:gd name="T2" fmla="*/ 0 w 175"/>
                  <a:gd name="T3" fmla="*/ 111 h 128"/>
                  <a:gd name="T4" fmla="*/ 0 w 175"/>
                  <a:gd name="T5" fmla="*/ 85 h 128"/>
                  <a:gd name="T6" fmla="*/ 15 w 175"/>
                  <a:gd name="T7" fmla="*/ 60 h 128"/>
                  <a:gd name="T8" fmla="*/ 30 w 175"/>
                  <a:gd name="T9" fmla="*/ 43 h 128"/>
                  <a:gd name="T10" fmla="*/ 53 w 175"/>
                  <a:gd name="T11" fmla="*/ 26 h 128"/>
                  <a:gd name="T12" fmla="*/ 68 w 175"/>
                  <a:gd name="T13" fmla="*/ 8 h 128"/>
                  <a:gd name="T14" fmla="*/ 83 w 175"/>
                  <a:gd name="T15" fmla="*/ 0 h 128"/>
                  <a:gd name="T16" fmla="*/ 99 w 175"/>
                  <a:gd name="T17" fmla="*/ 0 h 128"/>
                  <a:gd name="T18" fmla="*/ 129 w 175"/>
                  <a:gd name="T19" fmla="*/ 8 h 128"/>
                  <a:gd name="T20" fmla="*/ 137 w 175"/>
                  <a:gd name="T21" fmla="*/ 17 h 128"/>
                  <a:gd name="T22" fmla="*/ 152 w 175"/>
                  <a:gd name="T23" fmla="*/ 26 h 128"/>
                  <a:gd name="T24" fmla="*/ 152 w 175"/>
                  <a:gd name="T25" fmla="*/ 43 h 128"/>
                  <a:gd name="T26" fmla="*/ 159 w 175"/>
                  <a:gd name="T27" fmla="*/ 51 h 128"/>
                  <a:gd name="T28" fmla="*/ 159 w 175"/>
                  <a:gd name="T29" fmla="*/ 68 h 128"/>
                  <a:gd name="T30" fmla="*/ 167 w 175"/>
                  <a:gd name="T31" fmla="*/ 85 h 128"/>
                  <a:gd name="T32" fmla="*/ 175 w 175"/>
                  <a:gd name="T33" fmla="*/ 102 h 128"/>
                  <a:gd name="T34" fmla="*/ 167 w 175"/>
                  <a:gd name="T35" fmla="*/ 128 h 128"/>
                  <a:gd name="T36" fmla="*/ 167 w 175"/>
                  <a:gd name="T37" fmla="*/ 128 h 128"/>
                  <a:gd name="T38" fmla="*/ 167 w 175"/>
                  <a:gd name="T39" fmla="*/ 119 h 128"/>
                  <a:gd name="T40" fmla="*/ 159 w 175"/>
                  <a:gd name="T41" fmla="*/ 111 h 128"/>
                  <a:gd name="T42" fmla="*/ 152 w 175"/>
                  <a:gd name="T43" fmla="*/ 111 h 128"/>
                  <a:gd name="T44" fmla="*/ 144 w 175"/>
                  <a:gd name="T45" fmla="*/ 111 h 128"/>
                  <a:gd name="T46" fmla="*/ 137 w 175"/>
                  <a:gd name="T47" fmla="*/ 111 h 128"/>
                  <a:gd name="T48" fmla="*/ 137 w 175"/>
                  <a:gd name="T49" fmla="*/ 119 h 128"/>
                  <a:gd name="T50" fmla="*/ 129 w 175"/>
                  <a:gd name="T51" fmla="*/ 111 h 128"/>
                  <a:gd name="T52" fmla="*/ 121 w 175"/>
                  <a:gd name="T53" fmla="*/ 102 h 128"/>
                  <a:gd name="T54" fmla="*/ 121 w 175"/>
                  <a:gd name="T55" fmla="*/ 94 h 128"/>
                  <a:gd name="T56" fmla="*/ 114 w 175"/>
                  <a:gd name="T57" fmla="*/ 85 h 128"/>
                  <a:gd name="T58" fmla="*/ 106 w 175"/>
                  <a:gd name="T59" fmla="*/ 85 h 128"/>
                  <a:gd name="T60" fmla="*/ 91 w 175"/>
                  <a:gd name="T61" fmla="*/ 94 h 128"/>
                  <a:gd name="T62" fmla="*/ 76 w 175"/>
                  <a:gd name="T63" fmla="*/ 102 h 128"/>
                  <a:gd name="T64" fmla="*/ 76 w 175"/>
                  <a:gd name="T65" fmla="*/ 111 h 128"/>
                  <a:gd name="T66" fmla="*/ 68 w 175"/>
                  <a:gd name="T67" fmla="*/ 119 h 128"/>
                  <a:gd name="T68" fmla="*/ 61 w 175"/>
                  <a:gd name="T69" fmla="*/ 111 h 128"/>
                  <a:gd name="T70" fmla="*/ 45 w 175"/>
                  <a:gd name="T71" fmla="*/ 102 h 128"/>
                  <a:gd name="T72" fmla="*/ 38 w 175"/>
                  <a:gd name="T73" fmla="*/ 102 h 128"/>
                  <a:gd name="T74" fmla="*/ 23 w 175"/>
                  <a:gd name="T75" fmla="*/ 102 h 128"/>
                  <a:gd name="T76" fmla="*/ 23 w 175"/>
                  <a:gd name="T77" fmla="*/ 102 h 128"/>
                  <a:gd name="T78" fmla="*/ 15 w 175"/>
                  <a:gd name="T79" fmla="*/ 102 h 128"/>
                  <a:gd name="T80" fmla="*/ 7 w 175"/>
                  <a:gd name="T81" fmla="*/ 111 h 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5"/>
                  <a:gd name="T124" fmla="*/ 0 h 128"/>
                  <a:gd name="T125" fmla="*/ 175 w 175"/>
                  <a:gd name="T126" fmla="*/ 128 h 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5" h="128">
                    <a:moveTo>
                      <a:pt x="7" y="111"/>
                    </a:moveTo>
                    <a:lnTo>
                      <a:pt x="7" y="111"/>
                    </a:lnTo>
                    <a:lnTo>
                      <a:pt x="0" y="111"/>
                    </a:lnTo>
                    <a:lnTo>
                      <a:pt x="0" y="102"/>
                    </a:lnTo>
                    <a:lnTo>
                      <a:pt x="0" y="85"/>
                    </a:lnTo>
                    <a:lnTo>
                      <a:pt x="7" y="77"/>
                    </a:lnTo>
                    <a:lnTo>
                      <a:pt x="15" y="60"/>
                    </a:lnTo>
                    <a:lnTo>
                      <a:pt x="23" y="51"/>
                    </a:lnTo>
                    <a:lnTo>
                      <a:pt x="30" y="43"/>
                    </a:lnTo>
                    <a:lnTo>
                      <a:pt x="45" y="34"/>
                    </a:lnTo>
                    <a:lnTo>
                      <a:pt x="53" y="26"/>
                    </a:lnTo>
                    <a:lnTo>
                      <a:pt x="61" y="17"/>
                    </a:lnTo>
                    <a:lnTo>
                      <a:pt x="68" y="8"/>
                    </a:lnTo>
                    <a:lnTo>
                      <a:pt x="76" y="0"/>
                    </a:lnTo>
                    <a:lnTo>
                      <a:pt x="83" y="0"/>
                    </a:lnTo>
                    <a:lnTo>
                      <a:pt x="91" y="0"/>
                    </a:lnTo>
                    <a:lnTo>
                      <a:pt x="99" y="0"/>
                    </a:lnTo>
                    <a:lnTo>
                      <a:pt x="114" y="0"/>
                    </a:lnTo>
                    <a:lnTo>
                      <a:pt x="129" y="8"/>
                    </a:lnTo>
                    <a:lnTo>
                      <a:pt x="137" y="8"/>
                    </a:lnTo>
                    <a:lnTo>
                      <a:pt x="137" y="17"/>
                    </a:lnTo>
                    <a:lnTo>
                      <a:pt x="144" y="17"/>
                    </a:lnTo>
                    <a:lnTo>
                      <a:pt x="152" y="26"/>
                    </a:lnTo>
                    <a:lnTo>
                      <a:pt x="152" y="34"/>
                    </a:lnTo>
                    <a:lnTo>
                      <a:pt x="152" y="43"/>
                    </a:lnTo>
                    <a:lnTo>
                      <a:pt x="159" y="43"/>
                    </a:lnTo>
                    <a:lnTo>
                      <a:pt x="159" y="51"/>
                    </a:lnTo>
                    <a:lnTo>
                      <a:pt x="159" y="60"/>
                    </a:lnTo>
                    <a:lnTo>
                      <a:pt x="159" y="68"/>
                    </a:lnTo>
                    <a:lnTo>
                      <a:pt x="167" y="77"/>
                    </a:lnTo>
                    <a:lnTo>
                      <a:pt x="167" y="85"/>
                    </a:lnTo>
                    <a:lnTo>
                      <a:pt x="175" y="94"/>
                    </a:lnTo>
                    <a:lnTo>
                      <a:pt x="175" y="102"/>
                    </a:lnTo>
                    <a:lnTo>
                      <a:pt x="167" y="119"/>
                    </a:lnTo>
                    <a:lnTo>
                      <a:pt x="167" y="128"/>
                    </a:lnTo>
                    <a:lnTo>
                      <a:pt x="167" y="119"/>
                    </a:lnTo>
                    <a:lnTo>
                      <a:pt x="167" y="111"/>
                    </a:lnTo>
                    <a:lnTo>
                      <a:pt x="159" y="111"/>
                    </a:lnTo>
                    <a:lnTo>
                      <a:pt x="152" y="111"/>
                    </a:lnTo>
                    <a:lnTo>
                      <a:pt x="144" y="111"/>
                    </a:lnTo>
                    <a:lnTo>
                      <a:pt x="137" y="111"/>
                    </a:lnTo>
                    <a:lnTo>
                      <a:pt x="137" y="119"/>
                    </a:lnTo>
                    <a:lnTo>
                      <a:pt x="129" y="119"/>
                    </a:lnTo>
                    <a:lnTo>
                      <a:pt x="129" y="111"/>
                    </a:lnTo>
                    <a:lnTo>
                      <a:pt x="121" y="102"/>
                    </a:lnTo>
                    <a:lnTo>
                      <a:pt x="121" y="94"/>
                    </a:lnTo>
                    <a:lnTo>
                      <a:pt x="114" y="85"/>
                    </a:lnTo>
                    <a:lnTo>
                      <a:pt x="106" y="85"/>
                    </a:lnTo>
                    <a:lnTo>
                      <a:pt x="99" y="94"/>
                    </a:lnTo>
                    <a:lnTo>
                      <a:pt x="91" y="94"/>
                    </a:lnTo>
                    <a:lnTo>
                      <a:pt x="83" y="94"/>
                    </a:lnTo>
                    <a:lnTo>
                      <a:pt x="76" y="102"/>
                    </a:lnTo>
                    <a:lnTo>
                      <a:pt x="76" y="111"/>
                    </a:lnTo>
                    <a:lnTo>
                      <a:pt x="68" y="119"/>
                    </a:lnTo>
                    <a:lnTo>
                      <a:pt x="61" y="111"/>
                    </a:lnTo>
                    <a:lnTo>
                      <a:pt x="53" y="111"/>
                    </a:lnTo>
                    <a:lnTo>
                      <a:pt x="45" y="102"/>
                    </a:lnTo>
                    <a:lnTo>
                      <a:pt x="38" y="102"/>
                    </a:lnTo>
                    <a:lnTo>
                      <a:pt x="30" y="102"/>
                    </a:lnTo>
                    <a:lnTo>
                      <a:pt x="23" y="102"/>
                    </a:lnTo>
                    <a:lnTo>
                      <a:pt x="15" y="102"/>
                    </a:lnTo>
                    <a:lnTo>
                      <a:pt x="15" y="111"/>
                    </a:lnTo>
                    <a:lnTo>
                      <a:pt x="7" y="111"/>
                    </a:lnTo>
                    <a:close/>
                  </a:path>
                </a:pathLst>
              </a:custGeom>
              <a:solidFill>
                <a:srgbClr val="CCCCCC"/>
              </a:solidFill>
              <a:ln w="9525">
                <a:noFill/>
                <a:round/>
                <a:headEnd/>
                <a:tailEnd/>
              </a:ln>
            </p:spPr>
            <p:txBody>
              <a:bodyPr/>
              <a:lstStyle/>
              <a:p>
                <a:endParaRPr lang="en-US">
                  <a:solidFill>
                    <a:srgbClr val="1C1C1C"/>
                  </a:solidFill>
                </a:endParaRPr>
              </a:p>
            </p:txBody>
          </p:sp>
          <p:sp>
            <p:nvSpPr>
              <p:cNvPr id="14656" name="Freeform 90"/>
              <p:cNvSpPr>
                <a:spLocks/>
              </p:cNvSpPr>
              <p:nvPr/>
            </p:nvSpPr>
            <p:spPr bwMode="auto">
              <a:xfrm>
                <a:off x="2066" y="953"/>
                <a:ext cx="175" cy="128"/>
              </a:xfrm>
              <a:custGeom>
                <a:avLst/>
                <a:gdLst>
                  <a:gd name="T0" fmla="*/ 7 w 175"/>
                  <a:gd name="T1" fmla="*/ 111 h 128"/>
                  <a:gd name="T2" fmla="*/ 0 w 175"/>
                  <a:gd name="T3" fmla="*/ 111 h 128"/>
                  <a:gd name="T4" fmla="*/ 0 w 175"/>
                  <a:gd name="T5" fmla="*/ 102 h 128"/>
                  <a:gd name="T6" fmla="*/ 0 w 175"/>
                  <a:gd name="T7" fmla="*/ 85 h 128"/>
                  <a:gd name="T8" fmla="*/ 7 w 175"/>
                  <a:gd name="T9" fmla="*/ 77 h 128"/>
                  <a:gd name="T10" fmla="*/ 15 w 175"/>
                  <a:gd name="T11" fmla="*/ 60 h 128"/>
                  <a:gd name="T12" fmla="*/ 23 w 175"/>
                  <a:gd name="T13" fmla="*/ 51 h 128"/>
                  <a:gd name="T14" fmla="*/ 30 w 175"/>
                  <a:gd name="T15" fmla="*/ 43 h 128"/>
                  <a:gd name="T16" fmla="*/ 45 w 175"/>
                  <a:gd name="T17" fmla="*/ 34 h 128"/>
                  <a:gd name="T18" fmla="*/ 53 w 175"/>
                  <a:gd name="T19" fmla="*/ 26 h 128"/>
                  <a:gd name="T20" fmla="*/ 61 w 175"/>
                  <a:gd name="T21" fmla="*/ 17 h 128"/>
                  <a:gd name="T22" fmla="*/ 68 w 175"/>
                  <a:gd name="T23" fmla="*/ 8 h 128"/>
                  <a:gd name="T24" fmla="*/ 76 w 175"/>
                  <a:gd name="T25" fmla="*/ 0 h 128"/>
                  <a:gd name="T26" fmla="*/ 83 w 175"/>
                  <a:gd name="T27" fmla="*/ 0 h 128"/>
                  <a:gd name="T28" fmla="*/ 91 w 175"/>
                  <a:gd name="T29" fmla="*/ 0 h 128"/>
                  <a:gd name="T30" fmla="*/ 99 w 175"/>
                  <a:gd name="T31" fmla="*/ 0 h 128"/>
                  <a:gd name="T32" fmla="*/ 114 w 175"/>
                  <a:gd name="T33" fmla="*/ 0 h 128"/>
                  <a:gd name="T34" fmla="*/ 129 w 175"/>
                  <a:gd name="T35" fmla="*/ 8 h 128"/>
                  <a:gd name="T36" fmla="*/ 137 w 175"/>
                  <a:gd name="T37" fmla="*/ 8 h 128"/>
                  <a:gd name="T38" fmla="*/ 137 w 175"/>
                  <a:gd name="T39" fmla="*/ 17 h 128"/>
                  <a:gd name="T40" fmla="*/ 144 w 175"/>
                  <a:gd name="T41" fmla="*/ 17 h 128"/>
                  <a:gd name="T42" fmla="*/ 152 w 175"/>
                  <a:gd name="T43" fmla="*/ 26 h 128"/>
                  <a:gd name="T44" fmla="*/ 152 w 175"/>
                  <a:gd name="T45" fmla="*/ 34 h 128"/>
                  <a:gd name="T46" fmla="*/ 152 w 175"/>
                  <a:gd name="T47" fmla="*/ 43 h 128"/>
                  <a:gd name="T48" fmla="*/ 159 w 175"/>
                  <a:gd name="T49" fmla="*/ 43 h 128"/>
                  <a:gd name="T50" fmla="*/ 159 w 175"/>
                  <a:gd name="T51" fmla="*/ 51 h 128"/>
                  <a:gd name="T52" fmla="*/ 159 w 175"/>
                  <a:gd name="T53" fmla="*/ 60 h 128"/>
                  <a:gd name="T54" fmla="*/ 159 w 175"/>
                  <a:gd name="T55" fmla="*/ 68 h 128"/>
                  <a:gd name="T56" fmla="*/ 167 w 175"/>
                  <a:gd name="T57" fmla="*/ 77 h 128"/>
                  <a:gd name="T58" fmla="*/ 167 w 175"/>
                  <a:gd name="T59" fmla="*/ 85 h 128"/>
                  <a:gd name="T60" fmla="*/ 175 w 175"/>
                  <a:gd name="T61" fmla="*/ 94 h 128"/>
                  <a:gd name="T62" fmla="*/ 175 w 175"/>
                  <a:gd name="T63" fmla="*/ 102 h 128"/>
                  <a:gd name="T64" fmla="*/ 167 w 175"/>
                  <a:gd name="T65" fmla="*/ 119 h 128"/>
                  <a:gd name="T66" fmla="*/ 167 w 175"/>
                  <a:gd name="T67" fmla="*/ 128 h 128"/>
                  <a:gd name="T68" fmla="*/ 167 w 175"/>
                  <a:gd name="T69" fmla="*/ 119 h 128"/>
                  <a:gd name="T70" fmla="*/ 167 w 175"/>
                  <a:gd name="T71" fmla="*/ 111 h 128"/>
                  <a:gd name="T72" fmla="*/ 159 w 175"/>
                  <a:gd name="T73" fmla="*/ 111 h 128"/>
                  <a:gd name="T74" fmla="*/ 152 w 175"/>
                  <a:gd name="T75" fmla="*/ 111 h 128"/>
                  <a:gd name="T76" fmla="*/ 144 w 175"/>
                  <a:gd name="T77" fmla="*/ 111 h 128"/>
                  <a:gd name="T78" fmla="*/ 137 w 175"/>
                  <a:gd name="T79" fmla="*/ 111 h 128"/>
                  <a:gd name="T80" fmla="*/ 137 w 175"/>
                  <a:gd name="T81" fmla="*/ 119 h 128"/>
                  <a:gd name="T82" fmla="*/ 129 w 175"/>
                  <a:gd name="T83" fmla="*/ 119 h 128"/>
                  <a:gd name="T84" fmla="*/ 129 w 175"/>
                  <a:gd name="T85" fmla="*/ 111 h 128"/>
                  <a:gd name="T86" fmla="*/ 121 w 175"/>
                  <a:gd name="T87" fmla="*/ 102 h 128"/>
                  <a:gd name="T88" fmla="*/ 121 w 175"/>
                  <a:gd name="T89" fmla="*/ 94 h 128"/>
                  <a:gd name="T90" fmla="*/ 114 w 175"/>
                  <a:gd name="T91" fmla="*/ 85 h 128"/>
                  <a:gd name="T92" fmla="*/ 106 w 175"/>
                  <a:gd name="T93" fmla="*/ 85 h 128"/>
                  <a:gd name="T94" fmla="*/ 99 w 175"/>
                  <a:gd name="T95" fmla="*/ 94 h 128"/>
                  <a:gd name="T96" fmla="*/ 91 w 175"/>
                  <a:gd name="T97" fmla="*/ 94 h 128"/>
                  <a:gd name="T98" fmla="*/ 83 w 175"/>
                  <a:gd name="T99" fmla="*/ 94 h 128"/>
                  <a:gd name="T100" fmla="*/ 76 w 175"/>
                  <a:gd name="T101" fmla="*/ 102 h 128"/>
                  <a:gd name="T102" fmla="*/ 76 w 175"/>
                  <a:gd name="T103" fmla="*/ 111 h 128"/>
                  <a:gd name="T104" fmla="*/ 68 w 175"/>
                  <a:gd name="T105" fmla="*/ 119 h 128"/>
                  <a:gd name="T106" fmla="*/ 61 w 175"/>
                  <a:gd name="T107" fmla="*/ 111 h 128"/>
                  <a:gd name="T108" fmla="*/ 53 w 175"/>
                  <a:gd name="T109" fmla="*/ 111 h 128"/>
                  <a:gd name="T110" fmla="*/ 45 w 175"/>
                  <a:gd name="T111" fmla="*/ 102 h 128"/>
                  <a:gd name="T112" fmla="*/ 38 w 175"/>
                  <a:gd name="T113" fmla="*/ 102 h 128"/>
                  <a:gd name="T114" fmla="*/ 30 w 175"/>
                  <a:gd name="T115" fmla="*/ 102 h 128"/>
                  <a:gd name="T116" fmla="*/ 23 w 175"/>
                  <a:gd name="T117" fmla="*/ 102 h 128"/>
                  <a:gd name="T118" fmla="*/ 15 w 175"/>
                  <a:gd name="T119" fmla="*/ 102 h 128"/>
                  <a:gd name="T120" fmla="*/ 15 w 175"/>
                  <a:gd name="T121" fmla="*/ 111 h 128"/>
                  <a:gd name="T122" fmla="*/ 7 w 175"/>
                  <a:gd name="T123" fmla="*/ 111 h 1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5"/>
                  <a:gd name="T187" fmla="*/ 0 h 128"/>
                  <a:gd name="T188" fmla="*/ 175 w 175"/>
                  <a:gd name="T189" fmla="*/ 128 h 1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5" h="128">
                    <a:moveTo>
                      <a:pt x="7" y="111"/>
                    </a:moveTo>
                    <a:lnTo>
                      <a:pt x="0" y="111"/>
                    </a:lnTo>
                    <a:lnTo>
                      <a:pt x="0" y="102"/>
                    </a:lnTo>
                    <a:lnTo>
                      <a:pt x="0" y="85"/>
                    </a:lnTo>
                    <a:lnTo>
                      <a:pt x="7" y="77"/>
                    </a:lnTo>
                    <a:lnTo>
                      <a:pt x="15" y="60"/>
                    </a:lnTo>
                    <a:lnTo>
                      <a:pt x="23" y="51"/>
                    </a:lnTo>
                    <a:lnTo>
                      <a:pt x="30" y="43"/>
                    </a:lnTo>
                    <a:lnTo>
                      <a:pt x="45" y="34"/>
                    </a:lnTo>
                    <a:lnTo>
                      <a:pt x="53" y="26"/>
                    </a:lnTo>
                    <a:lnTo>
                      <a:pt x="61" y="17"/>
                    </a:lnTo>
                    <a:lnTo>
                      <a:pt x="68" y="8"/>
                    </a:lnTo>
                    <a:lnTo>
                      <a:pt x="76" y="0"/>
                    </a:lnTo>
                    <a:lnTo>
                      <a:pt x="83" y="0"/>
                    </a:lnTo>
                    <a:lnTo>
                      <a:pt x="91" y="0"/>
                    </a:lnTo>
                    <a:lnTo>
                      <a:pt x="99" y="0"/>
                    </a:lnTo>
                    <a:lnTo>
                      <a:pt x="114" y="0"/>
                    </a:lnTo>
                    <a:lnTo>
                      <a:pt x="129" y="8"/>
                    </a:lnTo>
                    <a:lnTo>
                      <a:pt x="137" y="8"/>
                    </a:lnTo>
                    <a:lnTo>
                      <a:pt x="137" y="17"/>
                    </a:lnTo>
                    <a:lnTo>
                      <a:pt x="144" y="17"/>
                    </a:lnTo>
                    <a:lnTo>
                      <a:pt x="152" y="26"/>
                    </a:lnTo>
                    <a:lnTo>
                      <a:pt x="152" y="34"/>
                    </a:lnTo>
                    <a:lnTo>
                      <a:pt x="152" y="43"/>
                    </a:lnTo>
                    <a:lnTo>
                      <a:pt x="159" y="43"/>
                    </a:lnTo>
                    <a:lnTo>
                      <a:pt x="159" y="51"/>
                    </a:lnTo>
                    <a:lnTo>
                      <a:pt x="159" y="60"/>
                    </a:lnTo>
                    <a:lnTo>
                      <a:pt x="159" y="68"/>
                    </a:lnTo>
                    <a:lnTo>
                      <a:pt x="167" y="77"/>
                    </a:lnTo>
                    <a:lnTo>
                      <a:pt x="167" y="85"/>
                    </a:lnTo>
                    <a:lnTo>
                      <a:pt x="175" y="94"/>
                    </a:lnTo>
                    <a:lnTo>
                      <a:pt x="175" y="102"/>
                    </a:lnTo>
                    <a:lnTo>
                      <a:pt x="167" y="119"/>
                    </a:lnTo>
                    <a:lnTo>
                      <a:pt x="167" y="128"/>
                    </a:lnTo>
                    <a:lnTo>
                      <a:pt x="167" y="119"/>
                    </a:lnTo>
                    <a:lnTo>
                      <a:pt x="167" y="111"/>
                    </a:lnTo>
                    <a:lnTo>
                      <a:pt x="159" y="111"/>
                    </a:lnTo>
                    <a:lnTo>
                      <a:pt x="152" y="111"/>
                    </a:lnTo>
                    <a:lnTo>
                      <a:pt x="144" y="111"/>
                    </a:lnTo>
                    <a:lnTo>
                      <a:pt x="137" y="111"/>
                    </a:lnTo>
                    <a:lnTo>
                      <a:pt x="137" y="119"/>
                    </a:lnTo>
                    <a:lnTo>
                      <a:pt x="129" y="119"/>
                    </a:lnTo>
                    <a:lnTo>
                      <a:pt x="129" y="111"/>
                    </a:lnTo>
                    <a:lnTo>
                      <a:pt x="121" y="102"/>
                    </a:lnTo>
                    <a:lnTo>
                      <a:pt x="121" y="94"/>
                    </a:lnTo>
                    <a:lnTo>
                      <a:pt x="114" y="85"/>
                    </a:lnTo>
                    <a:lnTo>
                      <a:pt x="106" y="85"/>
                    </a:lnTo>
                    <a:lnTo>
                      <a:pt x="99" y="94"/>
                    </a:lnTo>
                    <a:lnTo>
                      <a:pt x="91" y="94"/>
                    </a:lnTo>
                    <a:lnTo>
                      <a:pt x="83" y="94"/>
                    </a:lnTo>
                    <a:lnTo>
                      <a:pt x="76" y="102"/>
                    </a:lnTo>
                    <a:lnTo>
                      <a:pt x="76" y="111"/>
                    </a:lnTo>
                    <a:lnTo>
                      <a:pt x="68" y="119"/>
                    </a:lnTo>
                    <a:lnTo>
                      <a:pt x="61" y="111"/>
                    </a:lnTo>
                    <a:lnTo>
                      <a:pt x="53" y="111"/>
                    </a:lnTo>
                    <a:lnTo>
                      <a:pt x="45" y="102"/>
                    </a:lnTo>
                    <a:lnTo>
                      <a:pt x="38" y="102"/>
                    </a:lnTo>
                    <a:lnTo>
                      <a:pt x="30" y="102"/>
                    </a:lnTo>
                    <a:lnTo>
                      <a:pt x="23" y="102"/>
                    </a:lnTo>
                    <a:lnTo>
                      <a:pt x="15" y="102"/>
                    </a:lnTo>
                    <a:lnTo>
                      <a:pt x="15" y="111"/>
                    </a:lnTo>
                    <a:lnTo>
                      <a:pt x="7" y="111"/>
                    </a:lnTo>
                    <a:close/>
                  </a:path>
                </a:pathLst>
              </a:custGeom>
              <a:solidFill>
                <a:srgbClr val="CCCCCC"/>
              </a:solidFill>
              <a:ln w="9525">
                <a:noFill/>
                <a:round/>
                <a:headEnd/>
                <a:tailEnd/>
              </a:ln>
            </p:spPr>
            <p:txBody>
              <a:bodyPr/>
              <a:lstStyle/>
              <a:p>
                <a:endParaRPr lang="en-US">
                  <a:solidFill>
                    <a:srgbClr val="1C1C1C"/>
                  </a:solidFill>
                </a:endParaRPr>
              </a:p>
            </p:txBody>
          </p:sp>
        </p:grpSp>
        <p:sp>
          <p:nvSpPr>
            <p:cNvPr id="14357" name="Freeform 91"/>
            <p:cNvSpPr>
              <a:spLocks/>
            </p:cNvSpPr>
            <p:nvPr/>
          </p:nvSpPr>
          <p:spPr bwMode="auto">
            <a:xfrm>
              <a:off x="2338388" y="4235453"/>
              <a:ext cx="6805612" cy="1962150"/>
            </a:xfrm>
            <a:custGeom>
              <a:avLst/>
              <a:gdLst>
                <a:gd name="T0" fmla="*/ 0 w 4287"/>
                <a:gd name="T1" fmla="*/ 0 h 1236"/>
                <a:gd name="T2" fmla="*/ 2147483647 w 4287"/>
                <a:gd name="T3" fmla="*/ 2147483647 h 1236"/>
                <a:gd name="T4" fmla="*/ 2147483647 w 4287"/>
                <a:gd name="T5" fmla="*/ 2147483647 h 1236"/>
                <a:gd name="T6" fmla="*/ 2147483647 w 4287"/>
                <a:gd name="T7" fmla="*/ 2147483647 h 1236"/>
                <a:gd name="T8" fmla="*/ 2147483647 w 4287"/>
                <a:gd name="T9" fmla="*/ 2147483647 h 1236"/>
                <a:gd name="T10" fmla="*/ 2147483647 w 4287"/>
                <a:gd name="T11" fmla="*/ 2147483647 h 1236"/>
                <a:gd name="T12" fmla="*/ 2147483647 w 4287"/>
                <a:gd name="T13" fmla="*/ 2147483647 h 1236"/>
                <a:gd name="T14" fmla="*/ 2147483647 w 4287"/>
                <a:gd name="T15" fmla="*/ 2147483647 h 1236"/>
                <a:gd name="T16" fmla="*/ 2147483647 w 4287"/>
                <a:gd name="T17" fmla="*/ 2147483647 h 1236"/>
                <a:gd name="T18" fmla="*/ 2147483647 w 4287"/>
                <a:gd name="T19" fmla="*/ 2147483647 h 1236"/>
                <a:gd name="T20" fmla="*/ 2147483647 w 4287"/>
                <a:gd name="T21" fmla="*/ 2147483647 h 1236"/>
                <a:gd name="T22" fmla="*/ 2147483647 w 4287"/>
                <a:gd name="T23" fmla="*/ 2147483647 h 1236"/>
                <a:gd name="T24" fmla="*/ 2147483647 w 4287"/>
                <a:gd name="T25" fmla="*/ 2147483647 h 1236"/>
                <a:gd name="T26" fmla="*/ 2147483647 w 4287"/>
                <a:gd name="T27" fmla="*/ 2147483647 h 1236"/>
                <a:gd name="T28" fmla="*/ 2147483647 w 4287"/>
                <a:gd name="T29" fmla="*/ 2147483647 h 1236"/>
                <a:gd name="T30" fmla="*/ 0 w 4287"/>
                <a:gd name="T31" fmla="*/ 2147483647 h 1236"/>
                <a:gd name="T32" fmla="*/ 0 w 4287"/>
                <a:gd name="T33" fmla="*/ 0 h 1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87"/>
                <a:gd name="T52" fmla="*/ 0 h 1236"/>
                <a:gd name="T53" fmla="*/ 4287 w 4287"/>
                <a:gd name="T54" fmla="*/ 1236 h 12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87" h="1236">
                  <a:moveTo>
                    <a:pt x="0" y="0"/>
                  </a:moveTo>
                  <a:lnTo>
                    <a:pt x="487" y="42"/>
                  </a:lnTo>
                  <a:lnTo>
                    <a:pt x="920" y="128"/>
                  </a:lnTo>
                  <a:lnTo>
                    <a:pt x="1186" y="145"/>
                  </a:lnTo>
                  <a:lnTo>
                    <a:pt x="1444" y="153"/>
                  </a:lnTo>
                  <a:lnTo>
                    <a:pt x="1444" y="588"/>
                  </a:lnTo>
                  <a:lnTo>
                    <a:pt x="2942" y="588"/>
                  </a:lnTo>
                  <a:lnTo>
                    <a:pt x="2919" y="162"/>
                  </a:lnTo>
                  <a:lnTo>
                    <a:pt x="2911" y="153"/>
                  </a:lnTo>
                  <a:lnTo>
                    <a:pt x="2911" y="170"/>
                  </a:lnTo>
                  <a:lnTo>
                    <a:pt x="3223" y="255"/>
                  </a:lnTo>
                  <a:lnTo>
                    <a:pt x="3466" y="264"/>
                  </a:lnTo>
                  <a:lnTo>
                    <a:pt x="3793" y="341"/>
                  </a:lnTo>
                  <a:lnTo>
                    <a:pt x="4287" y="469"/>
                  </a:lnTo>
                  <a:lnTo>
                    <a:pt x="4287" y="1236"/>
                  </a:lnTo>
                  <a:lnTo>
                    <a:pt x="0" y="1236"/>
                  </a:lnTo>
                  <a:lnTo>
                    <a:pt x="0" y="0"/>
                  </a:lnTo>
                  <a:close/>
                </a:path>
              </a:pathLst>
            </a:custGeom>
            <a:solidFill>
              <a:srgbClr val="FEFA8F"/>
            </a:solidFill>
            <a:ln w="9525">
              <a:noFill/>
              <a:round/>
              <a:headEnd/>
              <a:tailEnd/>
            </a:ln>
            <a:effectLst>
              <a:outerShdw blurRad="50800" dist="38100" dir="13500000" algn="br" rotWithShape="0">
                <a:prstClr val="black">
                  <a:alpha val="40000"/>
                </a:prstClr>
              </a:outerShdw>
            </a:effectLst>
          </p:spPr>
          <p:txBody>
            <a:bodyPr/>
            <a:lstStyle/>
            <a:p>
              <a:endParaRPr lang="en-US">
                <a:solidFill>
                  <a:srgbClr val="1C1C1C"/>
                </a:solidFill>
              </a:endParaRPr>
            </a:p>
          </p:txBody>
        </p:sp>
        <p:sp>
          <p:nvSpPr>
            <p:cNvPr id="14359" name="Freeform 93"/>
            <p:cNvSpPr>
              <a:spLocks/>
            </p:cNvSpPr>
            <p:nvPr/>
          </p:nvSpPr>
          <p:spPr bwMode="auto">
            <a:xfrm>
              <a:off x="2332038" y="4248150"/>
              <a:ext cx="6805612" cy="1936750"/>
            </a:xfrm>
            <a:custGeom>
              <a:avLst/>
              <a:gdLst>
                <a:gd name="T0" fmla="*/ 0 w 4287"/>
                <a:gd name="T1" fmla="*/ 0 h 1220"/>
                <a:gd name="T2" fmla="*/ 2147483647 w 4287"/>
                <a:gd name="T3" fmla="*/ 2147483647 h 1220"/>
                <a:gd name="T4" fmla="*/ 2147483647 w 4287"/>
                <a:gd name="T5" fmla="*/ 2147483647 h 1220"/>
                <a:gd name="T6" fmla="*/ 2147483647 w 4287"/>
                <a:gd name="T7" fmla="*/ 2147483647 h 1220"/>
                <a:gd name="T8" fmla="*/ 2147483647 w 4287"/>
                <a:gd name="T9" fmla="*/ 2147483647 h 1220"/>
                <a:gd name="T10" fmla="*/ 2147483647 w 4287"/>
                <a:gd name="T11" fmla="*/ 2147483647 h 1220"/>
                <a:gd name="T12" fmla="*/ 2147483647 w 4287"/>
                <a:gd name="T13" fmla="*/ 2147483647 h 1220"/>
                <a:gd name="T14" fmla="*/ 2147483647 w 4287"/>
                <a:gd name="T15" fmla="*/ 2147483647 h 1220"/>
                <a:gd name="T16" fmla="*/ 2147483647 w 4287"/>
                <a:gd name="T17" fmla="*/ 2147483647 h 1220"/>
                <a:gd name="T18" fmla="*/ 2147483647 w 4287"/>
                <a:gd name="T19" fmla="*/ 2147483647 h 1220"/>
                <a:gd name="T20" fmla="*/ 2147483647 w 4287"/>
                <a:gd name="T21" fmla="*/ 2147483647 h 1220"/>
                <a:gd name="T22" fmla="*/ 2147483647 w 4287"/>
                <a:gd name="T23" fmla="*/ 2147483647 h 1220"/>
                <a:gd name="T24" fmla="*/ 2147483647 w 4287"/>
                <a:gd name="T25" fmla="*/ 2147483647 h 1220"/>
                <a:gd name="T26" fmla="*/ 2147483647 w 4287"/>
                <a:gd name="T27" fmla="*/ 2147483647 h 1220"/>
                <a:gd name="T28" fmla="*/ 2147483647 w 4287"/>
                <a:gd name="T29" fmla="*/ 2147483647 h 1220"/>
                <a:gd name="T30" fmla="*/ 0 w 4287"/>
                <a:gd name="T31" fmla="*/ 2147483647 h 1220"/>
                <a:gd name="T32" fmla="*/ 0 w 4287"/>
                <a:gd name="T33" fmla="*/ 0 h 12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87"/>
                <a:gd name="T52" fmla="*/ 0 h 1220"/>
                <a:gd name="T53" fmla="*/ 4287 w 4287"/>
                <a:gd name="T54" fmla="*/ 1220 h 12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87" h="1220">
                  <a:moveTo>
                    <a:pt x="0" y="0"/>
                  </a:moveTo>
                  <a:lnTo>
                    <a:pt x="487" y="34"/>
                  </a:lnTo>
                  <a:lnTo>
                    <a:pt x="920" y="120"/>
                  </a:lnTo>
                  <a:lnTo>
                    <a:pt x="1186" y="137"/>
                  </a:lnTo>
                  <a:lnTo>
                    <a:pt x="1444" y="145"/>
                  </a:lnTo>
                  <a:lnTo>
                    <a:pt x="1444" y="572"/>
                  </a:lnTo>
                  <a:lnTo>
                    <a:pt x="2942" y="589"/>
                  </a:lnTo>
                  <a:lnTo>
                    <a:pt x="2919" y="154"/>
                  </a:lnTo>
                  <a:lnTo>
                    <a:pt x="2911" y="145"/>
                  </a:lnTo>
                  <a:lnTo>
                    <a:pt x="2911" y="162"/>
                  </a:lnTo>
                  <a:lnTo>
                    <a:pt x="3223" y="247"/>
                  </a:lnTo>
                  <a:lnTo>
                    <a:pt x="3466" y="256"/>
                  </a:lnTo>
                  <a:lnTo>
                    <a:pt x="3793" y="333"/>
                  </a:lnTo>
                  <a:lnTo>
                    <a:pt x="4287" y="452"/>
                  </a:lnTo>
                  <a:lnTo>
                    <a:pt x="4287" y="1220"/>
                  </a:lnTo>
                  <a:lnTo>
                    <a:pt x="0" y="1220"/>
                  </a:lnTo>
                  <a:lnTo>
                    <a:pt x="0" y="0"/>
                  </a:lnTo>
                  <a:close/>
                </a:path>
              </a:pathLst>
            </a:custGeom>
            <a:noFill/>
            <a:ln w="12700">
              <a:noFill/>
              <a:round/>
              <a:headEnd/>
              <a:tailEnd/>
            </a:ln>
          </p:spPr>
          <p:txBody>
            <a:bodyPr/>
            <a:lstStyle/>
            <a:p>
              <a:endParaRPr lang="en-US">
                <a:solidFill>
                  <a:srgbClr val="1C1C1C"/>
                </a:solidFill>
              </a:endParaRPr>
            </a:p>
          </p:txBody>
        </p:sp>
        <p:grpSp>
          <p:nvGrpSpPr>
            <p:cNvPr id="20" name="Group 94"/>
            <p:cNvGrpSpPr>
              <a:grpSpLocks/>
            </p:cNvGrpSpPr>
            <p:nvPr/>
          </p:nvGrpSpPr>
          <p:grpSpPr bwMode="auto">
            <a:xfrm>
              <a:off x="4589463" y="4194175"/>
              <a:ext cx="120650" cy="1016000"/>
              <a:chOff x="2165" y="2642"/>
              <a:chExt cx="76" cy="640"/>
            </a:xfrm>
          </p:grpSpPr>
          <p:sp>
            <p:nvSpPr>
              <p:cNvPr id="14652" name="Rectangle 95"/>
              <p:cNvSpPr>
                <a:spLocks noChangeArrowheads="1"/>
              </p:cNvSpPr>
              <p:nvPr/>
            </p:nvSpPr>
            <p:spPr bwMode="auto">
              <a:xfrm>
                <a:off x="2165" y="2642"/>
                <a:ext cx="76" cy="640"/>
              </a:xfrm>
              <a:prstGeom prst="rect">
                <a:avLst/>
              </a:prstGeom>
              <a:solidFill>
                <a:srgbClr val="D9D9D9"/>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53" name="Rectangle 96"/>
              <p:cNvSpPr>
                <a:spLocks noChangeArrowheads="1"/>
              </p:cNvSpPr>
              <p:nvPr/>
            </p:nvSpPr>
            <p:spPr bwMode="auto">
              <a:xfrm>
                <a:off x="2165" y="2642"/>
                <a:ext cx="76" cy="640"/>
              </a:xfrm>
              <a:prstGeom prst="rect">
                <a:avLst/>
              </a:prstGeom>
              <a:solidFill>
                <a:srgbClr val="D9D9D9"/>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54" name="Rectangle 97"/>
              <p:cNvSpPr>
                <a:spLocks noChangeArrowheads="1"/>
              </p:cNvSpPr>
              <p:nvPr/>
            </p:nvSpPr>
            <p:spPr bwMode="auto">
              <a:xfrm>
                <a:off x="2169" y="2646"/>
                <a:ext cx="68" cy="632"/>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21" name="Group 98"/>
            <p:cNvGrpSpPr>
              <a:grpSpLocks/>
            </p:cNvGrpSpPr>
            <p:nvPr/>
          </p:nvGrpSpPr>
          <p:grpSpPr bwMode="auto">
            <a:xfrm>
              <a:off x="6929438" y="4194175"/>
              <a:ext cx="120650" cy="1016000"/>
              <a:chOff x="3639" y="2642"/>
              <a:chExt cx="76" cy="640"/>
            </a:xfrm>
          </p:grpSpPr>
          <p:sp>
            <p:nvSpPr>
              <p:cNvPr id="14649" name="Rectangle 99"/>
              <p:cNvSpPr>
                <a:spLocks noChangeArrowheads="1"/>
              </p:cNvSpPr>
              <p:nvPr/>
            </p:nvSpPr>
            <p:spPr bwMode="auto">
              <a:xfrm>
                <a:off x="3639" y="2642"/>
                <a:ext cx="76" cy="640"/>
              </a:xfrm>
              <a:prstGeom prst="rect">
                <a:avLst/>
              </a:prstGeom>
              <a:solidFill>
                <a:srgbClr val="D9D9D9"/>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50" name="Rectangle 100"/>
              <p:cNvSpPr>
                <a:spLocks noChangeArrowheads="1"/>
              </p:cNvSpPr>
              <p:nvPr/>
            </p:nvSpPr>
            <p:spPr bwMode="auto">
              <a:xfrm>
                <a:off x="3639" y="2642"/>
                <a:ext cx="76" cy="640"/>
              </a:xfrm>
              <a:prstGeom prst="rect">
                <a:avLst/>
              </a:prstGeom>
              <a:solidFill>
                <a:srgbClr val="D9D9D9"/>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51" name="Rectangle 101"/>
              <p:cNvSpPr>
                <a:spLocks noChangeArrowheads="1"/>
              </p:cNvSpPr>
              <p:nvPr/>
            </p:nvSpPr>
            <p:spPr bwMode="auto">
              <a:xfrm>
                <a:off x="3643" y="2646"/>
                <a:ext cx="68" cy="632"/>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22" name="Group 102"/>
            <p:cNvGrpSpPr>
              <a:grpSpLocks/>
            </p:cNvGrpSpPr>
            <p:nvPr/>
          </p:nvGrpSpPr>
          <p:grpSpPr bwMode="auto">
            <a:xfrm>
              <a:off x="4492625" y="5222875"/>
              <a:ext cx="325438" cy="122238"/>
              <a:chOff x="2104" y="3290"/>
              <a:chExt cx="205" cy="77"/>
            </a:xfrm>
          </p:grpSpPr>
          <p:sp>
            <p:nvSpPr>
              <p:cNvPr id="14646" name="Rectangle 103"/>
              <p:cNvSpPr>
                <a:spLocks noChangeArrowheads="1"/>
              </p:cNvSpPr>
              <p:nvPr/>
            </p:nvSpPr>
            <p:spPr bwMode="auto">
              <a:xfrm>
                <a:off x="2104" y="3290"/>
                <a:ext cx="205" cy="77"/>
              </a:xfrm>
              <a:prstGeom prst="rect">
                <a:avLst/>
              </a:prstGeom>
              <a:solidFill>
                <a:srgbClr val="EBEBEB"/>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47" name="Rectangle 104"/>
              <p:cNvSpPr>
                <a:spLocks noChangeArrowheads="1"/>
              </p:cNvSpPr>
              <p:nvPr/>
            </p:nvSpPr>
            <p:spPr bwMode="auto">
              <a:xfrm>
                <a:off x="2104" y="3290"/>
                <a:ext cx="205" cy="77"/>
              </a:xfrm>
              <a:prstGeom prst="rect">
                <a:avLst/>
              </a:prstGeom>
              <a:solidFill>
                <a:srgbClr val="EBEBEB"/>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48" name="Rectangle 105"/>
              <p:cNvSpPr>
                <a:spLocks noChangeArrowheads="1"/>
              </p:cNvSpPr>
              <p:nvPr/>
            </p:nvSpPr>
            <p:spPr bwMode="auto">
              <a:xfrm>
                <a:off x="2108" y="3294"/>
                <a:ext cx="197" cy="69"/>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23" name="Group 106"/>
            <p:cNvGrpSpPr>
              <a:grpSpLocks/>
            </p:cNvGrpSpPr>
            <p:nvPr/>
          </p:nvGrpSpPr>
          <p:grpSpPr bwMode="auto">
            <a:xfrm>
              <a:off x="6821488" y="5222875"/>
              <a:ext cx="325437" cy="122238"/>
              <a:chOff x="3571" y="3290"/>
              <a:chExt cx="205" cy="77"/>
            </a:xfrm>
          </p:grpSpPr>
          <p:sp>
            <p:nvSpPr>
              <p:cNvPr id="14643" name="Rectangle 107"/>
              <p:cNvSpPr>
                <a:spLocks noChangeArrowheads="1"/>
              </p:cNvSpPr>
              <p:nvPr/>
            </p:nvSpPr>
            <p:spPr bwMode="auto">
              <a:xfrm>
                <a:off x="3571" y="3290"/>
                <a:ext cx="205" cy="77"/>
              </a:xfrm>
              <a:prstGeom prst="rect">
                <a:avLst/>
              </a:prstGeom>
              <a:solidFill>
                <a:srgbClr val="EBEBEB"/>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44" name="Rectangle 108"/>
              <p:cNvSpPr>
                <a:spLocks noChangeArrowheads="1"/>
              </p:cNvSpPr>
              <p:nvPr/>
            </p:nvSpPr>
            <p:spPr bwMode="auto">
              <a:xfrm>
                <a:off x="3571" y="3290"/>
                <a:ext cx="205" cy="77"/>
              </a:xfrm>
              <a:prstGeom prst="rect">
                <a:avLst/>
              </a:prstGeom>
              <a:solidFill>
                <a:srgbClr val="EBEBEB"/>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45" name="Rectangle 109"/>
              <p:cNvSpPr>
                <a:spLocks noChangeArrowheads="1"/>
              </p:cNvSpPr>
              <p:nvPr/>
            </p:nvSpPr>
            <p:spPr bwMode="auto">
              <a:xfrm>
                <a:off x="3575" y="3294"/>
                <a:ext cx="197" cy="69"/>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24" name="Group 110"/>
            <p:cNvGrpSpPr>
              <a:grpSpLocks/>
            </p:cNvGrpSpPr>
            <p:nvPr/>
          </p:nvGrpSpPr>
          <p:grpSpPr bwMode="auto">
            <a:xfrm>
              <a:off x="4710113" y="5168900"/>
              <a:ext cx="2208212" cy="41275"/>
              <a:chOff x="2241" y="3256"/>
              <a:chExt cx="1391" cy="26"/>
            </a:xfrm>
          </p:grpSpPr>
          <p:sp>
            <p:nvSpPr>
              <p:cNvPr id="14640" name="Rectangle 111"/>
              <p:cNvSpPr>
                <a:spLocks noChangeArrowheads="1"/>
              </p:cNvSpPr>
              <p:nvPr/>
            </p:nvSpPr>
            <p:spPr bwMode="auto">
              <a:xfrm>
                <a:off x="2241" y="3256"/>
                <a:ext cx="1391" cy="26"/>
              </a:xfrm>
              <a:prstGeom prst="rect">
                <a:avLst/>
              </a:prstGeom>
              <a:solidFill>
                <a:srgbClr val="D9D9D9"/>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41" name="Rectangle 112"/>
              <p:cNvSpPr>
                <a:spLocks noChangeArrowheads="1"/>
              </p:cNvSpPr>
              <p:nvPr/>
            </p:nvSpPr>
            <p:spPr bwMode="auto">
              <a:xfrm>
                <a:off x="2241" y="3256"/>
                <a:ext cx="1391" cy="26"/>
              </a:xfrm>
              <a:prstGeom prst="rect">
                <a:avLst/>
              </a:prstGeom>
              <a:solidFill>
                <a:srgbClr val="D9D9D9"/>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42" name="Rectangle 113"/>
              <p:cNvSpPr>
                <a:spLocks noChangeArrowheads="1"/>
              </p:cNvSpPr>
              <p:nvPr/>
            </p:nvSpPr>
            <p:spPr bwMode="auto">
              <a:xfrm>
                <a:off x="2245" y="3260"/>
                <a:ext cx="1383" cy="18"/>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25" name="Group 114"/>
            <p:cNvGrpSpPr>
              <a:grpSpLocks/>
            </p:cNvGrpSpPr>
            <p:nvPr/>
          </p:nvGrpSpPr>
          <p:grpSpPr bwMode="auto">
            <a:xfrm>
              <a:off x="4589463" y="3001963"/>
              <a:ext cx="71437" cy="1084262"/>
              <a:chOff x="2165" y="1891"/>
              <a:chExt cx="45" cy="683"/>
            </a:xfrm>
          </p:grpSpPr>
          <p:sp>
            <p:nvSpPr>
              <p:cNvPr id="14637" name="Rectangle 115"/>
              <p:cNvSpPr>
                <a:spLocks noChangeArrowheads="1"/>
              </p:cNvSpPr>
              <p:nvPr/>
            </p:nvSpPr>
            <p:spPr bwMode="auto">
              <a:xfrm>
                <a:off x="2165" y="1891"/>
                <a:ext cx="45" cy="683"/>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38" name="Rectangle 116"/>
              <p:cNvSpPr>
                <a:spLocks noChangeArrowheads="1"/>
              </p:cNvSpPr>
              <p:nvPr/>
            </p:nvSpPr>
            <p:spPr bwMode="auto">
              <a:xfrm>
                <a:off x="2165" y="1891"/>
                <a:ext cx="45" cy="683"/>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39" name="Rectangle 117"/>
              <p:cNvSpPr>
                <a:spLocks noChangeArrowheads="1"/>
              </p:cNvSpPr>
              <p:nvPr/>
            </p:nvSpPr>
            <p:spPr bwMode="auto">
              <a:xfrm>
                <a:off x="2169" y="1895"/>
                <a:ext cx="37" cy="675"/>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26" name="Group 118"/>
            <p:cNvGrpSpPr>
              <a:grpSpLocks/>
            </p:cNvGrpSpPr>
            <p:nvPr/>
          </p:nvGrpSpPr>
          <p:grpSpPr bwMode="auto">
            <a:xfrm>
              <a:off x="6978650" y="3001963"/>
              <a:ext cx="71438" cy="1084262"/>
              <a:chOff x="3670" y="1891"/>
              <a:chExt cx="45" cy="683"/>
            </a:xfrm>
          </p:grpSpPr>
          <p:sp>
            <p:nvSpPr>
              <p:cNvPr id="14634" name="Rectangle 119"/>
              <p:cNvSpPr>
                <a:spLocks noChangeArrowheads="1"/>
              </p:cNvSpPr>
              <p:nvPr/>
            </p:nvSpPr>
            <p:spPr bwMode="auto">
              <a:xfrm>
                <a:off x="3670" y="1891"/>
                <a:ext cx="45" cy="683"/>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35" name="Rectangle 120"/>
              <p:cNvSpPr>
                <a:spLocks noChangeArrowheads="1"/>
              </p:cNvSpPr>
              <p:nvPr/>
            </p:nvSpPr>
            <p:spPr bwMode="auto">
              <a:xfrm>
                <a:off x="3670" y="1891"/>
                <a:ext cx="45" cy="683"/>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36" name="Rectangle 121"/>
              <p:cNvSpPr>
                <a:spLocks noChangeArrowheads="1"/>
              </p:cNvSpPr>
              <p:nvPr/>
            </p:nvSpPr>
            <p:spPr bwMode="auto">
              <a:xfrm>
                <a:off x="3674" y="1895"/>
                <a:ext cx="37" cy="675"/>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27" name="Group 122"/>
            <p:cNvGrpSpPr>
              <a:grpSpLocks/>
            </p:cNvGrpSpPr>
            <p:nvPr/>
          </p:nvGrpSpPr>
          <p:grpSpPr bwMode="auto">
            <a:xfrm>
              <a:off x="4408488" y="2284413"/>
              <a:ext cx="2882900" cy="717550"/>
              <a:chOff x="2051" y="1439"/>
              <a:chExt cx="1816" cy="452"/>
            </a:xfrm>
          </p:grpSpPr>
          <p:sp>
            <p:nvSpPr>
              <p:cNvPr id="14631" name="Freeform 123"/>
              <p:cNvSpPr>
                <a:spLocks/>
              </p:cNvSpPr>
              <p:nvPr/>
            </p:nvSpPr>
            <p:spPr bwMode="auto">
              <a:xfrm>
                <a:off x="2051" y="1439"/>
                <a:ext cx="1816" cy="452"/>
              </a:xfrm>
              <a:custGeom>
                <a:avLst/>
                <a:gdLst>
                  <a:gd name="T0" fmla="*/ 0 w 1816"/>
                  <a:gd name="T1" fmla="*/ 452 h 452"/>
                  <a:gd name="T2" fmla="*/ 1816 w 1816"/>
                  <a:gd name="T3" fmla="*/ 452 h 452"/>
                  <a:gd name="T4" fmla="*/ 859 w 1816"/>
                  <a:gd name="T5" fmla="*/ 0 h 452"/>
                  <a:gd name="T6" fmla="*/ 0 w 1816"/>
                  <a:gd name="T7" fmla="*/ 452 h 452"/>
                  <a:gd name="T8" fmla="*/ 0 60000 65536"/>
                  <a:gd name="T9" fmla="*/ 0 60000 65536"/>
                  <a:gd name="T10" fmla="*/ 0 60000 65536"/>
                  <a:gd name="T11" fmla="*/ 0 60000 65536"/>
                  <a:gd name="T12" fmla="*/ 0 w 1816"/>
                  <a:gd name="T13" fmla="*/ 0 h 452"/>
                  <a:gd name="T14" fmla="*/ 1816 w 1816"/>
                  <a:gd name="T15" fmla="*/ 452 h 452"/>
                </a:gdLst>
                <a:ahLst/>
                <a:cxnLst>
                  <a:cxn ang="T8">
                    <a:pos x="T0" y="T1"/>
                  </a:cxn>
                  <a:cxn ang="T9">
                    <a:pos x="T2" y="T3"/>
                  </a:cxn>
                  <a:cxn ang="T10">
                    <a:pos x="T4" y="T5"/>
                  </a:cxn>
                  <a:cxn ang="T11">
                    <a:pos x="T6" y="T7"/>
                  </a:cxn>
                </a:cxnLst>
                <a:rect l="T12" t="T13" r="T14" b="T15"/>
                <a:pathLst>
                  <a:path w="1816" h="452">
                    <a:moveTo>
                      <a:pt x="0" y="452"/>
                    </a:moveTo>
                    <a:lnTo>
                      <a:pt x="1816" y="452"/>
                    </a:lnTo>
                    <a:lnTo>
                      <a:pt x="859" y="0"/>
                    </a:lnTo>
                    <a:lnTo>
                      <a:pt x="0" y="452"/>
                    </a:lnTo>
                    <a:close/>
                  </a:path>
                </a:pathLst>
              </a:custGeom>
              <a:solidFill>
                <a:srgbClr val="FFFFFF"/>
              </a:solidFill>
              <a:ln w="9525">
                <a:noFill/>
                <a:round/>
                <a:headEnd/>
                <a:tailEnd/>
              </a:ln>
            </p:spPr>
            <p:txBody>
              <a:bodyPr/>
              <a:lstStyle/>
              <a:p>
                <a:endParaRPr lang="en-US">
                  <a:solidFill>
                    <a:srgbClr val="1C1C1C"/>
                  </a:solidFill>
                </a:endParaRPr>
              </a:p>
            </p:txBody>
          </p:sp>
          <p:sp>
            <p:nvSpPr>
              <p:cNvPr id="14632" name="Freeform 124"/>
              <p:cNvSpPr>
                <a:spLocks/>
              </p:cNvSpPr>
              <p:nvPr/>
            </p:nvSpPr>
            <p:spPr bwMode="auto">
              <a:xfrm>
                <a:off x="2051" y="1439"/>
                <a:ext cx="1816" cy="452"/>
              </a:xfrm>
              <a:custGeom>
                <a:avLst/>
                <a:gdLst>
                  <a:gd name="T0" fmla="*/ 0 w 1816"/>
                  <a:gd name="T1" fmla="*/ 452 h 452"/>
                  <a:gd name="T2" fmla="*/ 1816 w 1816"/>
                  <a:gd name="T3" fmla="*/ 452 h 452"/>
                  <a:gd name="T4" fmla="*/ 859 w 1816"/>
                  <a:gd name="T5" fmla="*/ 0 h 452"/>
                  <a:gd name="T6" fmla="*/ 0 w 1816"/>
                  <a:gd name="T7" fmla="*/ 452 h 452"/>
                  <a:gd name="T8" fmla="*/ 0 60000 65536"/>
                  <a:gd name="T9" fmla="*/ 0 60000 65536"/>
                  <a:gd name="T10" fmla="*/ 0 60000 65536"/>
                  <a:gd name="T11" fmla="*/ 0 60000 65536"/>
                  <a:gd name="T12" fmla="*/ 0 w 1816"/>
                  <a:gd name="T13" fmla="*/ 0 h 452"/>
                  <a:gd name="T14" fmla="*/ 1816 w 1816"/>
                  <a:gd name="T15" fmla="*/ 452 h 452"/>
                </a:gdLst>
                <a:ahLst/>
                <a:cxnLst>
                  <a:cxn ang="T8">
                    <a:pos x="T0" y="T1"/>
                  </a:cxn>
                  <a:cxn ang="T9">
                    <a:pos x="T2" y="T3"/>
                  </a:cxn>
                  <a:cxn ang="T10">
                    <a:pos x="T4" y="T5"/>
                  </a:cxn>
                  <a:cxn ang="T11">
                    <a:pos x="T6" y="T7"/>
                  </a:cxn>
                </a:cxnLst>
                <a:rect l="T12" t="T13" r="T14" b="T15"/>
                <a:pathLst>
                  <a:path w="1816" h="452">
                    <a:moveTo>
                      <a:pt x="0" y="452"/>
                    </a:moveTo>
                    <a:lnTo>
                      <a:pt x="1816" y="452"/>
                    </a:lnTo>
                    <a:lnTo>
                      <a:pt x="859" y="0"/>
                    </a:lnTo>
                    <a:lnTo>
                      <a:pt x="0" y="452"/>
                    </a:lnTo>
                    <a:close/>
                  </a:path>
                </a:pathLst>
              </a:custGeom>
              <a:solidFill>
                <a:srgbClr val="FFFFFF"/>
              </a:solidFill>
              <a:ln w="9525">
                <a:noFill/>
                <a:round/>
                <a:headEnd/>
                <a:tailEnd/>
              </a:ln>
            </p:spPr>
            <p:txBody>
              <a:bodyPr/>
              <a:lstStyle/>
              <a:p>
                <a:endParaRPr lang="en-US">
                  <a:solidFill>
                    <a:srgbClr val="1C1C1C"/>
                  </a:solidFill>
                </a:endParaRPr>
              </a:p>
            </p:txBody>
          </p:sp>
          <p:sp>
            <p:nvSpPr>
              <p:cNvPr id="14633" name="Freeform 125"/>
              <p:cNvSpPr>
                <a:spLocks/>
              </p:cNvSpPr>
              <p:nvPr/>
            </p:nvSpPr>
            <p:spPr bwMode="auto">
              <a:xfrm>
                <a:off x="2051" y="1439"/>
                <a:ext cx="1816" cy="452"/>
              </a:xfrm>
              <a:custGeom>
                <a:avLst/>
                <a:gdLst>
                  <a:gd name="T0" fmla="*/ 0 w 1816"/>
                  <a:gd name="T1" fmla="*/ 452 h 452"/>
                  <a:gd name="T2" fmla="*/ 1816 w 1816"/>
                  <a:gd name="T3" fmla="*/ 452 h 452"/>
                  <a:gd name="T4" fmla="*/ 859 w 1816"/>
                  <a:gd name="T5" fmla="*/ 0 h 452"/>
                  <a:gd name="T6" fmla="*/ 0 w 1816"/>
                  <a:gd name="T7" fmla="*/ 452 h 452"/>
                  <a:gd name="T8" fmla="*/ 0 60000 65536"/>
                  <a:gd name="T9" fmla="*/ 0 60000 65536"/>
                  <a:gd name="T10" fmla="*/ 0 60000 65536"/>
                  <a:gd name="T11" fmla="*/ 0 60000 65536"/>
                  <a:gd name="T12" fmla="*/ 0 w 1816"/>
                  <a:gd name="T13" fmla="*/ 0 h 452"/>
                  <a:gd name="T14" fmla="*/ 1816 w 1816"/>
                  <a:gd name="T15" fmla="*/ 452 h 452"/>
                </a:gdLst>
                <a:ahLst/>
                <a:cxnLst>
                  <a:cxn ang="T8">
                    <a:pos x="T0" y="T1"/>
                  </a:cxn>
                  <a:cxn ang="T9">
                    <a:pos x="T2" y="T3"/>
                  </a:cxn>
                  <a:cxn ang="T10">
                    <a:pos x="T4" y="T5"/>
                  </a:cxn>
                  <a:cxn ang="T11">
                    <a:pos x="T6" y="T7"/>
                  </a:cxn>
                </a:cxnLst>
                <a:rect l="T12" t="T13" r="T14" b="T15"/>
                <a:pathLst>
                  <a:path w="1816" h="452">
                    <a:moveTo>
                      <a:pt x="0" y="452"/>
                    </a:moveTo>
                    <a:lnTo>
                      <a:pt x="1816" y="452"/>
                    </a:lnTo>
                    <a:lnTo>
                      <a:pt x="859" y="0"/>
                    </a:lnTo>
                    <a:lnTo>
                      <a:pt x="0" y="452"/>
                    </a:lnTo>
                    <a:close/>
                  </a:path>
                </a:pathLst>
              </a:custGeom>
              <a:noFill/>
              <a:ln w="12700">
                <a:solidFill>
                  <a:srgbClr val="000000"/>
                </a:solidFill>
                <a:round/>
                <a:headEnd/>
                <a:tailEnd/>
              </a:ln>
            </p:spPr>
            <p:txBody>
              <a:bodyPr/>
              <a:lstStyle/>
              <a:p>
                <a:endParaRPr lang="en-US">
                  <a:solidFill>
                    <a:srgbClr val="1C1C1C"/>
                  </a:solidFill>
                </a:endParaRPr>
              </a:p>
            </p:txBody>
          </p:sp>
        </p:grpSp>
        <p:grpSp>
          <p:nvGrpSpPr>
            <p:cNvPr id="28" name="Group 126"/>
            <p:cNvGrpSpPr>
              <a:grpSpLocks/>
            </p:cNvGrpSpPr>
            <p:nvPr/>
          </p:nvGrpSpPr>
          <p:grpSpPr bwMode="auto">
            <a:xfrm>
              <a:off x="4600575" y="2338388"/>
              <a:ext cx="2473325" cy="609600"/>
              <a:chOff x="2172" y="1473"/>
              <a:chExt cx="1558" cy="384"/>
            </a:xfrm>
          </p:grpSpPr>
          <p:sp>
            <p:nvSpPr>
              <p:cNvPr id="14628" name="Freeform 127"/>
              <p:cNvSpPr>
                <a:spLocks/>
              </p:cNvSpPr>
              <p:nvPr/>
            </p:nvSpPr>
            <p:spPr bwMode="auto">
              <a:xfrm>
                <a:off x="2172" y="1473"/>
                <a:ext cx="1558" cy="384"/>
              </a:xfrm>
              <a:custGeom>
                <a:avLst/>
                <a:gdLst>
                  <a:gd name="T0" fmla="*/ 0 w 1558"/>
                  <a:gd name="T1" fmla="*/ 384 h 384"/>
                  <a:gd name="T2" fmla="*/ 1558 w 1558"/>
                  <a:gd name="T3" fmla="*/ 384 h 384"/>
                  <a:gd name="T4" fmla="*/ 730 w 1558"/>
                  <a:gd name="T5" fmla="*/ 0 h 384"/>
                  <a:gd name="T6" fmla="*/ 0 w 1558"/>
                  <a:gd name="T7" fmla="*/ 384 h 384"/>
                  <a:gd name="T8" fmla="*/ 0 60000 65536"/>
                  <a:gd name="T9" fmla="*/ 0 60000 65536"/>
                  <a:gd name="T10" fmla="*/ 0 60000 65536"/>
                  <a:gd name="T11" fmla="*/ 0 60000 65536"/>
                  <a:gd name="T12" fmla="*/ 0 w 1558"/>
                  <a:gd name="T13" fmla="*/ 0 h 384"/>
                  <a:gd name="T14" fmla="*/ 1558 w 1558"/>
                  <a:gd name="T15" fmla="*/ 384 h 384"/>
                </a:gdLst>
                <a:ahLst/>
                <a:cxnLst>
                  <a:cxn ang="T8">
                    <a:pos x="T0" y="T1"/>
                  </a:cxn>
                  <a:cxn ang="T9">
                    <a:pos x="T2" y="T3"/>
                  </a:cxn>
                  <a:cxn ang="T10">
                    <a:pos x="T4" y="T5"/>
                  </a:cxn>
                  <a:cxn ang="T11">
                    <a:pos x="T6" y="T7"/>
                  </a:cxn>
                </a:cxnLst>
                <a:rect l="T12" t="T13" r="T14" b="T15"/>
                <a:pathLst>
                  <a:path w="1558" h="384">
                    <a:moveTo>
                      <a:pt x="0" y="384"/>
                    </a:moveTo>
                    <a:lnTo>
                      <a:pt x="1558" y="384"/>
                    </a:lnTo>
                    <a:lnTo>
                      <a:pt x="730" y="0"/>
                    </a:lnTo>
                    <a:lnTo>
                      <a:pt x="0" y="384"/>
                    </a:lnTo>
                    <a:close/>
                  </a:path>
                </a:pathLst>
              </a:custGeom>
              <a:solidFill>
                <a:srgbClr val="FFFFFF"/>
              </a:solidFill>
              <a:ln w="9525">
                <a:noFill/>
                <a:round/>
                <a:headEnd/>
                <a:tailEnd/>
              </a:ln>
            </p:spPr>
            <p:txBody>
              <a:bodyPr/>
              <a:lstStyle/>
              <a:p>
                <a:endParaRPr lang="en-US">
                  <a:solidFill>
                    <a:srgbClr val="1C1C1C"/>
                  </a:solidFill>
                </a:endParaRPr>
              </a:p>
            </p:txBody>
          </p:sp>
          <p:sp>
            <p:nvSpPr>
              <p:cNvPr id="14629" name="Freeform 128"/>
              <p:cNvSpPr>
                <a:spLocks/>
              </p:cNvSpPr>
              <p:nvPr/>
            </p:nvSpPr>
            <p:spPr bwMode="auto">
              <a:xfrm>
                <a:off x="2172" y="1473"/>
                <a:ext cx="1558" cy="384"/>
              </a:xfrm>
              <a:custGeom>
                <a:avLst/>
                <a:gdLst>
                  <a:gd name="T0" fmla="*/ 0 w 1558"/>
                  <a:gd name="T1" fmla="*/ 384 h 384"/>
                  <a:gd name="T2" fmla="*/ 1558 w 1558"/>
                  <a:gd name="T3" fmla="*/ 384 h 384"/>
                  <a:gd name="T4" fmla="*/ 730 w 1558"/>
                  <a:gd name="T5" fmla="*/ 0 h 384"/>
                  <a:gd name="T6" fmla="*/ 0 w 1558"/>
                  <a:gd name="T7" fmla="*/ 384 h 384"/>
                  <a:gd name="T8" fmla="*/ 0 60000 65536"/>
                  <a:gd name="T9" fmla="*/ 0 60000 65536"/>
                  <a:gd name="T10" fmla="*/ 0 60000 65536"/>
                  <a:gd name="T11" fmla="*/ 0 60000 65536"/>
                  <a:gd name="T12" fmla="*/ 0 w 1558"/>
                  <a:gd name="T13" fmla="*/ 0 h 384"/>
                  <a:gd name="T14" fmla="*/ 1558 w 1558"/>
                  <a:gd name="T15" fmla="*/ 384 h 384"/>
                </a:gdLst>
                <a:ahLst/>
                <a:cxnLst>
                  <a:cxn ang="T8">
                    <a:pos x="T0" y="T1"/>
                  </a:cxn>
                  <a:cxn ang="T9">
                    <a:pos x="T2" y="T3"/>
                  </a:cxn>
                  <a:cxn ang="T10">
                    <a:pos x="T4" y="T5"/>
                  </a:cxn>
                  <a:cxn ang="T11">
                    <a:pos x="T6" y="T7"/>
                  </a:cxn>
                </a:cxnLst>
                <a:rect l="T12" t="T13" r="T14" b="T15"/>
                <a:pathLst>
                  <a:path w="1558" h="384">
                    <a:moveTo>
                      <a:pt x="0" y="384"/>
                    </a:moveTo>
                    <a:lnTo>
                      <a:pt x="1558" y="384"/>
                    </a:lnTo>
                    <a:lnTo>
                      <a:pt x="730" y="0"/>
                    </a:lnTo>
                    <a:lnTo>
                      <a:pt x="0" y="384"/>
                    </a:lnTo>
                    <a:close/>
                  </a:path>
                </a:pathLst>
              </a:custGeom>
              <a:solidFill>
                <a:srgbClr val="FFFFFF"/>
              </a:solidFill>
              <a:ln w="9525">
                <a:noFill/>
                <a:round/>
                <a:headEnd/>
                <a:tailEnd/>
              </a:ln>
            </p:spPr>
            <p:txBody>
              <a:bodyPr/>
              <a:lstStyle/>
              <a:p>
                <a:endParaRPr lang="en-US">
                  <a:solidFill>
                    <a:srgbClr val="1C1C1C"/>
                  </a:solidFill>
                </a:endParaRPr>
              </a:p>
            </p:txBody>
          </p:sp>
          <p:sp>
            <p:nvSpPr>
              <p:cNvPr id="14630" name="Freeform 129"/>
              <p:cNvSpPr>
                <a:spLocks/>
              </p:cNvSpPr>
              <p:nvPr/>
            </p:nvSpPr>
            <p:spPr bwMode="auto">
              <a:xfrm>
                <a:off x="2172" y="1473"/>
                <a:ext cx="1558" cy="384"/>
              </a:xfrm>
              <a:custGeom>
                <a:avLst/>
                <a:gdLst>
                  <a:gd name="T0" fmla="*/ 0 w 1558"/>
                  <a:gd name="T1" fmla="*/ 384 h 384"/>
                  <a:gd name="T2" fmla="*/ 1558 w 1558"/>
                  <a:gd name="T3" fmla="*/ 384 h 384"/>
                  <a:gd name="T4" fmla="*/ 730 w 1558"/>
                  <a:gd name="T5" fmla="*/ 0 h 384"/>
                  <a:gd name="T6" fmla="*/ 0 w 1558"/>
                  <a:gd name="T7" fmla="*/ 384 h 384"/>
                  <a:gd name="T8" fmla="*/ 0 60000 65536"/>
                  <a:gd name="T9" fmla="*/ 0 60000 65536"/>
                  <a:gd name="T10" fmla="*/ 0 60000 65536"/>
                  <a:gd name="T11" fmla="*/ 0 60000 65536"/>
                  <a:gd name="T12" fmla="*/ 0 w 1558"/>
                  <a:gd name="T13" fmla="*/ 0 h 384"/>
                  <a:gd name="T14" fmla="*/ 1558 w 1558"/>
                  <a:gd name="T15" fmla="*/ 384 h 384"/>
                </a:gdLst>
                <a:ahLst/>
                <a:cxnLst>
                  <a:cxn ang="T8">
                    <a:pos x="T0" y="T1"/>
                  </a:cxn>
                  <a:cxn ang="T9">
                    <a:pos x="T2" y="T3"/>
                  </a:cxn>
                  <a:cxn ang="T10">
                    <a:pos x="T4" y="T5"/>
                  </a:cxn>
                  <a:cxn ang="T11">
                    <a:pos x="T6" y="T7"/>
                  </a:cxn>
                </a:cxnLst>
                <a:rect l="T12" t="T13" r="T14" b="T15"/>
                <a:pathLst>
                  <a:path w="1558" h="384">
                    <a:moveTo>
                      <a:pt x="0" y="384"/>
                    </a:moveTo>
                    <a:lnTo>
                      <a:pt x="1558" y="384"/>
                    </a:lnTo>
                    <a:lnTo>
                      <a:pt x="730" y="0"/>
                    </a:lnTo>
                    <a:lnTo>
                      <a:pt x="0" y="384"/>
                    </a:lnTo>
                    <a:close/>
                  </a:path>
                </a:pathLst>
              </a:custGeom>
              <a:noFill/>
              <a:ln w="12700">
                <a:solidFill>
                  <a:srgbClr val="000000"/>
                </a:solidFill>
                <a:round/>
                <a:headEnd/>
                <a:tailEnd/>
              </a:ln>
            </p:spPr>
            <p:txBody>
              <a:bodyPr/>
              <a:lstStyle/>
              <a:p>
                <a:endParaRPr lang="en-US">
                  <a:solidFill>
                    <a:srgbClr val="1C1C1C"/>
                  </a:solidFill>
                </a:endParaRPr>
              </a:p>
            </p:txBody>
          </p:sp>
        </p:grpSp>
        <p:grpSp>
          <p:nvGrpSpPr>
            <p:cNvPr id="29" name="Group 130"/>
            <p:cNvGrpSpPr>
              <a:grpSpLocks/>
            </p:cNvGrpSpPr>
            <p:nvPr/>
          </p:nvGrpSpPr>
          <p:grpSpPr bwMode="auto">
            <a:xfrm>
              <a:off x="4660900" y="3001963"/>
              <a:ext cx="2317750" cy="1096962"/>
              <a:chOff x="2210" y="1891"/>
              <a:chExt cx="1460" cy="691"/>
            </a:xfrm>
          </p:grpSpPr>
          <p:sp>
            <p:nvSpPr>
              <p:cNvPr id="14625" name="Rectangle 131"/>
              <p:cNvSpPr>
                <a:spLocks noChangeArrowheads="1"/>
              </p:cNvSpPr>
              <p:nvPr/>
            </p:nvSpPr>
            <p:spPr bwMode="auto">
              <a:xfrm>
                <a:off x="2210" y="1891"/>
                <a:ext cx="1460" cy="691"/>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26" name="Rectangle 132"/>
              <p:cNvSpPr>
                <a:spLocks noChangeArrowheads="1"/>
              </p:cNvSpPr>
              <p:nvPr/>
            </p:nvSpPr>
            <p:spPr bwMode="auto">
              <a:xfrm>
                <a:off x="2210" y="1891"/>
                <a:ext cx="1460" cy="691"/>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627" name="Rectangle 133"/>
              <p:cNvSpPr>
                <a:spLocks noChangeArrowheads="1"/>
              </p:cNvSpPr>
              <p:nvPr/>
            </p:nvSpPr>
            <p:spPr bwMode="auto">
              <a:xfrm>
                <a:off x="2214" y="1895"/>
                <a:ext cx="1452" cy="683"/>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30" name="Group 134"/>
            <p:cNvGrpSpPr>
              <a:grpSpLocks/>
            </p:cNvGrpSpPr>
            <p:nvPr/>
          </p:nvGrpSpPr>
          <p:grpSpPr bwMode="auto">
            <a:xfrm>
              <a:off x="4805363" y="2595563"/>
              <a:ext cx="277812" cy="190500"/>
              <a:chOff x="2301" y="1635"/>
              <a:chExt cx="175" cy="120"/>
            </a:xfrm>
          </p:grpSpPr>
          <p:sp>
            <p:nvSpPr>
              <p:cNvPr id="14622" name="Freeform 135"/>
              <p:cNvSpPr>
                <a:spLocks/>
              </p:cNvSpPr>
              <p:nvPr/>
            </p:nvSpPr>
            <p:spPr bwMode="auto">
              <a:xfrm>
                <a:off x="2301" y="1635"/>
                <a:ext cx="175" cy="120"/>
              </a:xfrm>
              <a:custGeom>
                <a:avLst/>
                <a:gdLst>
                  <a:gd name="T0" fmla="*/ 0 w 175"/>
                  <a:gd name="T1" fmla="*/ 94 h 120"/>
                  <a:gd name="T2" fmla="*/ 152 w 175"/>
                  <a:gd name="T3" fmla="*/ 0 h 120"/>
                  <a:gd name="T4" fmla="*/ 175 w 175"/>
                  <a:gd name="T5" fmla="*/ 26 h 120"/>
                  <a:gd name="T6" fmla="*/ 16 w 175"/>
                  <a:gd name="T7" fmla="*/ 120 h 120"/>
                  <a:gd name="T8" fmla="*/ 0 w 175"/>
                  <a:gd name="T9" fmla="*/ 94 h 120"/>
                  <a:gd name="T10" fmla="*/ 0 60000 65536"/>
                  <a:gd name="T11" fmla="*/ 0 60000 65536"/>
                  <a:gd name="T12" fmla="*/ 0 60000 65536"/>
                  <a:gd name="T13" fmla="*/ 0 60000 65536"/>
                  <a:gd name="T14" fmla="*/ 0 60000 65536"/>
                  <a:gd name="T15" fmla="*/ 0 w 175"/>
                  <a:gd name="T16" fmla="*/ 0 h 120"/>
                  <a:gd name="T17" fmla="*/ 175 w 175"/>
                  <a:gd name="T18" fmla="*/ 120 h 120"/>
                </a:gdLst>
                <a:ahLst/>
                <a:cxnLst>
                  <a:cxn ang="T10">
                    <a:pos x="T0" y="T1"/>
                  </a:cxn>
                  <a:cxn ang="T11">
                    <a:pos x="T2" y="T3"/>
                  </a:cxn>
                  <a:cxn ang="T12">
                    <a:pos x="T4" y="T5"/>
                  </a:cxn>
                  <a:cxn ang="T13">
                    <a:pos x="T6" y="T7"/>
                  </a:cxn>
                  <a:cxn ang="T14">
                    <a:pos x="T8" y="T9"/>
                  </a:cxn>
                </a:cxnLst>
                <a:rect l="T15" t="T16" r="T17" b="T18"/>
                <a:pathLst>
                  <a:path w="175" h="120">
                    <a:moveTo>
                      <a:pt x="0" y="94"/>
                    </a:moveTo>
                    <a:lnTo>
                      <a:pt x="152" y="0"/>
                    </a:lnTo>
                    <a:lnTo>
                      <a:pt x="175" y="26"/>
                    </a:lnTo>
                    <a:lnTo>
                      <a:pt x="16" y="120"/>
                    </a:lnTo>
                    <a:lnTo>
                      <a:pt x="0" y="94"/>
                    </a:lnTo>
                    <a:close/>
                  </a:path>
                </a:pathLst>
              </a:custGeom>
              <a:solidFill>
                <a:srgbClr val="FFFFFF"/>
              </a:solidFill>
              <a:ln w="9525">
                <a:noFill/>
                <a:round/>
                <a:headEnd/>
                <a:tailEnd/>
              </a:ln>
            </p:spPr>
            <p:txBody>
              <a:bodyPr/>
              <a:lstStyle/>
              <a:p>
                <a:endParaRPr lang="en-US">
                  <a:solidFill>
                    <a:srgbClr val="1C1C1C"/>
                  </a:solidFill>
                </a:endParaRPr>
              </a:p>
            </p:txBody>
          </p:sp>
          <p:sp>
            <p:nvSpPr>
              <p:cNvPr id="14623" name="Freeform 136"/>
              <p:cNvSpPr>
                <a:spLocks/>
              </p:cNvSpPr>
              <p:nvPr/>
            </p:nvSpPr>
            <p:spPr bwMode="auto">
              <a:xfrm>
                <a:off x="2301" y="1635"/>
                <a:ext cx="175" cy="120"/>
              </a:xfrm>
              <a:custGeom>
                <a:avLst/>
                <a:gdLst>
                  <a:gd name="T0" fmla="*/ 0 w 175"/>
                  <a:gd name="T1" fmla="*/ 94 h 120"/>
                  <a:gd name="T2" fmla="*/ 152 w 175"/>
                  <a:gd name="T3" fmla="*/ 0 h 120"/>
                  <a:gd name="T4" fmla="*/ 175 w 175"/>
                  <a:gd name="T5" fmla="*/ 26 h 120"/>
                  <a:gd name="T6" fmla="*/ 16 w 175"/>
                  <a:gd name="T7" fmla="*/ 120 h 120"/>
                  <a:gd name="T8" fmla="*/ 0 w 175"/>
                  <a:gd name="T9" fmla="*/ 94 h 120"/>
                  <a:gd name="T10" fmla="*/ 0 60000 65536"/>
                  <a:gd name="T11" fmla="*/ 0 60000 65536"/>
                  <a:gd name="T12" fmla="*/ 0 60000 65536"/>
                  <a:gd name="T13" fmla="*/ 0 60000 65536"/>
                  <a:gd name="T14" fmla="*/ 0 60000 65536"/>
                  <a:gd name="T15" fmla="*/ 0 w 175"/>
                  <a:gd name="T16" fmla="*/ 0 h 120"/>
                  <a:gd name="T17" fmla="*/ 175 w 175"/>
                  <a:gd name="T18" fmla="*/ 120 h 120"/>
                </a:gdLst>
                <a:ahLst/>
                <a:cxnLst>
                  <a:cxn ang="T10">
                    <a:pos x="T0" y="T1"/>
                  </a:cxn>
                  <a:cxn ang="T11">
                    <a:pos x="T2" y="T3"/>
                  </a:cxn>
                  <a:cxn ang="T12">
                    <a:pos x="T4" y="T5"/>
                  </a:cxn>
                  <a:cxn ang="T13">
                    <a:pos x="T6" y="T7"/>
                  </a:cxn>
                  <a:cxn ang="T14">
                    <a:pos x="T8" y="T9"/>
                  </a:cxn>
                </a:cxnLst>
                <a:rect l="T15" t="T16" r="T17" b="T18"/>
                <a:pathLst>
                  <a:path w="175" h="120">
                    <a:moveTo>
                      <a:pt x="0" y="94"/>
                    </a:moveTo>
                    <a:lnTo>
                      <a:pt x="152" y="0"/>
                    </a:lnTo>
                    <a:lnTo>
                      <a:pt x="175" y="26"/>
                    </a:lnTo>
                    <a:lnTo>
                      <a:pt x="16" y="120"/>
                    </a:lnTo>
                    <a:lnTo>
                      <a:pt x="0" y="94"/>
                    </a:lnTo>
                    <a:close/>
                  </a:path>
                </a:pathLst>
              </a:custGeom>
              <a:solidFill>
                <a:srgbClr val="FFFFFF"/>
              </a:solidFill>
              <a:ln w="9525">
                <a:noFill/>
                <a:round/>
                <a:headEnd/>
                <a:tailEnd/>
              </a:ln>
            </p:spPr>
            <p:txBody>
              <a:bodyPr/>
              <a:lstStyle/>
              <a:p>
                <a:endParaRPr lang="en-US">
                  <a:solidFill>
                    <a:srgbClr val="1C1C1C"/>
                  </a:solidFill>
                </a:endParaRPr>
              </a:p>
            </p:txBody>
          </p:sp>
          <p:sp>
            <p:nvSpPr>
              <p:cNvPr id="14624" name="Freeform 137"/>
              <p:cNvSpPr>
                <a:spLocks/>
              </p:cNvSpPr>
              <p:nvPr/>
            </p:nvSpPr>
            <p:spPr bwMode="auto">
              <a:xfrm>
                <a:off x="2301" y="1635"/>
                <a:ext cx="175" cy="120"/>
              </a:xfrm>
              <a:custGeom>
                <a:avLst/>
                <a:gdLst>
                  <a:gd name="T0" fmla="*/ 0 w 175"/>
                  <a:gd name="T1" fmla="*/ 94 h 120"/>
                  <a:gd name="T2" fmla="*/ 152 w 175"/>
                  <a:gd name="T3" fmla="*/ 0 h 120"/>
                  <a:gd name="T4" fmla="*/ 175 w 175"/>
                  <a:gd name="T5" fmla="*/ 26 h 120"/>
                  <a:gd name="T6" fmla="*/ 16 w 175"/>
                  <a:gd name="T7" fmla="*/ 120 h 120"/>
                  <a:gd name="T8" fmla="*/ 0 w 175"/>
                  <a:gd name="T9" fmla="*/ 94 h 120"/>
                  <a:gd name="T10" fmla="*/ 0 60000 65536"/>
                  <a:gd name="T11" fmla="*/ 0 60000 65536"/>
                  <a:gd name="T12" fmla="*/ 0 60000 65536"/>
                  <a:gd name="T13" fmla="*/ 0 60000 65536"/>
                  <a:gd name="T14" fmla="*/ 0 60000 65536"/>
                  <a:gd name="T15" fmla="*/ 0 w 175"/>
                  <a:gd name="T16" fmla="*/ 0 h 120"/>
                  <a:gd name="T17" fmla="*/ 175 w 175"/>
                  <a:gd name="T18" fmla="*/ 120 h 120"/>
                </a:gdLst>
                <a:ahLst/>
                <a:cxnLst>
                  <a:cxn ang="T10">
                    <a:pos x="T0" y="T1"/>
                  </a:cxn>
                  <a:cxn ang="T11">
                    <a:pos x="T2" y="T3"/>
                  </a:cxn>
                  <a:cxn ang="T12">
                    <a:pos x="T4" y="T5"/>
                  </a:cxn>
                  <a:cxn ang="T13">
                    <a:pos x="T6" y="T7"/>
                  </a:cxn>
                  <a:cxn ang="T14">
                    <a:pos x="T8" y="T9"/>
                  </a:cxn>
                </a:cxnLst>
                <a:rect l="T15" t="T16" r="T17" b="T18"/>
                <a:pathLst>
                  <a:path w="175" h="120">
                    <a:moveTo>
                      <a:pt x="0" y="94"/>
                    </a:moveTo>
                    <a:lnTo>
                      <a:pt x="152" y="0"/>
                    </a:lnTo>
                    <a:lnTo>
                      <a:pt x="175" y="26"/>
                    </a:lnTo>
                    <a:lnTo>
                      <a:pt x="16" y="120"/>
                    </a:lnTo>
                    <a:lnTo>
                      <a:pt x="0" y="94"/>
                    </a:lnTo>
                    <a:close/>
                  </a:path>
                </a:pathLst>
              </a:custGeom>
              <a:noFill/>
              <a:ln w="12700">
                <a:solidFill>
                  <a:srgbClr val="000000"/>
                </a:solidFill>
                <a:round/>
                <a:headEnd/>
                <a:tailEnd/>
              </a:ln>
            </p:spPr>
            <p:txBody>
              <a:bodyPr/>
              <a:lstStyle/>
              <a:p>
                <a:endParaRPr lang="en-US">
                  <a:solidFill>
                    <a:srgbClr val="1C1C1C"/>
                  </a:solidFill>
                </a:endParaRPr>
              </a:p>
            </p:txBody>
          </p:sp>
        </p:grpSp>
        <p:grpSp>
          <p:nvGrpSpPr>
            <p:cNvPr id="31" name="Group 138"/>
            <p:cNvGrpSpPr>
              <a:grpSpLocks/>
            </p:cNvGrpSpPr>
            <p:nvPr/>
          </p:nvGrpSpPr>
          <p:grpSpPr bwMode="auto">
            <a:xfrm>
              <a:off x="4781550" y="2636838"/>
              <a:ext cx="700088" cy="365125"/>
              <a:chOff x="2286" y="1661"/>
              <a:chExt cx="441" cy="230"/>
            </a:xfrm>
          </p:grpSpPr>
          <p:sp>
            <p:nvSpPr>
              <p:cNvPr id="14619" name="Freeform 139"/>
              <p:cNvSpPr>
                <a:spLocks/>
              </p:cNvSpPr>
              <p:nvPr/>
            </p:nvSpPr>
            <p:spPr bwMode="auto">
              <a:xfrm>
                <a:off x="2286" y="1661"/>
                <a:ext cx="441" cy="230"/>
              </a:xfrm>
              <a:custGeom>
                <a:avLst/>
                <a:gdLst>
                  <a:gd name="T0" fmla="*/ 198 w 441"/>
                  <a:gd name="T1" fmla="*/ 0 h 230"/>
                  <a:gd name="T2" fmla="*/ 441 w 441"/>
                  <a:gd name="T3" fmla="*/ 230 h 230"/>
                  <a:gd name="T4" fmla="*/ 0 w 441"/>
                  <a:gd name="T5" fmla="*/ 230 h 230"/>
                  <a:gd name="T6" fmla="*/ 38 w 441"/>
                  <a:gd name="T7" fmla="*/ 85 h 230"/>
                  <a:gd name="T8" fmla="*/ 198 w 441"/>
                  <a:gd name="T9" fmla="*/ 0 h 230"/>
                  <a:gd name="T10" fmla="*/ 0 60000 65536"/>
                  <a:gd name="T11" fmla="*/ 0 60000 65536"/>
                  <a:gd name="T12" fmla="*/ 0 60000 65536"/>
                  <a:gd name="T13" fmla="*/ 0 60000 65536"/>
                  <a:gd name="T14" fmla="*/ 0 60000 65536"/>
                  <a:gd name="T15" fmla="*/ 0 w 441"/>
                  <a:gd name="T16" fmla="*/ 0 h 230"/>
                  <a:gd name="T17" fmla="*/ 441 w 441"/>
                  <a:gd name="T18" fmla="*/ 230 h 230"/>
                </a:gdLst>
                <a:ahLst/>
                <a:cxnLst>
                  <a:cxn ang="T10">
                    <a:pos x="T0" y="T1"/>
                  </a:cxn>
                  <a:cxn ang="T11">
                    <a:pos x="T2" y="T3"/>
                  </a:cxn>
                  <a:cxn ang="T12">
                    <a:pos x="T4" y="T5"/>
                  </a:cxn>
                  <a:cxn ang="T13">
                    <a:pos x="T6" y="T7"/>
                  </a:cxn>
                  <a:cxn ang="T14">
                    <a:pos x="T8" y="T9"/>
                  </a:cxn>
                </a:cxnLst>
                <a:rect l="T15" t="T16" r="T17" b="T18"/>
                <a:pathLst>
                  <a:path w="441" h="230">
                    <a:moveTo>
                      <a:pt x="198" y="0"/>
                    </a:moveTo>
                    <a:lnTo>
                      <a:pt x="441" y="230"/>
                    </a:lnTo>
                    <a:lnTo>
                      <a:pt x="0" y="230"/>
                    </a:lnTo>
                    <a:lnTo>
                      <a:pt x="38" y="85"/>
                    </a:lnTo>
                    <a:lnTo>
                      <a:pt x="198" y="0"/>
                    </a:lnTo>
                    <a:close/>
                  </a:path>
                </a:pathLst>
              </a:custGeom>
              <a:solidFill>
                <a:srgbClr val="FFFFFF"/>
              </a:solidFill>
              <a:ln w="9525">
                <a:noFill/>
                <a:round/>
                <a:headEnd/>
                <a:tailEnd/>
              </a:ln>
            </p:spPr>
            <p:txBody>
              <a:bodyPr/>
              <a:lstStyle/>
              <a:p>
                <a:endParaRPr lang="en-US">
                  <a:solidFill>
                    <a:srgbClr val="1C1C1C"/>
                  </a:solidFill>
                </a:endParaRPr>
              </a:p>
            </p:txBody>
          </p:sp>
          <p:sp>
            <p:nvSpPr>
              <p:cNvPr id="14620" name="Freeform 140"/>
              <p:cNvSpPr>
                <a:spLocks/>
              </p:cNvSpPr>
              <p:nvPr/>
            </p:nvSpPr>
            <p:spPr bwMode="auto">
              <a:xfrm>
                <a:off x="2286" y="1661"/>
                <a:ext cx="441" cy="230"/>
              </a:xfrm>
              <a:custGeom>
                <a:avLst/>
                <a:gdLst>
                  <a:gd name="T0" fmla="*/ 198 w 441"/>
                  <a:gd name="T1" fmla="*/ 0 h 230"/>
                  <a:gd name="T2" fmla="*/ 441 w 441"/>
                  <a:gd name="T3" fmla="*/ 230 h 230"/>
                  <a:gd name="T4" fmla="*/ 0 w 441"/>
                  <a:gd name="T5" fmla="*/ 230 h 230"/>
                  <a:gd name="T6" fmla="*/ 38 w 441"/>
                  <a:gd name="T7" fmla="*/ 85 h 230"/>
                  <a:gd name="T8" fmla="*/ 198 w 441"/>
                  <a:gd name="T9" fmla="*/ 0 h 230"/>
                  <a:gd name="T10" fmla="*/ 0 60000 65536"/>
                  <a:gd name="T11" fmla="*/ 0 60000 65536"/>
                  <a:gd name="T12" fmla="*/ 0 60000 65536"/>
                  <a:gd name="T13" fmla="*/ 0 60000 65536"/>
                  <a:gd name="T14" fmla="*/ 0 60000 65536"/>
                  <a:gd name="T15" fmla="*/ 0 w 441"/>
                  <a:gd name="T16" fmla="*/ 0 h 230"/>
                  <a:gd name="T17" fmla="*/ 441 w 441"/>
                  <a:gd name="T18" fmla="*/ 230 h 230"/>
                </a:gdLst>
                <a:ahLst/>
                <a:cxnLst>
                  <a:cxn ang="T10">
                    <a:pos x="T0" y="T1"/>
                  </a:cxn>
                  <a:cxn ang="T11">
                    <a:pos x="T2" y="T3"/>
                  </a:cxn>
                  <a:cxn ang="T12">
                    <a:pos x="T4" y="T5"/>
                  </a:cxn>
                  <a:cxn ang="T13">
                    <a:pos x="T6" y="T7"/>
                  </a:cxn>
                  <a:cxn ang="T14">
                    <a:pos x="T8" y="T9"/>
                  </a:cxn>
                </a:cxnLst>
                <a:rect l="T15" t="T16" r="T17" b="T18"/>
                <a:pathLst>
                  <a:path w="441" h="230">
                    <a:moveTo>
                      <a:pt x="198" y="0"/>
                    </a:moveTo>
                    <a:lnTo>
                      <a:pt x="441" y="230"/>
                    </a:lnTo>
                    <a:lnTo>
                      <a:pt x="0" y="230"/>
                    </a:lnTo>
                    <a:lnTo>
                      <a:pt x="38" y="85"/>
                    </a:lnTo>
                    <a:lnTo>
                      <a:pt x="198" y="0"/>
                    </a:lnTo>
                    <a:close/>
                  </a:path>
                </a:pathLst>
              </a:custGeom>
              <a:solidFill>
                <a:srgbClr val="FFFFFF"/>
              </a:solidFill>
              <a:ln w="9525">
                <a:noFill/>
                <a:round/>
                <a:headEnd/>
                <a:tailEnd/>
              </a:ln>
            </p:spPr>
            <p:txBody>
              <a:bodyPr/>
              <a:lstStyle/>
              <a:p>
                <a:endParaRPr lang="en-US">
                  <a:solidFill>
                    <a:srgbClr val="1C1C1C"/>
                  </a:solidFill>
                </a:endParaRPr>
              </a:p>
            </p:txBody>
          </p:sp>
          <p:sp>
            <p:nvSpPr>
              <p:cNvPr id="14621" name="Freeform 141"/>
              <p:cNvSpPr>
                <a:spLocks/>
              </p:cNvSpPr>
              <p:nvPr/>
            </p:nvSpPr>
            <p:spPr bwMode="auto">
              <a:xfrm>
                <a:off x="2286" y="1661"/>
                <a:ext cx="441" cy="230"/>
              </a:xfrm>
              <a:custGeom>
                <a:avLst/>
                <a:gdLst>
                  <a:gd name="T0" fmla="*/ 198 w 441"/>
                  <a:gd name="T1" fmla="*/ 0 h 230"/>
                  <a:gd name="T2" fmla="*/ 441 w 441"/>
                  <a:gd name="T3" fmla="*/ 230 h 230"/>
                  <a:gd name="T4" fmla="*/ 0 w 441"/>
                  <a:gd name="T5" fmla="*/ 230 h 230"/>
                  <a:gd name="T6" fmla="*/ 38 w 441"/>
                  <a:gd name="T7" fmla="*/ 85 h 230"/>
                  <a:gd name="T8" fmla="*/ 198 w 441"/>
                  <a:gd name="T9" fmla="*/ 0 h 230"/>
                  <a:gd name="T10" fmla="*/ 0 60000 65536"/>
                  <a:gd name="T11" fmla="*/ 0 60000 65536"/>
                  <a:gd name="T12" fmla="*/ 0 60000 65536"/>
                  <a:gd name="T13" fmla="*/ 0 60000 65536"/>
                  <a:gd name="T14" fmla="*/ 0 60000 65536"/>
                  <a:gd name="T15" fmla="*/ 0 w 441"/>
                  <a:gd name="T16" fmla="*/ 0 h 230"/>
                  <a:gd name="T17" fmla="*/ 441 w 441"/>
                  <a:gd name="T18" fmla="*/ 230 h 230"/>
                </a:gdLst>
                <a:ahLst/>
                <a:cxnLst>
                  <a:cxn ang="T10">
                    <a:pos x="T0" y="T1"/>
                  </a:cxn>
                  <a:cxn ang="T11">
                    <a:pos x="T2" y="T3"/>
                  </a:cxn>
                  <a:cxn ang="T12">
                    <a:pos x="T4" y="T5"/>
                  </a:cxn>
                  <a:cxn ang="T13">
                    <a:pos x="T6" y="T7"/>
                  </a:cxn>
                  <a:cxn ang="T14">
                    <a:pos x="T8" y="T9"/>
                  </a:cxn>
                </a:cxnLst>
                <a:rect l="T15" t="T16" r="T17" b="T18"/>
                <a:pathLst>
                  <a:path w="441" h="230">
                    <a:moveTo>
                      <a:pt x="198" y="0"/>
                    </a:moveTo>
                    <a:lnTo>
                      <a:pt x="441" y="230"/>
                    </a:lnTo>
                    <a:lnTo>
                      <a:pt x="0" y="230"/>
                    </a:lnTo>
                    <a:lnTo>
                      <a:pt x="38" y="85"/>
                    </a:lnTo>
                    <a:lnTo>
                      <a:pt x="198" y="0"/>
                    </a:lnTo>
                    <a:close/>
                  </a:path>
                </a:pathLst>
              </a:custGeom>
              <a:noFill/>
              <a:ln w="12700">
                <a:solidFill>
                  <a:srgbClr val="000000"/>
                </a:solidFill>
                <a:round/>
                <a:headEnd/>
                <a:tailEnd/>
              </a:ln>
            </p:spPr>
            <p:txBody>
              <a:bodyPr/>
              <a:lstStyle/>
              <a:p>
                <a:endParaRPr lang="en-US">
                  <a:solidFill>
                    <a:srgbClr val="1C1C1C"/>
                  </a:solidFill>
                </a:endParaRPr>
              </a:p>
            </p:txBody>
          </p:sp>
        </p:grpSp>
        <p:grpSp>
          <p:nvGrpSpPr>
            <p:cNvPr id="14726" name="Group 142"/>
            <p:cNvGrpSpPr>
              <a:grpSpLocks/>
            </p:cNvGrpSpPr>
            <p:nvPr/>
          </p:nvGrpSpPr>
          <p:grpSpPr bwMode="auto">
            <a:xfrm>
              <a:off x="3357563" y="4356100"/>
              <a:ext cx="2087562" cy="800100"/>
              <a:chOff x="1389" y="2744"/>
              <a:chExt cx="1315" cy="504"/>
            </a:xfrm>
          </p:grpSpPr>
          <p:sp>
            <p:nvSpPr>
              <p:cNvPr id="14617" name="Freeform 143"/>
              <p:cNvSpPr>
                <a:spLocks/>
              </p:cNvSpPr>
              <p:nvPr/>
            </p:nvSpPr>
            <p:spPr bwMode="auto">
              <a:xfrm>
                <a:off x="1389" y="2744"/>
                <a:ext cx="1315" cy="504"/>
              </a:xfrm>
              <a:custGeom>
                <a:avLst/>
                <a:gdLst>
                  <a:gd name="T0" fmla="*/ 0 w 1315"/>
                  <a:gd name="T1" fmla="*/ 0 h 504"/>
                  <a:gd name="T2" fmla="*/ 791 w 1315"/>
                  <a:gd name="T3" fmla="*/ 17 h 504"/>
                  <a:gd name="T4" fmla="*/ 852 w 1315"/>
                  <a:gd name="T5" fmla="*/ 43 h 504"/>
                  <a:gd name="T6" fmla="*/ 882 w 1315"/>
                  <a:gd name="T7" fmla="*/ 103 h 504"/>
                  <a:gd name="T8" fmla="*/ 905 w 1315"/>
                  <a:gd name="T9" fmla="*/ 359 h 504"/>
                  <a:gd name="T10" fmla="*/ 920 w 1315"/>
                  <a:gd name="T11" fmla="*/ 452 h 504"/>
                  <a:gd name="T12" fmla="*/ 958 w 1315"/>
                  <a:gd name="T13" fmla="*/ 478 h 504"/>
                  <a:gd name="T14" fmla="*/ 988 w 1315"/>
                  <a:gd name="T15" fmla="*/ 478 h 504"/>
                  <a:gd name="T16" fmla="*/ 1004 w 1315"/>
                  <a:gd name="T17" fmla="*/ 452 h 504"/>
                  <a:gd name="T18" fmla="*/ 996 w 1315"/>
                  <a:gd name="T19" fmla="*/ 427 h 504"/>
                  <a:gd name="T20" fmla="*/ 958 w 1315"/>
                  <a:gd name="T21" fmla="*/ 418 h 504"/>
                  <a:gd name="T22" fmla="*/ 996 w 1315"/>
                  <a:gd name="T23" fmla="*/ 384 h 504"/>
                  <a:gd name="T24" fmla="*/ 1034 w 1315"/>
                  <a:gd name="T25" fmla="*/ 410 h 504"/>
                  <a:gd name="T26" fmla="*/ 1057 w 1315"/>
                  <a:gd name="T27" fmla="*/ 427 h 504"/>
                  <a:gd name="T28" fmla="*/ 1080 w 1315"/>
                  <a:gd name="T29" fmla="*/ 410 h 504"/>
                  <a:gd name="T30" fmla="*/ 1064 w 1315"/>
                  <a:gd name="T31" fmla="*/ 384 h 504"/>
                  <a:gd name="T32" fmla="*/ 1057 w 1315"/>
                  <a:gd name="T33" fmla="*/ 350 h 504"/>
                  <a:gd name="T34" fmla="*/ 1087 w 1315"/>
                  <a:gd name="T35" fmla="*/ 316 h 504"/>
                  <a:gd name="T36" fmla="*/ 1080 w 1315"/>
                  <a:gd name="T37" fmla="*/ 350 h 504"/>
                  <a:gd name="T38" fmla="*/ 1110 w 1315"/>
                  <a:gd name="T39" fmla="*/ 367 h 504"/>
                  <a:gd name="T40" fmla="*/ 1133 w 1315"/>
                  <a:gd name="T41" fmla="*/ 384 h 504"/>
                  <a:gd name="T42" fmla="*/ 1140 w 1315"/>
                  <a:gd name="T43" fmla="*/ 410 h 504"/>
                  <a:gd name="T44" fmla="*/ 1171 w 1315"/>
                  <a:gd name="T45" fmla="*/ 393 h 504"/>
                  <a:gd name="T46" fmla="*/ 1209 w 1315"/>
                  <a:gd name="T47" fmla="*/ 401 h 504"/>
                  <a:gd name="T48" fmla="*/ 1232 w 1315"/>
                  <a:gd name="T49" fmla="*/ 435 h 504"/>
                  <a:gd name="T50" fmla="*/ 1224 w 1315"/>
                  <a:gd name="T51" fmla="*/ 452 h 504"/>
                  <a:gd name="T52" fmla="*/ 1209 w 1315"/>
                  <a:gd name="T53" fmla="*/ 435 h 504"/>
                  <a:gd name="T54" fmla="*/ 1186 w 1315"/>
                  <a:gd name="T55" fmla="*/ 435 h 504"/>
                  <a:gd name="T56" fmla="*/ 1209 w 1315"/>
                  <a:gd name="T57" fmla="*/ 470 h 504"/>
                  <a:gd name="T58" fmla="*/ 1247 w 1315"/>
                  <a:gd name="T59" fmla="*/ 478 h 504"/>
                  <a:gd name="T60" fmla="*/ 1292 w 1315"/>
                  <a:gd name="T61" fmla="*/ 495 h 504"/>
                  <a:gd name="T62" fmla="*/ 1315 w 1315"/>
                  <a:gd name="T63" fmla="*/ 504 h 504"/>
                  <a:gd name="T64" fmla="*/ 859 w 1315"/>
                  <a:gd name="T65" fmla="*/ 504 h 504"/>
                  <a:gd name="T66" fmla="*/ 859 w 1315"/>
                  <a:gd name="T67" fmla="*/ 128 h 504"/>
                  <a:gd name="T68" fmla="*/ 844 w 1315"/>
                  <a:gd name="T69" fmla="*/ 111 h 504"/>
                  <a:gd name="T70" fmla="*/ 814 w 1315"/>
                  <a:gd name="T71" fmla="*/ 86 h 504"/>
                  <a:gd name="T72" fmla="*/ 768 w 1315"/>
                  <a:gd name="T73" fmla="*/ 77 h 504"/>
                  <a:gd name="T74" fmla="*/ 312 w 1315"/>
                  <a:gd name="T75" fmla="*/ 60 h 504"/>
                  <a:gd name="T76" fmla="*/ 236 w 1315"/>
                  <a:gd name="T77" fmla="*/ 43 h 504"/>
                  <a:gd name="T78" fmla="*/ 0 w 1315"/>
                  <a:gd name="T79" fmla="*/ 0 h 5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5"/>
                  <a:gd name="T121" fmla="*/ 0 h 504"/>
                  <a:gd name="T122" fmla="*/ 1315 w 1315"/>
                  <a:gd name="T123" fmla="*/ 504 h 5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5" h="504">
                    <a:moveTo>
                      <a:pt x="0" y="0"/>
                    </a:moveTo>
                    <a:lnTo>
                      <a:pt x="791" y="17"/>
                    </a:lnTo>
                    <a:lnTo>
                      <a:pt x="852" y="43"/>
                    </a:lnTo>
                    <a:lnTo>
                      <a:pt x="882" y="103"/>
                    </a:lnTo>
                    <a:lnTo>
                      <a:pt x="905" y="359"/>
                    </a:lnTo>
                    <a:lnTo>
                      <a:pt x="920" y="452"/>
                    </a:lnTo>
                    <a:lnTo>
                      <a:pt x="958" y="478"/>
                    </a:lnTo>
                    <a:lnTo>
                      <a:pt x="988" y="478"/>
                    </a:lnTo>
                    <a:lnTo>
                      <a:pt x="1004" y="452"/>
                    </a:lnTo>
                    <a:lnTo>
                      <a:pt x="996" y="427"/>
                    </a:lnTo>
                    <a:lnTo>
                      <a:pt x="958" y="418"/>
                    </a:lnTo>
                    <a:lnTo>
                      <a:pt x="996" y="384"/>
                    </a:lnTo>
                    <a:lnTo>
                      <a:pt x="1034" y="410"/>
                    </a:lnTo>
                    <a:lnTo>
                      <a:pt x="1057" y="427"/>
                    </a:lnTo>
                    <a:lnTo>
                      <a:pt x="1080" y="410"/>
                    </a:lnTo>
                    <a:lnTo>
                      <a:pt x="1064" y="384"/>
                    </a:lnTo>
                    <a:lnTo>
                      <a:pt x="1057" y="350"/>
                    </a:lnTo>
                    <a:lnTo>
                      <a:pt x="1087" y="316"/>
                    </a:lnTo>
                    <a:lnTo>
                      <a:pt x="1080" y="350"/>
                    </a:lnTo>
                    <a:lnTo>
                      <a:pt x="1110" y="367"/>
                    </a:lnTo>
                    <a:lnTo>
                      <a:pt x="1133" y="384"/>
                    </a:lnTo>
                    <a:lnTo>
                      <a:pt x="1140" y="410"/>
                    </a:lnTo>
                    <a:lnTo>
                      <a:pt x="1171" y="393"/>
                    </a:lnTo>
                    <a:lnTo>
                      <a:pt x="1209" y="401"/>
                    </a:lnTo>
                    <a:lnTo>
                      <a:pt x="1232" y="435"/>
                    </a:lnTo>
                    <a:lnTo>
                      <a:pt x="1224" y="452"/>
                    </a:lnTo>
                    <a:lnTo>
                      <a:pt x="1209" y="435"/>
                    </a:lnTo>
                    <a:lnTo>
                      <a:pt x="1186" y="435"/>
                    </a:lnTo>
                    <a:lnTo>
                      <a:pt x="1209" y="470"/>
                    </a:lnTo>
                    <a:lnTo>
                      <a:pt x="1247" y="478"/>
                    </a:lnTo>
                    <a:lnTo>
                      <a:pt x="1292" y="495"/>
                    </a:lnTo>
                    <a:lnTo>
                      <a:pt x="1315" y="504"/>
                    </a:lnTo>
                    <a:lnTo>
                      <a:pt x="859" y="504"/>
                    </a:lnTo>
                    <a:lnTo>
                      <a:pt x="859" y="128"/>
                    </a:lnTo>
                    <a:lnTo>
                      <a:pt x="844" y="111"/>
                    </a:lnTo>
                    <a:lnTo>
                      <a:pt x="814" y="86"/>
                    </a:lnTo>
                    <a:lnTo>
                      <a:pt x="768" y="77"/>
                    </a:lnTo>
                    <a:lnTo>
                      <a:pt x="312" y="60"/>
                    </a:lnTo>
                    <a:lnTo>
                      <a:pt x="236" y="43"/>
                    </a:lnTo>
                    <a:lnTo>
                      <a:pt x="0" y="0"/>
                    </a:lnTo>
                    <a:close/>
                  </a:path>
                </a:pathLst>
              </a:custGeom>
              <a:solidFill>
                <a:srgbClr val="02ABEA"/>
              </a:solidFill>
              <a:ln w="9525">
                <a:noFill/>
                <a:round/>
                <a:headEnd/>
                <a:tailEnd/>
              </a:ln>
            </p:spPr>
            <p:txBody>
              <a:bodyPr/>
              <a:lstStyle/>
              <a:p>
                <a:endParaRPr lang="en-US">
                  <a:solidFill>
                    <a:srgbClr val="1C1C1C"/>
                  </a:solidFill>
                </a:endParaRPr>
              </a:p>
            </p:txBody>
          </p:sp>
          <p:sp>
            <p:nvSpPr>
              <p:cNvPr id="14618" name="Freeform 144"/>
              <p:cNvSpPr>
                <a:spLocks/>
              </p:cNvSpPr>
              <p:nvPr/>
            </p:nvSpPr>
            <p:spPr bwMode="auto">
              <a:xfrm>
                <a:off x="1389" y="2744"/>
                <a:ext cx="1315" cy="504"/>
              </a:xfrm>
              <a:custGeom>
                <a:avLst/>
                <a:gdLst>
                  <a:gd name="T0" fmla="*/ 0 w 1315"/>
                  <a:gd name="T1" fmla="*/ 0 h 504"/>
                  <a:gd name="T2" fmla="*/ 791 w 1315"/>
                  <a:gd name="T3" fmla="*/ 17 h 504"/>
                  <a:gd name="T4" fmla="*/ 852 w 1315"/>
                  <a:gd name="T5" fmla="*/ 43 h 504"/>
                  <a:gd name="T6" fmla="*/ 882 w 1315"/>
                  <a:gd name="T7" fmla="*/ 103 h 504"/>
                  <a:gd name="T8" fmla="*/ 905 w 1315"/>
                  <a:gd name="T9" fmla="*/ 359 h 504"/>
                  <a:gd name="T10" fmla="*/ 920 w 1315"/>
                  <a:gd name="T11" fmla="*/ 452 h 504"/>
                  <a:gd name="T12" fmla="*/ 958 w 1315"/>
                  <a:gd name="T13" fmla="*/ 478 h 504"/>
                  <a:gd name="T14" fmla="*/ 988 w 1315"/>
                  <a:gd name="T15" fmla="*/ 478 h 504"/>
                  <a:gd name="T16" fmla="*/ 1004 w 1315"/>
                  <a:gd name="T17" fmla="*/ 452 h 504"/>
                  <a:gd name="T18" fmla="*/ 996 w 1315"/>
                  <a:gd name="T19" fmla="*/ 427 h 504"/>
                  <a:gd name="T20" fmla="*/ 958 w 1315"/>
                  <a:gd name="T21" fmla="*/ 418 h 504"/>
                  <a:gd name="T22" fmla="*/ 996 w 1315"/>
                  <a:gd name="T23" fmla="*/ 384 h 504"/>
                  <a:gd name="T24" fmla="*/ 1034 w 1315"/>
                  <a:gd name="T25" fmla="*/ 410 h 504"/>
                  <a:gd name="T26" fmla="*/ 1057 w 1315"/>
                  <a:gd name="T27" fmla="*/ 427 h 504"/>
                  <a:gd name="T28" fmla="*/ 1080 w 1315"/>
                  <a:gd name="T29" fmla="*/ 410 h 504"/>
                  <a:gd name="T30" fmla="*/ 1064 w 1315"/>
                  <a:gd name="T31" fmla="*/ 384 h 504"/>
                  <a:gd name="T32" fmla="*/ 1057 w 1315"/>
                  <a:gd name="T33" fmla="*/ 350 h 504"/>
                  <a:gd name="T34" fmla="*/ 1087 w 1315"/>
                  <a:gd name="T35" fmla="*/ 316 h 504"/>
                  <a:gd name="T36" fmla="*/ 1080 w 1315"/>
                  <a:gd name="T37" fmla="*/ 350 h 504"/>
                  <a:gd name="T38" fmla="*/ 1110 w 1315"/>
                  <a:gd name="T39" fmla="*/ 367 h 504"/>
                  <a:gd name="T40" fmla="*/ 1133 w 1315"/>
                  <a:gd name="T41" fmla="*/ 384 h 504"/>
                  <a:gd name="T42" fmla="*/ 1140 w 1315"/>
                  <a:gd name="T43" fmla="*/ 410 h 504"/>
                  <a:gd name="T44" fmla="*/ 1171 w 1315"/>
                  <a:gd name="T45" fmla="*/ 393 h 504"/>
                  <a:gd name="T46" fmla="*/ 1209 w 1315"/>
                  <a:gd name="T47" fmla="*/ 401 h 504"/>
                  <a:gd name="T48" fmla="*/ 1232 w 1315"/>
                  <a:gd name="T49" fmla="*/ 435 h 504"/>
                  <a:gd name="T50" fmla="*/ 1224 w 1315"/>
                  <a:gd name="T51" fmla="*/ 452 h 504"/>
                  <a:gd name="T52" fmla="*/ 1209 w 1315"/>
                  <a:gd name="T53" fmla="*/ 435 h 504"/>
                  <a:gd name="T54" fmla="*/ 1186 w 1315"/>
                  <a:gd name="T55" fmla="*/ 435 h 504"/>
                  <a:gd name="T56" fmla="*/ 1209 w 1315"/>
                  <a:gd name="T57" fmla="*/ 470 h 504"/>
                  <a:gd name="T58" fmla="*/ 1247 w 1315"/>
                  <a:gd name="T59" fmla="*/ 478 h 504"/>
                  <a:gd name="T60" fmla="*/ 1292 w 1315"/>
                  <a:gd name="T61" fmla="*/ 495 h 504"/>
                  <a:gd name="T62" fmla="*/ 1315 w 1315"/>
                  <a:gd name="T63" fmla="*/ 504 h 504"/>
                  <a:gd name="T64" fmla="*/ 859 w 1315"/>
                  <a:gd name="T65" fmla="*/ 504 h 504"/>
                  <a:gd name="T66" fmla="*/ 859 w 1315"/>
                  <a:gd name="T67" fmla="*/ 128 h 504"/>
                  <a:gd name="T68" fmla="*/ 844 w 1315"/>
                  <a:gd name="T69" fmla="*/ 111 h 504"/>
                  <a:gd name="T70" fmla="*/ 814 w 1315"/>
                  <a:gd name="T71" fmla="*/ 86 h 504"/>
                  <a:gd name="T72" fmla="*/ 768 w 1315"/>
                  <a:gd name="T73" fmla="*/ 77 h 504"/>
                  <a:gd name="T74" fmla="*/ 312 w 1315"/>
                  <a:gd name="T75" fmla="*/ 60 h 504"/>
                  <a:gd name="T76" fmla="*/ 236 w 1315"/>
                  <a:gd name="T77" fmla="*/ 43 h 504"/>
                  <a:gd name="T78" fmla="*/ 0 w 1315"/>
                  <a:gd name="T79" fmla="*/ 0 h 5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5"/>
                  <a:gd name="T121" fmla="*/ 0 h 504"/>
                  <a:gd name="T122" fmla="*/ 1315 w 1315"/>
                  <a:gd name="T123" fmla="*/ 504 h 5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5" h="504">
                    <a:moveTo>
                      <a:pt x="0" y="0"/>
                    </a:moveTo>
                    <a:lnTo>
                      <a:pt x="791" y="17"/>
                    </a:lnTo>
                    <a:lnTo>
                      <a:pt x="852" y="43"/>
                    </a:lnTo>
                    <a:lnTo>
                      <a:pt x="882" y="103"/>
                    </a:lnTo>
                    <a:lnTo>
                      <a:pt x="905" y="359"/>
                    </a:lnTo>
                    <a:lnTo>
                      <a:pt x="920" y="452"/>
                    </a:lnTo>
                    <a:lnTo>
                      <a:pt x="958" y="478"/>
                    </a:lnTo>
                    <a:lnTo>
                      <a:pt x="988" y="478"/>
                    </a:lnTo>
                    <a:lnTo>
                      <a:pt x="1004" y="452"/>
                    </a:lnTo>
                    <a:lnTo>
                      <a:pt x="996" y="427"/>
                    </a:lnTo>
                    <a:lnTo>
                      <a:pt x="958" y="418"/>
                    </a:lnTo>
                    <a:lnTo>
                      <a:pt x="996" y="384"/>
                    </a:lnTo>
                    <a:lnTo>
                      <a:pt x="1034" y="410"/>
                    </a:lnTo>
                    <a:lnTo>
                      <a:pt x="1057" y="427"/>
                    </a:lnTo>
                    <a:lnTo>
                      <a:pt x="1080" y="410"/>
                    </a:lnTo>
                    <a:lnTo>
                      <a:pt x="1064" y="384"/>
                    </a:lnTo>
                    <a:lnTo>
                      <a:pt x="1057" y="350"/>
                    </a:lnTo>
                    <a:lnTo>
                      <a:pt x="1087" y="316"/>
                    </a:lnTo>
                    <a:lnTo>
                      <a:pt x="1080" y="350"/>
                    </a:lnTo>
                    <a:lnTo>
                      <a:pt x="1110" y="367"/>
                    </a:lnTo>
                    <a:lnTo>
                      <a:pt x="1133" y="384"/>
                    </a:lnTo>
                    <a:lnTo>
                      <a:pt x="1140" y="410"/>
                    </a:lnTo>
                    <a:lnTo>
                      <a:pt x="1171" y="393"/>
                    </a:lnTo>
                    <a:lnTo>
                      <a:pt x="1209" y="401"/>
                    </a:lnTo>
                    <a:lnTo>
                      <a:pt x="1232" y="435"/>
                    </a:lnTo>
                    <a:lnTo>
                      <a:pt x="1224" y="452"/>
                    </a:lnTo>
                    <a:lnTo>
                      <a:pt x="1209" y="435"/>
                    </a:lnTo>
                    <a:lnTo>
                      <a:pt x="1186" y="435"/>
                    </a:lnTo>
                    <a:lnTo>
                      <a:pt x="1209" y="470"/>
                    </a:lnTo>
                    <a:lnTo>
                      <a:pt x="1247" y="478"/>
                    </a:lnTo>
                    <a:lnTo>
                      <a:pt x="1292" y="495"/>
                    </a:lnTo>
                    <a:lnTo>
                      <a:pt x="1315" y="504"/>
                    </a:lnTo>
                    <a:lnTo>
                      <a:pt x="859" y="504"/>
                    </a:lnTo>
                    <a:lnTo>
                      <a:pt x="859" y="128"/>
                    </a:lnTo>
                    <a:lnTo>
                      <a:pt x="844" y="111"/>
                    </a:lnTo>
                    <a:lnTo>
                      <a:pt x="814" y="86"/>
                    </a:lnTo>
                    <a:lnTo>
                      <a:pt x="768" y="77"/>
                    </a:lnTo>
                    <a:lnTo>
                      <a:pt x="312" y="60"/>
                    </a:lnTo>
                    <a:lnTo>
                      <a:pt x="236" y="43"/>
                    </a:lnTo>
                    <a:lnTo>
                      <a:pt x="0" y="0"/>
                    </a:lnTo>
                    <a:close/>
                  </a:path>
                </a:pathLst>
              </a:custGeom>
              <a:solidFill>
                <a:srgbClr val="02ABEA"/>
              </a:solidFill>
              <a:ln w="12700">
                <a:solidFill>
                  <a:srgbClr val="02ABEA"/>
                </a:solidFill>
                <a:round/>
                <a:headEnd/>
                <a:tailEnd/>
              </a:ln>
            </p:spPr>
            <p:txBody>
              <a:bodyPr/>
              <a:lstStyle/>
              <a:p>
                <a:endParaRPr lang="en-US">
                  <a:solidFill>
                    <a:srgbClr val="1C1C1C"/>
                  </a:solidFill>
                </a:endParaRPr>
              </a:p>
            </p:txBody>
          </p:sp>
        </p:grpSp>
        <p:grpSp>
          <p:nvGrpSpPr>
            <p:cNvPr id="14727" name="Group 145"/>
            <p:cNvGrpSpPr>
              <a:grpSpLocks/>
            </p:cNvGrpSpPr>
            <p:nvPr/>
          </p:nvGrpSpPr>
          <p:grpSpPr bwMode="auto">
            <a:xfrm>
              <a:off x="5083175" y="2636838"/>
              <a:ext cx="663575" cy="379412"/>
              <a:chOff x="2476" y="1661"/>
              <a:chExt cx="418" cy="239"/>
            </a:xfrm>
          </p:grpSpPr>
          <p:sp>
            <p:nvSpPr>
              <p:cNvPr id="14615" name="Freeform 146"/>
              <p:cNvSpPr>
                <a:spLocks/>
              </p:cNvSpPr>
              <p:nvPr/>
            </p:nvSpPr>
            <p:spPr bwMode="auto">
              <a:xfrm>
                <a:off x="2476" y="1661"/>
                <a:ext cx="418" cy="239"/>
              </a:xfrm>
              <a:custGeom>
                <a:avLst/>
                <a:gdLst>
                  <a:gd name="T0" fmla="*/ 0 w 418"/>
                  <a:gd name="T1" fmla="*/ 0 h 239"/>
                  <a:gd name="T2" fmla="*/ 259 w 418"/>
                  <a:gd name="T3" fmla="*/ 239 h 239"/>
                  <a:gd name="T4" fmla="*/ 418 w 418"/>
                  <a:gd name="T5" fmla="*/ 239 h 239"/>
                  <a:gd name="T6" fmla="*/ 395 w 418"/>
                  <a:gd name="T7" fmla="*/ 222 h 239"/>
                  <a:gd name="T8" fmla="*/ 266 w 418"/>
                  <a:gd name="T9" fmla="*/ 222 h 239"/>
                  <a:gd name="T10" fmla="*/ 23 w 418"/>
                  <a:gd name="T11" fmla="*/ 0 h 239"/>
                  <a:gd name="T12" fmla="*/ 0 w 418"/>
                  <a:gd name="T13" fmla="*/ 0 h 239"/>
                  <a:gd name="T14" fmla="*/ 0 60000 65536"/>
                  <a:gd name="T15" fmla="*/ 0 60000 65536"/>
                  <a:gd name="T16" fmla="*/ 0 60000 65536"/>
                  <a:gd name="T17" fmla="*/ 0 60000 65536"/>
                  <a:gd name="T18" fmla="*/ 0 60000 65536"/>
                  <a:gd name="T19" fmla="*/ 0 60000 65536"/>
                  <a:gd name="T20" fmla="*/ 0 60000 65536"/>
                  <a:gd name="T21" fmla="*/ 0 w 418"/>
                  <a:gd name="T22" fmla="*/ 0 h 239"/>
                  <a:gd name="T23" fmla="*/ 418 w 418"/>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 h="239">
                    <a:moveTo>
                      <a:pt x="0" y="0"/>
                    </a:moveTo>
                    <a:lnTo>
                      <a:pt x="259" y="239"/>
                    </a:lnTo>
                    <a:lnTo>
                      <a:pt x="418" y="239"/>
                    </a:lnTo>
                    <a:lnTo>
                      <a:pt x="395" y="222"/>
                    </a:lnTo>
                    <a:lnTo>
                      <a:pt x="266" y="222"/>
                    </a:lnTo>
                    <a:lnTo>
                      <a:pt x="23" y="0"/>
                    </a:lnTo>
                    <a:lnTo>
                      <a:pt x="0" y="0"/>
                    </a:lnTo>
                    <a:close/>
                  </a:path>
                </a:pathLst>
              </a:custGeom>
              <a:solidFill>
                <a:srgbClr val="02ABEA"/>
              </a:solidFill>
              <a:ln w="9525">
                <a:noFill/>
                <a:round/>
                <a:headEnd/>
                <a:tailEnd/>
              </a:ln>
            </p:spPr>
            <p:txBody>
              <a:bodyPr/>
              <a:lstStyle/>
              <a:p>
                <a:endParaRPr lang="en-US">
                  <a:solidFill>
                    <a:srgbClr val="1C1C1C"/>
                  </a:solidFill>
                </a:endParaRPr>
              </a:p>
            </p:txBody>
          </p:sp>
          <p:sp>
            <p:nvSpPr>
              <p:cNvPr id="14616" name="Freeform 147"/>
              <p:cNvSpPr>
                <a:spLocks/>
              </p:cNvSpPr>
              <p:nvPr/>
            </p:nvSpPr>
            <p:spPr bwMode="auto">
              <a:xfrm>
                <a:off x="2476" y="1661"/>
                <a:ext cx="418" cy="239"/>
              </a:xfrm>
              <a:custGeom>
                <a:avLst/>
                <a:gdLst>
                  <a:gd name="T0" fmla="*/ 0 w 418"/>
                  <a:gd name="T1" fmla="*/ 0 h 239"/>
                  <a:gd name="T2" fmla="*/ 259 w 418"/>
                  <a:gd name="T3" fmla="*/ 239 h 239"/>
                  <a:gd name="T4" fmla="*/ 418 w 418"/>
                  <a:gd name="T5" fmla="*/ 239 h 239"/>
                  <a:gd name="T6" fmla="*/ 395 w 418"/>
                  <a:gd name="T7" fmla="*/ 222 h 239"/>
                  <a:gd name="T8" fmla="*/ 266 w 418"/>
                  <a:gd name="T9" fmla="*/ 222 h 239"/>
                  <a:gd name="T10" fmla="*/ 23 w 418"/>
                  <a:gd name="T11" fmla="*/ 0 h 239"/>
                  <a:gd name="T12" fmla="*/ 0 w 418"/>
                  <a:gd name="T13" fmla="*/ 0 h 239"/>
                  <a:gd name="T14" fmla="*/ 0 60000 65536"/>
                  <a:gd name="T15" fmla="*/ 0 60000 65536"/>
                  <a:gd name="T16" fmla="*/ 0 60000 65536"/>
                  <a:gd name="T17" fmla="*/ 0 60000 65536"/>
                  <a:gd name="T18" fmla="*/ 0 60000 65536"/>
                  <a:gd name="T19" fmla="*/ 0 60000 65536"/>
                  <a:gd name="T20" fmla="*/ 0 60000 65536"/>
                  <a:gd name="T21" fmla="*/ 0 w 418"/>
                  <a:gd name="T22" fmla="*/ 0 h 239"/>
                  <a:gd name="T23" fmla="*/ 418 w 418"/>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 h="239">
                    <a:moveTo>
                      <a:pt x="0" y="0"/>
                    </a:moveTo>
                    <a:lnTo>
                      <a:pt x="259" y="239"/>
                    </a:lnTo>
                    <a:lnTo>
                      <a:pt x="418" y="239"/>
                    </a:lnTo>
                    <a:lnTo>
                      <a:pt x="395" y="222"/>
                    </a:lnTo>
                    <a:lnTo>
                      <a:pt x="266" y="222"/>
                    </a:lnTo>
                    <a:lnTo>
                      <a:pt x="23" y="0"/>
                    </a:lnTo>
                    <a:lnTo>
                      <a:pt x="0" y="0"/>
                    </a:lnTo>
                    <a:close/>
                  </a:path>
                </a:pathLst>
              </a:custGeom>
              <a:solidFill>
                <a:srgbClr val="02ABEA"/>
              </a:solidFill>
              <a:ln w="9525">
                <a:noFill/>
                <a:round/>
                <a:headEnd/>
                <a:tailEnd/>
              </a:ln>
            </p:spPr>
            <p:txBody>
              <a:bodyPr/>
              <a:lstStyle/>
              <a:p>
                <a:endParaRPr lang="en-US">
                  <a:solidFill>
                    <a:srgbClr val="1C1C1C"/>
                  </a:solidFill>
                </a:endParaRPr>
              </a:p>
            </p:txBody>
          </p:sp>
        </p:grpSp>
        <p:grpSp>
          <p:nvGrpSpPr>
            <p:cNvPr id="14728" name="Group 148"/>
            <p:cNvGrpSpPr>
              <a:grpSpLocks/>
            </p:cNvGrpSpPr>
            <p:nvPr/>
          </p:nvGrpSpPr>
          <p:grpSpPr bwMode="auto">
            <a:xfrm>
              <a:off x="5059363" y="2609850"/>
              <a:ext cx="73025" cy="26988"/>
              <a:chOff x="2461" y="1644"/>
              <a:chExt cx="46" cy="17"/>
            </a:xfrm>
          </p:grpSpPr>
          <p:sp>
            <p:nvSpPr>
              <p:cNvPr id="14613" name="Freeform 149"/>
              <p:cNvSpPr>
                <a:spLocks/>
              </p:cNvSpPr>
              <p:nvPr/>
            </p:nvSpPr>
            <p:spPr bwMode="auto">
              <a:xfrm>
                <a:off x="2461" y="1644"/>
                <a:ext cx="46" cy="17"/>
              </a:xfrm>
              <a:custGeom>
                <a:avLst/>
                <a:gdLst>
                  <a:gd name="T0" fmla="*/ 0 w 46"/>
                  <a:gd name="T1" fmla="*/ 0 h 17"/>
                  <a:gd name="T2" fmla="*/ 46 w 46"/>
                  <a:gd name="T3" fmla="*/ 0 h 17"/>
                  <a:gd name="T4" fmla="*/ 15 w 46"/>
                  <a:gd name="T5" fmla="*/ 17 h 17"/>
                  <a:gd name="T6" fmla="*/ 0 w 46"/>
                  <a:gd name="T7" fmla="*/ 0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0" y="0"/>
                    </a:moveTo>
                    <a:lnTo>
                      <a:pt x="46" y="0"/>
                    </a:lnTo>
                    <a:lnTo>
                      <a:pt x="15" y="17"/>
                    </a:lnTo>
                    <a:lnTo>
                      <a:pt x="0" y="0"/>
                    </a:lnTo>
                    <a:close/>
                  </a:path>
                </a:pathLst>
              </a:custGeom>
              <a:solidFill>
                <a:srgbClr val="02ABEA"/>
              </a:solidFill>
              <a:ln w="9525">
                <a:noFill/>
                <a:round/>
                <a:headEnd/>
                <a:tailEnd/>
              </a:ln>
            </p:spPr>
            <p:txBody>
              <a:bodyPr/>
              <a:lstStyle/>
              <a:p>
                <a:endParaRPr lang="en-US">
                  <a:solidFill>
                    <a:srgbClr val="1C1C1C"/>
                  </a:solidFill>
                </a:endParaRPr>
              </a:p>
            </p:txBody>
          </p:sp>
          <p:sp>
            <p:nvSpPr>
              <p:cNvPr id="14614" name="Freeform 150"/>
              <p:cNvSpPr>
                <a:spLocks/>
              </p:cNvSpPr>
              <p:nvPr/>
            </p:nvSpPr>
            <p:spPr bwMode="auto">
              <a:xfrm>
                <a:off x="2461" y="1644"/>
                <a:ext cx="46" cy="17"/>
              </a:xfrm>
              <a:custGeom>
                <a:avLst/>
                <a:gdLst>
                  <a:gd name="T0" fmla="*/ 0 w 46"/>
                  <a:gd name="T1" fmla="*/ 0 h 17"/>
                  <a:gd name="T2" fmla="*/ 46 w 46"/>
                  <a:gd name="T3" fmla="*/ 0 h 17"/>
                  <a:gd name="T4" fmla="*/ 15 w 46"/>
                  <a:gd name="T5" fmla="*/ 17 h 17"/>
                  <a:gd name="T6" fmla="*/ 0 w 46"/>
                  <a:gd name="T7" fmla="*/ 0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0" y="0"/>
                    </a:moveTo>
                    <a:lnTo>
                      <a:pt x="46" y="0"/>
                    </a:lnTo>
                    <a:lnTo>
                      <a:pt x="15" y="17"/>
                    </a:lnTo>
                    <a:lnTo>
                      <a:pt x="0" y="0"/>
                    </a:lnTo>
                    <a:close/>
                  </a:path>
                </a:pathLst>
              </a:custGeom>
              <a:solidFill>
                <a:srgbClr val="02ABEA"/>
              </a:solidFill>
              <a:ln w="9525">
                <a:noFill/>
                <a:round/>
                <a:headEnd/>
                <a:tailEnd/>
              </a:ln>
            </p:spPr>
            <p:txBody>
              <a:bodyPr/>
              <a:lstStyle/>
              <a:p>
                <a:endParaRPr lang="en-US">
                  <a:solidFill>
                    <a:srgbClr val="1C1C1C"/>
                  </a:solidFill>
                </a:endParaRPr>
              </a:p>
            </p:txBody>
          </p:sp>
        </p:grpSp>
        <p:sp>
          <p:nvSpPr>
            <p:cNvPr id="14375" name="Line 151"/>
            <p:cNvSpPr>
              <a:spLocks noChangeShapeType="1"/>
            </p:cNvSpPr>
            <p:nvPr/>
          </p:nvSpPr>
          <p:spPr bwMode="auto">
            <a:xfrm>
              <a:off x="5095875" y="2705100"/>
              <a:ext cx="1588" cy="811213"/>
            </a:xfrm>
            <a:prstGeom prst="line">
              <a:avLst/>
            </a:prstGeom>
            <a:noFill/>
            <a:ln w="12700">
              <a:solidFill>
                <a:srgbClr val="02ABEA"/>
              </a:solidFill>
              <a:round/>
              <a:headEnd/>
              <a:tailEnd/>
            </a:ln>
          </p:spPr>
          <p:txBody>
            <a:bodyPr/>
            <a:lstStyle/>
            <a:p>
              <a:endParaRPr lang="en-US">
                <a:solidFill>
                  <a:srgbClr val="1C1C1C"/>
                </a:solidFill>
              </a:endParaRPr>
            </a:p>
          </p:txBody>
        </p:sp>
        <p:sp>
          <p:nvSpPr>
            <p:cNvPr id="14376" name="Freeform 152"/>
            <p:cNvSpPr>
              <a:spLocks/>
            </p:cNvSpPr>
            <p:nvPr/>
          </p:nvSpPr>
          <p:spPr bwMode="auto">
            <a:xfrm>
              <a:off x="5421313" y="3937000"/>
              <a:ext cx="204787" cy="161925"/>
            </a:xfrm>
            <a:custGeom>
              <a:avLst/>
              <a:gdLst>
                <a:gd name="T0" fmla="*/ 0 w 129"/>
                <a:gd name="T1" fmla="*/ 0 h 102"/>
                <a:gd name="T2" fmla="*/ 2147483647 w 129"/>
                <a:gd name="T3" fmla="*/ 0 h 102"/>
                <a:gd name="T4" fmla="*/ 2147483647 w 129"/>
                <a:gd name="T5" fmla="*/ 2147483647 h 102"/>
                <a:gd name="T6" fmla="*/ 2147483647 w 129"/>
                <a:gd name="T7" fmla="*/ 2147483647 h 102"/>
                <a:gd name="T8" fmla="*/ 0 w 129"/>
                <a:gd name="T9" fmla="*/ 0 h 102"/>
                <a:gd name="T10" fmla="*/ 0 60000 65536"/>
                <a:gd name="T11" fmla="*/ 0 60000 65536"/>
                <a:gd name="T12" fmla="*/ 0 60000 65536"/>
                <a:gd name="T13" fmla="*/ 0 60000 65536"/>
                <a:gd name="T14" fmla="*/ 0 60000 65536"/>
                <a:gd name="T15" fmla="*/ 0 w 129"/>
                <a:gd name="T16" fmla="*/ 0 h 102"/>
                <a:gd name="T17" fmla="*/ 129 w 129"/>
                <a:gd name="T18" fmla="*/ 102 h 102"/>
              </a:gdLst>
              <a:ahLst/>
              <a:cxnLst>
                <a:cxn ang="T10">
                  <a:pos x="T0" y="T1"/>
                </a:cxn>
                <a:cxn ang="T11">
                  <a:pos x="T2" y="T3"/>
                </a:cxn>
                <a:cxn ang="T12">
                  <a:pos x="T4" y="T5"/>
                </a:cxn>
                <a:cxn ang="T13">
                  <a:pos x="T6" y="T7"/>
                </a:cxn>
                <a:cxn ang="T14">
                  <a:pos x="T8" y="T9"/>
                </a:cxn>
              </a:cxnLst>
              <a:rect l="T15" t="T16" r="T17" b="T18"/>
              <a:pathLst>
                <a:path w="129" h="102">
                  <a:moveTo>
                    <a:pt x="0" y="0"/>
                  </a:moveTo>
                  <a:lnTo>
                    <a:pt x="129" y="0"/>
                  </a:lnTo>
                  <a:lnTo>
                    <a:pt x="99" y="102"/>
                  </a:lnTo>
                  <a:lnTo>
                    <a:pt x="15" y="102"/>
                  </a:lnTo>
                  <a:lnTo>
                    <a:pt x="0" y="0"/>
                  </a:lnTo>
                  <a:close/>
                </a:path>
              </a:pathLst>
            </a:custGeom>
            <a:solidFill>
              <a:srgbClr val="FFFFFF"/>
            </a:solidFill>
            <a:ln w="9525">
              <a:noFill/>
              <a:round/>
              <a:headEnd/>
              <a:tailEnd/>
            </a:ln>
          </p:spPr>
          <p:txBody>
            <a:bodyPr/>
            <a:lstStyle/>
            <a:p>
              <a:endParaRPr lang="en-US">
                <a:solidFill>
                  <a:srgbClr val="1C1C1C"/>
                </a:solidFill>
              </a:endParaRPr>
            </a:p>
          </p:txBody>
        </p:sp>
        <p:sp>
          <p:nvSpPr>
            <p:cNvPr id="14377" name="Freeform 153"/>
            <p:cNvSpPr>
              <a:spLocks/>
            </p:cNvSpPr>
            <p:nvPr/>
          </p:nvSpPr>
          <p:spPr bwMode="auto">
            <a:xfrm>
              <a:off x="5421313" y="3937000"/>
              <a:ext cx="204787" cy="161925"/>
            </a:xfrm>
            <a:custGeom>
              <a:avLst/>
              <a:gdLst>
                <a:gd name="T0" fmla="*/ 0 w 129"/>
                <a:gd name="T1" fmla="*/ 0 h 102"/>
                <a:gd name="T2" fmla="*/ 2147483647 w 129"/>
                <a:gd name="T3" fmla="*/ 0 h 102"/>
                <a:gd name="T4" fmla="*/ 2147483647 w 129"/>
                <a:gd name="T5" fmla="*/ 2147483647 h 102"/>
                <a:gd name="T6" fmla="*/ 2147483647 w 129"/>
                <a:gd name="T7" fmla="*/ 2147483647 h 102"/>
                <a:gd name="T8" fmla="*/ 0 w 129"/>
                <a:gd name="T9" fmla="*/ 0 h 102"/>
                <a:gd name="T10" fmla="*/ 0 60000 65536"/>
                <a:gd name="T11" fmla="*/ 0 60000 65536"/>
                <a:gd name="T12" fmla="*/ 0 60000 65536"/>
                <a:gd name="T13" fmla="*/ 0 60000 65536"/>
                <a:gd name="T14" fmla="*/ 0 60000 65536"/>
                <a:gd name="T15" fmla="*/ 0 w 129"/>
                <a:gd name="T16" fmla="*/ 0 h 102"/>
                <a:gd name="T17" fmla="*/ 129 w 129"/>
                <a:gd name="T18" fmla="*/ 102 h 102"/>
              </a:gdLst>
              <a:ahLst/>
              <a:cxnLst>
                <a:cxn ang="T10">
                  <a:pos x="T0" y="T1"/>
                </a:cxn>
                <a:cxn ang="T11">
                  <a:pos x="T2" y="T3"/>
                </a:cxn>
                <a:cxn ang="T12">
                  <a:pos x="T4" y="T5"/>
                </a:cxn>
                <a:cxn ang="T13">
                  <a:pos x="T6" y="T7"/>
                </a:cxn>
                <a:cxn ang="T14">
                  <a:pos x="T8" y="T9"/>
                </a:cxn>
              </a:cxnLst>
              <a:rect l="T15" t="T16" r="T17" b="T18"/>
              <a:pathLst>
                <a:path w="129" h="102">
                  <a:moveTo>
                    <a:pt x="0" y="0"/>
                  </a:moveTo>
                  <a:lnTo>
                    <a:pt x="129" y="0"/>
                  </a:lnTo>
                  <a:lnTo>
                    <a:pt x="99" y="102"/>
                  </a:lnTo>
                  <a:lnTo>
                    <a:pt x="15" y="102"/>
                  </a:lnTo>
                  <a:lnTo>
                    <a:pt x="0" y="0"/>
                  </a:lnTo>
                  <a:close/>
                </a:path>
              </a:pathLst>
            </a:custGeom>
            <a:solidFill>
              <a:srgbClr val="FFFFFF"/>
            </a:solidFill>
            <a:ln w="9525">
              <a:noFill/>
              <a:round/>
              <a:headEnd/>
              <a:tailEnd/>
            </a:ln>
          </p:spPr>
          <p:txBody>
            <a:bodyPr/>
            <a:lstStyle/>
            <a:p>
              <a:endParaRPr lang="en-US">
                <a:solidFill>
                  <a:srgbClr val="1C1C1C"/>
                </a:solidFill>
              </a:endParaRPr>
            </a:p>
          </p:txBody>
        </p:sp>
        <p:sp>
          <p:nvSpPr>
            <p:cNvPr id="14378" name="Freeform 154"/>
            <p:cNvSpPr>
              <a:spLocks/>
            </p:cNvSpPr>
            <p:nvPr/>
          </p:nvSpPr>
          <p:spPr bwMode="auto">
            <a:xfrm>
              <a:off x="5397500" y="3922713"/>
              <a:ext cx="228600" cy="176212"/>
            </a:xfrm>
            <a:custGeom>
              <a:avLst/>
              <a:gdLst>
                <a:gd name="T0" fmla="*/ 0 w 144"/>
                <a:gd name="T1" fmla="*/ 0 h 111"/>
                <a:gd name="T2" fmla="*/ 2147483647 w 144"/>
                <a:gd name="T3" fmla="*/ 0 h 111"/>
                <a:gd name="T4" fmla="*/ 2147483647 w 144"/>
                <a:gd name="T5" fmla="*/ 2147483647 h 111"/>
                <a:gd name="T6" fmla="*/ 2147483647 w 144"/>
                <a:gd name="T7" fmla="*/ 2147483647 h 111"/>
                <a:gd name="T8" fmla="*/ 0 w 144"/>
                <a:gd name="T9" fmla="*/ 0 h 111"/>
                <a:gd name="T10" fmla="*/ 0 60000 65536"/>
                <a:gd name="T11" fmla="*/ 0 60000 65536"/>
                <a:gd name="T12" fmla="*/ 0 60000 65536"/>
                <a:gd name="T13" fmla="*/ 0 60000 65536"/>
                <a:gd name="T14" fmla="*/ 0 60000 65536"/>
                <a:gd name="T15" fmla="*/ 0 w 144"/>
                <a:gd name="T16" fmla="*/ 0 h 111"/>
                <a:gd name="T17" fmla="*/ 144 w 144"/>
                <a:gd name="T18" fmla="*/ 111 h 111"/>
              </a:gdLst>
              <a:ahLst/>
              <a:cxnLst>
                <a:cxn ang="T10">
                  <a:pos x="T0" y="T1"/>
                </a:cxn>
                <a:cxn ang="T11">
                  <a:pos x="T2" y="T3"/>
                </a:cxn>
                <a:cxn ang="T12">
                  <a:pos x="T4" y="T5"/>
                </a:cxn>
                <a:cxn ang="T13">
                  <a:pos x="T6" y="T7"/>
                </a:cxn>
                <a:cxn ang="T14">
                  <a:pos x="T8" y="T9"/>
                </a:cxn>
              </a:cxnLst>
              <a:rect l="T15" t="T16" r="T17" b="T18"/>
              <a:pathLst>
                <a:path w="144" h="111">
                  <a:moveTo>
                    <a:pt x="0" y="0"/>
                  </a:moveTo>
                  <a:lnTo>
                    <a:pt x="144" y="0"/>
                  </a:lnTo>
                  <a:lnTo>
                    <a:pt x="114" y="111"/>
                  </a:lnTo>
                  <a:lnTo>
                    <a:pt x="30" y="111"/>
                  </a:lnTo>
                  <a:lnTo>
                    <a:pt x="0" y="0"/>
                  </a:lnTo>
                  <a:close/>
                </a:path>
              </a:pathLst>
            </a:custGeom>
            <a:noFill/>
            <a:ln w="12700">
              <a:solidFill>
                <a:srgbClr val="000000"/>
              </a:solidFill>
              <a:round/>
              <a:headEnd/>
              <a:tailEnd/>
            </a:ln>
          </p:spPr>
          <p:txBody>
            <a:bodyPr/>
            <a:lstStyle/>
            <a:p>
              <a:endParaRPr lang="en-US">
                <a:solidFill>
                  <a:srgbClr val="1C1C1C"/>
                </a:solidFill>
              </a:endParaRPr>
            </a:p>
          </p:txBody>
        </p:sp>
        <p:sp>
          <p:nvSpPr>
            <p:cNvPr id="14379" name="Freeform 155"/>
            <p:cNvSpPr>
              <a:spLocks/>
            </p:cNvSpPr>
            <p:nvPr/>
          </p:nvSpPr>
          <p:spPr bwMode="auto">
            <a:xfrm>
              <a:off x="5434013" y="4032250"/>
              <a:ext cx="168275" cy="66675"/>
            </a:xfrm>
            <a:custGeom>
              <a:avLst/>
              <a:gdLst>
                <a:gd name="T0" fmla="*/ 0 w 106"/>
                <a:gd name="T1" fmla="*/ 0 h 42"/>
                <a:gd name="T2" fmla="*/ 2147483647 w 106"/>
                <a:gd name="T3" fmla="*/ 2147483647 h 42"/>
                <a:gd name="T4" fmla="*/ 2147483647 w 106"/>
                <a:gd name="T5" fmla="*/ 2147483647 h 42"/>
                <a:gd name="T6" fmla="*/ 2147483647 w 106"/>
                <a:gd name="T7" fmla="*/ 0 h 42"/>
                <a:gd name="T8" fmla="*/ 0 w 106"/>
                <a:gd name="T9" fmla="*/ 0 h 42"/>
                <a:gd name="T10" fmla="*/ 0 60000 65536"/>
                <a:gd name="T11" fmla="*/ 0 60000 65536"/>
                <a:gd name="T12" fmla="*/ 0 60000 65536"/>
                <a:gd name="T13" fmla="*/ 0 60000 65536"/>
                <a:gd name="T14" fmla="*/ 0 60000 65536"/>
                <a:gd name="T15" fmla="*/ 0 w 106"/>
                <a:gd name="T16" fmla="*/ 0 h 42"/>
                <a:gd name="T17" fmla="*/ 106 w 106"/>
                <a:gd name="T18" fmla="*/ 42 h 42"/>
              </a:gdLst>
              <a:ahLst/>
              <a:cxnLst>
                <a:cxn ang="T10">
                  <a:pos x="T0" y="T1"/>
                </a:cxn>
                <a:cxn ang="T11">
                  <a:pos x="T2" y="T3"/>
                </a:cxn>
                <a:cxn ang="T12">
                  <a:pos x="T4" y="T5"/>
                </a:cxn>
                <a:cxn ang="T13">
                  <a:pos x="T6" y="T7"/>
                </a:cxn>
                <a:cxn ang="T14">
                  <a:pos x="T8" y="T9"/>
                </a:cxn>
              </a:cxnLst>
              <a:rect l="T15" t="T16" r="T17" b="T18"/>
              <a:pathLst>
                <a:path w="106" h="42">
                  <a:moveTo>
                    <a:pt x="0" y="0"/>
                  </a:moveTo>
                  <a:lnTo>
                    <a:pt x="7" y="42"/>
                  </a:lnTo>
                  <a:lnTo>
                    <a:pt x="91" y="42"/>
                  </a:lnTo>
                  <a:lnTo>
                    <a:pt x="106" y="0"/>
                  </a:lnTo>
                  <a:lnTo>
                    <a:pt x="0" y="0"/>
                  </a:lnTo>
                  <a:close/>
                </a:path>
              </a:pathLst>
            </a:custGeom>
            <a:solidFill>
              <a:srgbClr val="02ABEA"/>
            </a:solidFill>
            <a:ln w="9525">
              <a:noFill/>
              <a:round/>
              <a:headEnd/>
              <a:tailEnd/>
            </a:ln>
          </p:spPr>
          <p:txBody>
            <a:bodyPr/>
            <a:lstStyle/>
            <a:p>
              <a:endParaRPr lang="en-US">
                <a:solidFill>
                  <a:srgbClr val="1C1C1C"/>
                </a:solidFill>
              </a:endParaRPr>
            </a:p>
          </p:txBody>
        </p:sp>
        <p:sp>
          <p:nvSpPr>
            <p:cNvPr id="14380" name="Freeform 156"/>
            <p:cNvSpPr>
              <a:spLocks/>
            </p:cNvSpPr>
            <p:nvPr/>
          </p:nvSpPr>
          <p:spPr bwMode="auto">
            <a:xfrm>
              <a:off x="5434013" y="4032250"/>
              <a:ext cx="168275" cy="66675"/>
            </a:xfrm>
            <a:custGeom>
              <a:avLst/>
              <a:gdLst>
                <a:gd name="T0" fmla="*/ 0 w 106"/>
                <a:gd name="T1" fmla="*/ 0 h 42"/>
                <a:gd name="T2" fmla="*/ 2147483647 w 106"/>
                <a:gd name="T3" fmla="*/ 2147483647 h 42"/>
                <a:gd name="T4" fmla="*/ 2147483647 w 106"/>
                <a:gd name="T5" fmla="*/ 2147483647 h 42"/>
                <a:gd name="T6" fmla="*/ 2147483647 w 106"/>
                <a:gd name="T7" fmla="*/ 0 h 42"/>
                <a:gd name="T8" fmla="*/ 0 w 106"/>
                <a:gd name="T9" fmla="*/ 0 h 42"/>
                <a:gd name="T10" fmla="*/ 0 60000 65536"/>
                <a:gd name="T11" fmla="*/ 0 60000 65536"/>
                <a:gd name="T12" fmla="*/ 0 60000 65536"/>
                <a:gd name="T13" fmla="*/ 0 60000 65536"/>
                <a:gd name="T14" fmla="*/ 0 60000 65536"/>
                <a:gd name="T15" fmla="*/ 0 w 106"/>
                <a:gd name="T16" fmla="*/ 0 h 42"/>
                <a:gd name="T17" fmla="*/ 106 w 106"/>
                <a:gd name="T18" fmla="*/ 42 h 42"/>
              </a:gdLst>
              <a:ahLst/>
              <a:cxnLst>
                <a:cxn ang="T10">
                  <a:pos x="T0" y="T1"/>
                </a:cxn>
                <a:cxn ang="T11">
                  <a:pos x="T2" y="T3"/>
                </a:cxn>
                <a:cxn ang="T12">
                  <a:pos x="T4" y="T5"/>
                </a:cxn>
                <a:cxn ang="T13">
                  <a:pos x="T6" y="T7"/>
                </a:cxn>
                <a:cxn ang="T14">
                  <a:pos x="T8" y="T9"/>
                </a:cxn>
              </a:cxnLst>
              <a:rect l="T15" t="T16" r="T17" b="T18"/>
              <a:pathLst>
                <a:path w="106" h="42">
                  <a:moveTo>
                    <a:pt x="0" y="0"/>
                  </a:moveTo>
                  <a:lnTo>
                    <a:pt x="7" y="42"/>
                  </a:lnTo>
                  <a:lnTo>
                    <a:pt x="91" y="42"/>
                  </a:lnTo>
                  <a:lnTo>
                    <a:pt x="106" y="0"/>
                  </a:lnTo>
                  <a:lnTo>
                    <a:pt x="0" y="0"/>
                  </a:lnTo>
                  <a:close/>
                </a:path>
              </a:pathLst>
            </a:custGeom>
            <a:solidFill>
              <a:srgbClr val="02ABEA"/>
            </a:solidFill>
            <a:ln w="9525">
              <a:noFill/>
              <a:round/>
              <a:headEnd/>
              <a:tailEnd/>
            </a:ln>
          </p:spPr>
          <p:txBody>
            <a:bodyPr/>
            <a:lstStyle/>
            <a:p>
              <a:endParaRPr lang="en-US">
                <a:solidFill>
                  <a:srgbClr val="1C1C1C"/>
                </a:solidFill>
              </a:endParaRPr>
            </a:p>
          </p:txBody>
        </p:sp>
        <p:grpSp>
          <p:nvGrpSpPr>
            <p:cNvPr id="14729" name="Group 157"/>
            <p:cNvGrpSpPr>
              <a:grpSpLocks/>
            </p:cNvGrpSpPr>
            <p:nvPr/>
          </p:nvGrpSpPr>
          <p:grpSpPr bwMode="auto">
            <a:xfrm>
              <a:off x="4673600" y="3516313"/>
              <a:ext cx="519113" cy="515937"/>
              <a:chOff x="2218" y="2215"/>
              <a:chExt cx="327" cy="325"/>
            </a:xfrm>
          </p:grpSpPr>
          <p:sp>
            <p:nvSpPr>
              <p:cNvPr id="14611" name="Freeform 158"/>
              <p:cNvSpPr>
                <a:spLocks/>
              </p:cNvSpPr>
              <p:nvPr/>
            </p:nvSpPr>
            <p:spPr bwMode="auto">
              <a:xfrm>
                <a:off x="2218" y="2215"/>
                <a:ext cx="327" cy="325"/>
              </a:xfrm>
              <a:custGeom>
                <a:avLst/>
                <a:gdLst>
                  <a:gd name="T0" fmla="*/ 91 w 327"/>
                  <a:gd name="T1" fmla="*/ 308 h 325"/>
                  <a:gd name="T2" fmla="*/ 76 w 327"/>
                  <a:gd name="T3" fmla="*/ 316 h 325"/>
                  <a:gd name="T4" fmla="*/ 61 w 327"/>
                  <a:gd name="T5" fmla="*/ 325 h 325"/>
                  <a:gd name="T6" fmla="*/ 30 w 327"/>
                  <a:gd name="T7" fmla="*/ 316 h 325"/>
                  <a:gd name="T8" fmla="*/ 15 w 327"/>
                  <a:gd name="T9" fmla="*/ 290 h 325"/>
                  <a:gd name="T10" fmla="*/ 0 w 327"/>
                  <a:gd name="T11" fmla="*/ 273 h 325"/>
                  <a:gd name="T12" fmla="*/ 7 w 327"/>
                  <a:gd name="T13" fmla="*/ 248 h 325"/>
                  <a:gd name="T14" fmla="*/ 15 w 327"/>
                  <a:gd name="T15" fmla="*/ 214 h 325"/>
                  <a:gd name="T16" fmla="*/ 15 w 327"/>
                  <a:gd name="T17" fmla="*/ 180 h 325"/>
                  <a:gd name="T18" fmla="*/ 15 w 327"/>
                  <a:gd name="T19" fmla="*/ 154 h 325"/>
                  <a:gd name="T20" fmla="*/ 30 w 327"/>
                  <a:gd name="T21" fmla="*/ 128 h 325"/>
                  <a:gd name="T22" fmla="*/ 45 w 327"/>
                  <a:gd name="T23" fmla="*/ 111 h 325"/>
                  <a:gd name="T24" fmla="*/ 83 w 327"/>
                  <a:gd name="T25" fmla="*/ 94 h 325"/>
                  <a:gd name="T26" fmla="*/ 114 w 327"/>
                  <a:gd name="T27" fmla="*/ 77 h 325"/>
                  <a:gd name="T28" fmla="*/ 129 w 327"/>
                  <a:gd name="T29" fmla="*/ 52 h 325"/>
                  <a:gd name="T30" fmla="*/ 152 w 327"/>
                  <a:gd name="T31" fmla="*/ 35 h 325"/>
                  <a:gd name="T32" fmla="*/ 159 w 327"/>
                  <a:gd name="T33" fmla="*/ 9 h 325"/>
                  <a:gd name="T34" fmla="*/ 167 w 327"/>
                  <a:gd name="T35" fmla="*/ 0 h 325"/>
                  <a:gd name="T36" fmla="*/ 175 w 327"/>
                  <a:gd name="T37" fmla="*/ 0 h 325"/>
                  <a:gd name="T38" fmla="*/ 190 w 327"/>
                  <a:gd name="T39" fmla="*/ 0 h 325"/>
                  <a:gd name="T40" fmla="*/ 213 w 327"/>
                  <a:gd name="T41" fmla="*/ 0 h 325"/>
                  <a:gd name="T42" fmla="*/ 235 w 327"/>
                  <a:gd name="T43" fmla="*/ 9 h 325"/>
                  <a:gd name="T44" fmla="*/ 243 w 327"/>
                  <a:gd name="T45" fmla="*/ 18 h 325"/>
                  <a:gd name="T46" fmla="*/ 251 w 327"/>
                  <a:gd name="T47" fmla="*/ 35 h 325"/>
                  <a:gd name="T48" fmla="*/ 266 w 327"/>
                  <a:gd name="T49" fmla="*/ 69 h 325"/>
                  <a:gd name="T50" fmla="*/ 273 w 327"/>
                  <a:gd name="T51" fmla="*/ 86 h 325"/>
                  <a:gd name="T52" fmla="*/ 289 w 327"/>
                  <a:gd name="T53" fmla="*/ 94 h 325"/>
                  <a:gd name="T54" fmla="*/ 304 w 327"/>
                  <a:gd name="T55" fmla="*/ 103 h 325"/>
                  <a:gd name="T56" fmla="*/ 319 w 327"/>
                  <a:gd name="T57" fmla="*/ 111 h 325"/>
                  <a:gd name="T58" fmla="*/ 319 w 327"/>
                  <a:gd name="T59" fmla="*/ 128 h 325"/>
                  <a:gd name="T60" fmla="*/ 319 w 327"/>
                  <a:gd name="T61" fmla="*/ 137 h 325"/>
                  <a:gd name="T62" fmla="*/ 311 w 327"/>
                  <a:gd name="T63" fmla="*/ 163 h 325"/>
                  <a:gd name="T64" fmla="*/ 311 w 327"/>
                  <a:gd name="T65" fmla="*/ 188 h 325"/>
                  <a:gd name="T66" fmla="*/ 319 w 327"/>
                  <a:gd name="T67" fmla="*/ 222 h 325"/>
                  <a:gd name="T68" fmla="*/ 319 w 327"/>
                  <a:gd name="T69" fmla="*/ 239 h 325"/>
                  <a:gd name="T70" fmla="*/ 327 w 327"/>
                  <a:gd name="T71" fmla="*/ 265 h 325"/>
                  <a:gd name="T72" fmla="*/ 319 w 327"/>
                  <a:gd name="T73" fmla="*/ 282 h 325"/>
                  <a:gd name="T74" fmla="*/ 311 w 327"/>
                  <a:gd name="T75" fmla="*/ 299 h 325"/>
                  <a:gd name="T76" fmla="*/ 289 w 327"/>
                  <a:gd name="T77" fmla="*/ 308 h 325"/>
                  <a:gd name="T78" fmla="*/ 273 w 327"/>
                  <a:gd name="T79" fmla="*/ 308 h 325"/>
                  <a:gd name="T80" fmla="*/ 266 w 327"/>
                  <a:gd name="T81" fmla="*/ 308 h 325"/>
                  <a:gd name="T82" fmla="*/ 251 w 327"/>
                  <a:gd name="T83" fmla="*/ 308 h 325"/>
                  <a:gd name="T84" fmla="*/ 243 w 327"/>
                  <a:gd name="T85" fmla="*/ 308 h 325"/>
                  <a:gd name="T86" fmla="*/ 235 w 327"/>
                  <a:gd name="T87" fmla="*/ 308 h 325"/>
                  <a:gd name="T88" fmla="*/ 228 w 327"/>
                  <a:gd name="T89" fmla="*/ 299 h 325"/>
                  <a:gd name="T90" fmla="*/ 220 w 327"/>
                  <a:gd name="T91" fmla="*/ 299 h 325"/>
                  <a:gd name="T92" fmla="*/ 213 w 327"/>
                  <a:gd name="T93" fmla="*/ 290 h 325"/>
                  <a:gd name="T94" fmla="*/ 205 w 327"/>
                  <a:gd name="T95" fmla="*/ 290 h 325"/>
                  <a:gd name="T96" fmla="*/ 190 w 327"/>
                  <a:gd name="T97" fmla="*/ 290 h 325"/>
                  <a:gd name="T98" fmla="*/ 175 w 327"/>
                  <a:gd name="T99" fmla="*/ 290 h 325"/>
                  <a:gd name="T100" fmla="*/ 167 w 327"/>
                  <a:gd name="T101" fmla="*/ 290 h 325"/>
                  <a:gd name="T102" fmla="*/ 159 w 327"/>
                  <a:gd name="T103" fmla="*/ 290 h 325"/>
                  <a:gd name="T104" fmla="*/ 144 w 327"/>
                  <a:gd name="T105" fmla="*/ 290 h 325"/>
                  <a:gd name="T106" fmla="*/ 137 w 327"/>
                  <a:gd name="T107" fmla="*/ 290 h 325"/>
                  <a:gd name="T108" fmla="*/ 129 w 327"/>
                  <a:gd name="T109" fmla="*/ 290 h 325"/>
                  <a:gd name="T110" fmla="*/ 121 w 327"/>
                  <a:gd name="T111" fmla="*/ 290 h 325"/>
                  <a:gd name="T112" fmla="*/ 114 w 327"/>
                  <a:gd name="T113" fmla="*/ 290 h 325"/>
                  <a:gd name="T114" fmla="*/ 106 w 327"/>
                  <a:gd name="T115" fmla="*/ 290 h 325"/>
                  <a:gd name="T116" fmla="*/ 99 w 327"/>
                  <a:gd name="T117" fmla="*/ 299 h 3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7"/>
                  <a:gd name="T178" fmla="*/ 0 h 325"/>
                  <a:gd name="T179" fmla="*/ 327 w 327"/>
                  <a:gd name="T180" fmla="*/ 325 h 3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7" h="325">
                    <a:moveTo>
                      <a:pt x="99" y="308"/>
                    </a:moveTo>
                    <a:lnTo>
                      <a:pt x="91" y="308"/>
                    </a:lnTo>
                    <a:lnTo>
                      <a:pt x="83" y="316"/>
                    </a:lnTo>
                    <a:lnTo>
                      <a:pt x="76" y="316"/>
                    </a:lnTo>
                    <a:lnTo>
                      <a:pt x="68" y="325"/>
                    </a:lnTo>
                    <a:lnTo>
                      <a:pt x="61" y="325"/>
                    </a:lnTo>
                    <a:lnTo>
                      <a:pt x="38" y="325"/>
                    </a:lnTo>
                    <a:lnTo>
                      <a:pt x="30" y="316"/>
                    </a:lnTo>
                    <a:lnTo>
                      <a:pt x="23" y="308"/>
                    </a:lnTo>
                    <a:lnTo>
                      <a:pt x="15" y="290"/>
                    </a:lnTo>
                    <a:lnTo>
                      <a:pt x="7" y="282"/>
                    </a:lnTo>
                    <a:lnTo>
                      <a:pt x="0" y="273"/>
                    </a:lnTo>
                    <a:lnTo>
                      <a:pt x="0" y="265"/>
                    </a:lnTo>
                    <a:lnTo>
                      <a:pt x="7" y="248"/>
                    </a:lnTo>
                    <a:lnTo>
                      <a:pt x="7" y="231"/>
                    </a:lnTo>
                    <a:lnTo>
                      <a:pt x="15" y="214"/>
                    </a:lnTo>
                    <a:lnTo>
                      <a:pt x="15" y="197"/>
                    </a:lnTo>
                    <a:lnTo>
                      <a:pt x="15" y="180"/>
                    </a:lnTo>
                    <a:lnTo>
                      <a:pt x="15" y="171"/>
                    </a:lnTo>
                    <a:lnTo>
                      <a:pt x="15" y="154"/>
                    </a:lnTo>
                    <a:lnTo>
                      <a:pt x="23" y="145"/>
                    </a:lnTo>
                    <a:lnTo>
                      <a:pt x="30" y="128"/>
                    </a:lnTo>
                    <a:lnTo>
                      <a:pt x="38" y="120"/>
                    </a:lnTo>
                    <a:lnTo>
                      <a:pt x="45" y="111"/>
                    </a:lnTo>
                    <a:lnTo>
                      <a:pt x="61" y="103"/>
                    </a:lnTo>
                    <a:lnTo>
                      <a:pt x="83" y="94"/>
                    </a:lnTo>
                    <a:lnTo>
                      <a:pt x="99" y="86"/>
                    </a:lnTo>
                    <a:lnTo>
                      <a:pt x="114" y="77"/>
                    </a:lnTo>
                    <a:lnTo>
                      <a:pt x="121" y="60"/>
                    </a:lnTo>
                    <a:lnTo>
                      <a:pt x="129" y="52"/>
                    </a:lnTo>
                    <a:lnTo>
                      <a:pt x="144" y="43"/>
                    </a:lnTo>
                    <a:lnTo>
                      <a:pt x="152" y="35"/>
                    </a:lnTo>
                    <a:lnTo>
                      <a:pt x="159" y="18"/>
                    </a:lnTo>
                    <a:lnTo>
                      <a:pt x="159" y="9"/>
                    </a:lnTo>
                    <a:lnTo>
                      <a:pt x="167" y="0"/>
                    </a:lnTo>
                    <a:lnTo>
                      <a:pt x="175" y="0"/>
                    </a:lnTo>
                    <a:lnTo>
                      <a:pt x="182" y="0"/>
                    </a:lnTo>
                    <a:lnTo>
                      <a:pt x="190" y="0"/>
                    </a:lnTo>
                    <a:lnTo>
                      <a:pt x="197" y="0"/>
                    </a:lnTo>
                    <a:lnTo>
                      <a:pt x="213" y="0"/>
                    </a:lnTo>
                    <a:lnTo>
                      <a:pt x="228" y="9"/>
                    </a:lnTo>
                    <a:lnTo>
                      <a:pt x="235" y="9"/>
                    </a:lnTo>
                    <a:lnTo>
                      <a:pt x="243" y="9"/>
                    </a:lnTo>
                    <a:lnTo>
                      <a:pt x="243" y="18"/>
                    </a:lnTo>
                    <a:lnTo>
                      <a:pt x="251" y="26"/>
                    </a:lnTo>
                    <a:lnTo>
                      <a:pt x="251" y="35"/>
                    </a:lnTo>
                    <a:lnTo>
                      <a:pt x="258" y="52"/>
                    </a:lnTo>
                    <a:lnTo>
                      <a:pt x="266" y="69"/>
                    </a:lnTo>
                    <a:lnTo>
                      <a:pt x="266" y="77"/>
                    </a:lnTo>
                    <a:lnTo>
                      <a:pt x="273" y="86"/>
                    </a:lnTo>
                    <a:lnTo>
                      <a:pt x="273" y="94"/>
                    </a:lnTo>
                    <a:lnTo>
                      <a:pt x="289" y="94"/>
                    </a:lnTo>
                    <a:lnTo>
                      <a:pt x="296" y="103"/>
                    </a:lnTo>
                    <a:lnTo>
                      <a:pt x="304" y="103"/>
                    </a:lnTo>
                    <a:lnTo>
                      <a:pt x="311" y="111"/>
                    </a:lnTo>
                    <a:lnTo>
                      <a:pt x="319" y="111"/>
                    </a:lnTo>
                    <a:lnTo>
                      <a:pt x="319" y="120"/>
                    </a:lnTo>
                    <a:lnTo>
                      <a:pt x="319" y="128"/>
                    </a:lnTo>
                    <a:lnTo>
                      <a:pt x="319" y="137"/>
                    </a:lnTo>
                    <a:lnTo>
                      <a:pt x="311" y="154"/>
                    </a:lnTo>
                    <a:lnTo>
                      <a:pt x="311" y="163"/>
                    </a:lnTo>
                    <a:lnTo>
                      <a:pt x="311" y="180"/>
                    </a:lnTo>
                    <a:lnTo>
                      <a:pt x="311" y="188"/>
                    </a:lnTo>
                    <a:lnTo>
                      <a:pt x="311" y="205"/>
                    </a:lnTo>
                    <a:lnTo>
                      <a:pt x="319" y="222"/>
                    </a:lnTo>
                    <a:lnTo>
                      <a:pt x="319" y="231"/>
                    </a:lnTo>
                    <a:lnTo>
                      <a:pt x="319" y="239"/>
                    </a:lnTo>
                    <a:lnTo>
                      <a:pt x="327" y="248"/>
                    </a:lnTo>
                    <a:lnTo>
                      <a:pt x="327" y="265"/>
                    </a:lnTo>
                    <a:lnTo>
                      <a:pt x="327" y="273"/>
                    </a:lnTo>
                    <a:lnTo>
                      <a:pt x="319" y="282"/>
                    </a:lnTo>
                    <a:lnTo>
                      <a:pt x="319" y="290"/>
                    </a:lnTo>
                    <a:lnTo>
                      <a:pt x="311" y="299"/>
                    </a:lnTo>
                    <a:lnTo>
                      <a:pt x="304" y="299"/>
                    </a:lnTo>
                    <a:lnTo>
                      <a:pt x="289" y="308"/>
                    </a:lnTo>
                    <a:lnTo>
                      <a:pt x="281" y="308"/>
                    </a:lnTo>
                    <a:lnTo>
                      <a:pt x="273" y="308"/>
                    </a:lnTo>
                    <a:lnTo>
                      <a:pt x="266" y="308"/>
                    </a:lnTo>
                    <a:lnTo>
                      <a:pt x="258" y="308"/>
                    </a:lnTo>
                    <a:lnTo>
                      <a:pt x="251" y="308"/>
                    </a:lnTo>
                    <a:lnTo>
                      <a:pt x="243" y="308"/>
                    </a:lnTo>
                    <a:lnTo>
                      <a:pt x="235" y="308"/>
                    </a:lnTo>
                    <a:lnTo>
                      <a:pt x="235" y="299"/>
                    </a:lnTo>
                    <a:lnTo>
                      <a:pt x="228" y="299"/>
                    </a:lnTo>
                    <a:lnTo>
                      <a:pt x="220" y="299"/>
                    </a:lnTo>
                    <a:lnTo>
                      <a:pt x="220" y="290"/>
                    </a:lnTo>
                    <a:lnTo>
                      <a:pt x="213" y="290"/>
                    </a:lnTo>
                    <a:lnTo>
                      <a:pt x="205" y="290"/>
                    </a:lnTo>
                    <a:lnTo>
                      <a:pt x="197" y="290"/>
                    </a:lnTo>
                    <a:lnTo>
                      <a:pt x="190" y="290"/>
                    </a:lnTo>
                    <a:lnTo>
                      <a:pt x="182" y="290"/>
                    </a:lnTo>
                    <a:lnTo>
                      <a:pt x="175" y="290"/>
                    </a:lnTo>
                    <a:lnTo>
                      <a:pt x="167" y="290"/>
                    </a:lnTo>
                    <a:lnTo>
                      <a:pt x="159" y="290"/>
                    </a:lnTo>
                    <a:lnTo>
                      <a:pt x="152" y="290"/>
                    </a:lnTo>
                    <a:lnTo>
                      <a:pt x="144" y="290"/>
                    </a:lnTo>
                    <a:lnTo>
                      <a:pt x="137" y="290"/>
                    </a:lnTo>
                    <a:lnTo>
                      <a:pt x="129" y="290"/>
                    </a:lnTo>
                    <a:lnTo>
                      <a:pt x="121" y="290"/>
                    </a:lnTo>
                    <a:lnTo>
                      <a:pt x="114" y="290"/>
                    </a:lnTo>
                    <a:lnTo>
                      <a:pt x="106" y="290"/>
                    </a:lnTo>
                    <a:lnTo>
                      <a:pt x="99" y="299"/>
                    </a:lnTo>
                    <a:lnTo>
                      <a:pt x="99" y="308"/>
                    </a:lnTo>
                    <a:close/>
                  </a:path>
                </a:pathLst>
              </a:custGeom>
              <a:solidFill>
                <a:srgbClr val="CCCCFF"/>
              </a:solidFill>
              <a:ln w="9525">
                <a:noFill/>
                <a:round/>
                <a:headEnd/>
                <a:tailEnd/>
              </a:ln>
            </p:spPr>
            <p:txBody>
              <a:bodyPr/>
              <a:lstStyle/>
              <a:p>
                <a:endParaRPr lang="en-US">
                  <a:solidFill>
                    <a:srgbClr val="1C1C1C"/>
                  </a:solidFill>
                </a:endParaRPr>
              </a:p>
            </p:txBody>
          </p:sp>
          <p:sp>
            <p:nvSpPr>
              <p:cNvPr id="14612" name="Freeform 159"/>
              <p:cNvSpPr>
                <a:spLocks/>
              </p:cNvSpPr>
              <p:nvPr/>
            </p:nvSpPr>
            <p:spPr bwMode="auto">
              <a:xfrm>
                <a:off x="2218" y="2215"/>
                <a:ext cx="327" cy="325"/>
              </a:xfrm>
              <a:custGeom>
                <a:avLst/>
                <a:gdLst>
                  <a:gd name="T0" fmla="*/ 91 w 327"/>
                  <a:gd name="T1" fmla="*/ 308 h 325"/>
                  <a:gd name="T2" fmla="*/ 76 w 327"/>
                  <a:gd name="T3" fmla="*/ 316 h 325"/>
                  <a:gd name="T4" fmla="*/ 61 w 327"/>
                  <a:gd name="T5" fmla="*/ 325 h 325"/>
                  <a:gd name="T6" fmla="*/ 30 w 327"/>
                  <a:gd name="T7" fmla="*/ 316 h 325"/>
                  <a:gd name="T8" fmla="*/ 15 w 327"/>
                  <a:gd name="T9" fmla="*/ 290 h 325"/>
                  <a:gd name="T10" fmla="*/ 0 w 327"/>
                  <a:gd name="T11" fmla="*/ 273 h 325"/>
                  <a:gd name="T12" fmla="*/ 7 w 327"/>
                  <a:gd name="T13" fmla="*/ 248 h 325"/>
                  <a:gd name="T14" fmla="*/ 15 w 327"/>
                  <a:gd name="T15" fmla="*/ 214 h 325"/>
                  <a:gd name="T16" fmla="*/ 15 w 327"/>
                  <a:gd name="T17" fmla="*/ 180 h 325"/>
                  <a:gd name="T18" fmla="*/ 15 w 327"/>
                  <a:gd name="T19" fmla="*/ 154 h 325"/>
                  <a:gd name="T20" fmla="*/ 30 w 327"/>
                  <a:gd name="T21" fmla="*/ 128 h 325"/>
                  <a:gd name="T22" fmla="*/ 45 w 327"/>
                  <a:gd name="T23" fmla="*/ 111 h 325"/>
                  <a:gd name="T24" fmla="*/ 83 w 327"/>
                  <a:gd name="T25" fmla="*/ 94 h 325"/>
                  <a:gd name="T26" fmla="*/ 114 w 327"/>
                  <a:gd name="T27" fmla="*/ 77 h 325"/>
                  <a:gd name="T28" fmla="*/ 129 w 327"/>
                  <a:gd name="T29" fmla="*/ 52 h 325"/>
                  <a:gd name="T30" fmla="*/ 152 w 327"/>
                  <a:gd name="T31" fmla="*/ 35 h 325"/>
                  <a:gd name="T32" fmla="*/ 159 w 327"/>
                  <a:gd name="T33" fmla="*/ 9 h 325"/>
                  <a:gd name="T34" fmla="*/ 175 w 327"/>
                  <a:gd name="T35" fmla="*/ 0 h 325"/>
                  <a:gd name="T36" fmla="*/ 190 w 327"/>
                  <a:gd name="T37" fmla="*/ 0 h 325"/>
                  <a:gd name="T38" fmla="*/ 213 w 327"/>
                  <a:gd name="T39" fmla="*/ 0 h 325"/>
                  <a:gd name="T40" fmla="*/ 235 w 327"/>
                  <a:gd name="T41" fmla="*/ 9 h 325"/>
                  <a:gd name="T42" fmla="*/ 243 w 327"/>
                  <a:gd name="T43" fmla="*/ 18 h 325"/>
                  <a:gd name="T44" fmla="*/ 251 w 327"/>
                  <a:gd name="T45" fmla="*/ 35 h 325"/>
                  <a:gd name="T46" fmla="*/ 266 w 327"/>
                  <a:gd name="T47" fmla="*/ 69 h 325"/>
                  <a:gd name="T48" fmla="*/ 273 w 327"/>
                  <a:gd name="T49" fmla="*/ 86 h 325"/>
                  <a:gd name="T50" fmla="*/ 289 w 327"/>
                  <a:gd name="T51" fmla="*/ 94 h 325"/>
                  <a:gd name="T52" fmla="*/ 304 w 327"/>
                  <a:gd name="T53" fmla="*/ 103 h 325"/>
                  <a:gd name="T54" fmla="*/ 319 w 327"/>
                  <a:gd name="T55" fmla="*/ 111 h 325"/>
                  <a:gd name="T56" fmla="*/ 319 w 327"/>
                  <a:gd name="T57" fmla="*/ 128 h 325"/>
                  <a:gd name="T58" fmla="*/ 311 w 327"/>
                  <a:gd name="T59" fmla="*/ 154 h 325"/>
                  <a:gd name="T60" fmla="*/ 311 w 327"/>
                  <a:gd name="T61" fmla="*/ 180 h 325"/>
                  <a:gd name="T62" fmla="*/ 311 w 327"/>
                  <a:gd name="T63" fmla="*/ 205 h 325"/>
                  <a:gd name="T64" fmla="*/ 319 w 327"/>
                  <a:gd name="T65" fmla="*/ 231 h 325"/>
                  <a:gd name="T66" fmla="*/ 327 w 327"/>
                  <a:gd name="T67" fmla="*/ 248 h 325"/>
                  <a:gd name="T68" fmla="*/ 327 w 327"/>
                  <a:gd name="T69" fmla="*/ 273 h 325"/>
                  <a:gd name="T70" fmla="*/ 319 w 327"/>
                  <a:gd name="T71" fmla="*/ 290 h 325"/>
                  <a:gd name="T72" fmla="*/ 304 w 327"/>
                  <a:gd name="T73" fmla="*/ 299 h 325"/>
                  <a:gd name="T74" fmla="*/ 281 w 327"/>
                  <a:gd name="T75" fmla="*/ 308 h 325"/>
                  <a:gd name="T76" fmla="*/ 266 w 327"/>
                  <a:gd name="T77" fmla="*/ 308 h 325"/>
                  <a:gd name="T78" fmla="*/ 251 w 327"/>
                  <a:gd name="T79" fmla="*/ 308 h 325"/>
                  <a:gd name="T80" fmla="*/ 235 w 327"/>
                  <a:gd name="T81" fmla="*/ 308 h 325"/>
                  <a:gd name="T82" fmla="*/ 228 w 327"/>
                  <a:gd name="T83" fmla="*/ 299 h 325"/>
                  <a:gd name="T84" fmla="*/ 220 w 327"/>
                  <a:gd name="T85" fmla="*/ 290 h 325"/>
                  <a:gd name="T86" fmla="*/ 205 w 327"/>
                  <a:gd name="T87" fmla="*/ 290 h 325"/>
                  <a:gd name="T88" fmla="*/ 190 w 327"/>
                  <a:gd name="T89" fmla="*/ 290 h 325"/>
                  <a:gd name="T90" fmla="*/ 175 w 327"/>
                  <a:gd name="T91" fmla="*/ 290 h 325"/>
                  <a:gd name="T92" fmla="*/ 159 w 327"/>
                  <a:gd name="T93" fmla="*/ 290 h 325"/>
                  <a:gd name="T94" fmla="*/ 144 w 327"/>
                  <a:gd name="T95" fmla="*/ 290 h 325"/>
                  <a:gd name="T96" fmla="*/ 129 w 327"/>
                  <a:gd name="T97" fmla="*/ 290 h 325"/>
                  <a:gd name="T98" fmla="*/ 114 w 327"/>
                  <a:gd name="T99" fmla="*/ 290 h 325"/>
                  <a:gd name="T100" fmla="*/ 99 w 327"/>
                  <a:gd name="T101" fmla="*/ 299 h 3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7"/>
                  <a:gd name="T154" fmla="*/ 0 h 325"/>
                  <a:gd name="T155" fmla="*/ 327 w 327"/>
                  <a:gd name="T156" fmla="*/ 325 h 3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7" h="325">
                    <a:moveTo>
                      <a:pt x="99" y="308"/>
                    </a:moveTo>
                    <a:lnTo>
                      <a:pt x="91" y="308"/>
                    </a:lnTo>
                    <a:lnTo>
                      <a:pt x="83" y="316"/>
                    </a:lnTo>
                    <a:lnTo>
                      <a:pt x="76" y="316"/>
                    </a:lnTo>
                    <a:lnTo>
                      <a:pt x="68" y="325"/>
                    </a:lnTo>
                    <a:lnTo>
                      <a:pt x="61" y="325"/>
                    </a:lnTo>
                    <a:lnTo>
                      <a:pt x="38" y="325"/>
                    </a:lnTo>
                    <a:lnTo>
                      <a:pt x="30" y="316"/>
                    </a:lnTo>
                    <a:lnTo>
                      <a:pt x="23" y="308"/>
                    </a:lnTo>
                    <a:lnTo>
                      <a:pt x="15" y="290"/>
                    </a:lnTo>
                    <a:lnTo>
                      <a:pt x="7" y="282"/>
                    </a:lnTo>
                    <a:lnTo>
                      <a:pt x="0" y="273"/>
                    </a:lnTo>
                    <a:lnTo>
                      <a:pt x="0" y="265"/>
                    </a:lnTo>
                    <a:lnTo>
                      <a:pt x="7" y="248"/>
                    </a:lnTo>
                    <a:lnTo>
                      <a:pt x="7" y="231"/>
                    </a:lnTo>
                    <a:lnTo>
                      <a:pt x="15" y="214"/>
                    </a:lnTo>
                    <a:lnTo>
                      <a:pt x="15" y="197"/>
                    </a:lnTo>
                    <a:lnTo>
                      <a:pt x="15" y="180"/>
                    </a:lnTo>
                    <a:lnTo>
                      <a:pt x="15" y="171"/>
                    </a:lnTo>
                    <a:lnTo>
                      <a:pt x="15" y="154"/>
                    </a:lnTo>
                    <a:lnTo>
                      <a:pt x="23" y="145"/>
                    </a:lnTo>
                    <a:lnTo>
                      <a:pt x="30" y="128"/>
                    </a:lnTo>
                    <a:lnTo>
                      <a:pt x="38" y="120"/>
                    </a:lnTo>
                    <a:lnTo>
                      <a:pt x="45" y="111"/>
                    </a:lnTo>
                    <a:lnTo>
                      <a:pt x="61" y="103"/>
                    </a:lnTo>
                    <a:lnTo>
                      <a:pt x="83" y="94"/>
                    </a:lnTo>
                    <a:lnTo>
                      <a:pt x="99" y="86"/>
                    </a:lnTo>
                    <a:lnTo>
                      <a:pt x="114" y="77"/>
                    </a:lnTo>
                    <a:lnTo>
                      <a:pt x="121" y="60"/>
                    </a:lnTo>
                    <a:lnTo>
                      <a:pt x="129" y="52"/>
                    </a:lnTo>
                    <a:lnTo>
                      <a:pt x="144" y="43"/>
                    </a:lnTo>
                    <a:lnTo>
                      <a:pt x="152" y="35"/>
                    </a:lnTo>
                    <a:lnTo>
                      <a:pt x="159" y="18"/>
                    </a:lnTo>
                    <a:lnTo>
                      <a:pt x="159" y="9"/>
                    </a:lnTo>
                    <a:lnTo>
                      <a:pt x="167" y="0"/>
                    </a:lnTo>
                    <a:lnTo>
                      <a:pt x="175" y="0"/>
                    </a:lnTo>
                    <a:lnTo>
                      <a:pt x="182" y="0"/>
                    </a:lnTo>
                    <a:lnTo>
                      <a:pt x="190" y="0"/>
                    </a:lnTo>
                    <a:lnTo>
                      <a:pt x="197" y="0"/>
                    </a:lnTo>
                    <a:lnTo>
                      <a:pt x="213" y="0"/>
                    </a:lnTo>
                    <a:lnTo>
                      <a:pt x="228" y="9"/>
                    </a:lnTo>
                    <a:lnTo>
                      <a:pt x="235" y="9"/>
                    </a:lnTo>
                    <a:lnTo>
                      <a:pt x="243" y="9"/>
                    </a:lnTo>
                    <a:lnTo>
                      <a:pt x="243" y="18"/>
                    </a:lnTo>
                    <a:lnTo>
                      <a:pt x="251" y="26"/>
                    </a:lnTo>
                    <a:lnTo>
                      <a:pt x="251" y="35"/>
                    </a:lnTo>
                    <a:lnTo>
                      <a:pt x="258" y="52"/>
                    </a:lnTo>
                    <a:lnTo>
                      <a:pt x="266" y="69"/>
                    </a:lnTo>
                    <a:lnTo>
                      <a:pt x="266" y="77"/>
                    </a:lnTo>
                    <a:lnTo>
                      <a:pt x="273" y="86"/>
                    </a:lnTo>
                    <a:lnTo>
                      <a:pt x="273" y="94"/>
                    </a:lnTo>
                    <a:lnTo>
                      <a:pt x="289" y="94"/>
                    </a:lnTo>
                    <a:lnTo>
                      <a:pt x="296" y="103"/>
                    </a:lnTo>
                    <a:lnTo>
                      <a:pt x="304" y="103"/>
                    </a:lnTo>
                    <a:lnTo>
                      <a:pt x="311" y="111"/>
                    </a:lnTo>
                    <a:lnTo>
                      <a:pt x="319" y="111"/>
                    </a:lnTo>
                    <a:lnTo>
                      <a:pt x="319" y="120"/>
                    </a:lnTo>
                    <a:lnTo>
                      <a:pt x="319" y="128"/>
                    </a:lnTo>
                    <a:lnTo>
                      <a:pt x="319" y="137"/>
                    </a:lnTo>
                    <a:lnTo>
                      <a:pt x="311" y="154"/>
                    </a:lnTo>
                    <a:lnTo>
                      <a:pt x="311" y="163"/>
                    </a:lnTo>
                    <a:lnTo>
                      <a:pt x="311" y="180"/>
                    </a:lnTo>
                    <a:lnTo>
                      <a:pt x="311" y="188"/>
                    </a:lnTo>
                    <a:lnTo>
                      <a:pt x="311" y="205"/>
                    </a:lnTo>
                    <a:lnTo>
                      <a:pt x="319" y="222"/>
                    </a:lnTo>
                    <a:lnTo>
                      <a:pt x="319" y="231"/>
                    </a:lnTo>
                    <a:lnTo>
                      <a:pt x="319" y="239"/>
                    </a:lnTo>
                    <a:lnTo>
                      <a:pt x="327" y="248"/>
                    </a:lnTo>
                    <a:lnTo>
                      <a:pt x="327" y="265"/>
                    </a:lnTo>
                    <a:lnTo>
                      <a:pt x="327" y="273"/>
                    </a:lnTo>
                    <a:lnTo>
                      <a:pt x="319" y="282"/>
                    </a:lnTo>
                    <a:lnTo>
                      <a:pt x="319" y="290"/>
                    </a:lnTo>
                    <a:lnTo>
                      <a:pt x="311" y="299"/>
                    </a:lnTo>
                    <a:lnTo>
                      <a:pt x="304" y="299"/>
                    </a:lnTo>
                    <a:lnTo>
                      <a:pt x="289" y="308"/>
                    </a:lnTo>
                    <a:lnTo>
                      <a:pt x="281" y="308"/>
                    </a:lnTo>
                    <a:lnTo>
                      <a:pt x="273" y="308"/>
                    </a:lnTo>
                    <a:lnTo>
                      <a:pt x="266" y="308"/>
                    </a:lnTo>
                    <a:lnTo>
                      <a:pt x="258" y="308"/>
                    </a:lnTo>
                    <a:lnTo>
                      <a:pt x="251" y="308"/>
                    </a:lnTo>
                    <a:lnTo>
                      <a:pt x="243" y="308"/>
                    </a:lnTo>
                    <a:lnTo>
                      <a:pt x="235" y="308"/>
                    </a:lnTo>
                    <a:lnTo>
                      <a:pt x="235" y="299"/>
                    </a:lnTo>
                    <a:lnTo>
                      <a:pt x="228" y="299"/>
                    </a:lnTo>
                    <a:lnTo>
                      <a:pt x="220" y="299"/>
                    </a:lnTo>
                    <a:lnTo>
                      <a:pt x="220" y="290"/>
                    </a:lnTo>
                    <a:lnTo>
                      <a:pt x="213" y="290"/>
                    </a:lnTo>
                    <a:lnTo>
                      <a:pt x="205" y="290"/>
                    </a:lnTo>
                    <a:lnTo>
                      <a:pt x="197" y="290"/>
                    </a:lnTo>
                    <a:lnTo>
                      <a:pt x="190" y="290"/>
                    </a:lnTo>
                    <a:lnTo>
                      <a:pt x="182" y="290"/>
                    </a:lnTo>
                    <a:lnTo>
                      <a:pt x="175" y="290"/>
                    </a:lnTo>
                    <a:lnTo>
                      <a:pt x="167" y="290"/>
                    </a:lnTo>
                    <a:lnTo>
                      <a:pt x="159" y="290"/>
                    </a:lnTo>
                    <a:lnTo>
                      <a:pt x="152" y="290"/>
                    </a:lnTo>
                    <a:lnTo>
                      <a:pt x="144" y="290"/>
                    </a:lnTo>
                    <a:lnTo>
                      <a:pt x="137" y="290"/>
                    </a:lnTo>
                    <a:lnTo>
                      <a:pt x="129" y="290"/>
                    </a:lnTo>
                    <a:lnTo>
                      <a:pt x="121" y="290"/>
                    </a:lnTo>
                    <a:lnTo>
                      <a:pt x="114" y="290"/>
                    </a:lnTo>
                    <a:lnTo>
                      <a:pt x="106" y="290"/>
                    </a:lnTo>
                    <a:lnTo>
                      <a:pt x="99" y="299"/>
                    </a:lnTo>
                    <a:lnTo>
                      <a:pt x="99" y="308"/>
                    </a:lnTo>
                    <a:close/>
                  </a:path>
                </a:pathLst>
              </a:custGeom>
              <a:solidFill>
                <a:srgbClr val="CCCCFF"/>
              </a:solidFill>
              <a:ln w="9525">
                <a:noFill/>
                <a:round/>
                <a:headEnd/>
                <a:tailEnd/>
              </a:ln>
            </p:spPr>
            <p:txBody>
              <a:bodyPr/>
              <a:lstStyle/>
              <a:p>
                <a:endParaRPr lang="en-US">
                  <a:solidFill>
                    <a:srgbClr val="1C1C1C"/>
                  </a:solidFill>
                </a:endParaRPr>
              </a:p>
            </p:txBody>
          </p:sp>
        </p:grpSp>
        <p:grpSp>
          <p:nvGrpSpPr>
            <p:cNvPr id="14730" name="Group 160"/>
            <p:cNvGrpSpPr>
              <a:grpSpLocks/>
            </p:cNvGrpSpPr>
            <p:nvPr/>
          </p:nvGrpSpPr>
          <p:grpSpPr bwMode="auto">
            <a:xfrm>
              <a:off x="4865688" y="3963988"/>
              <a:ext cx="169862" cy="122237"/>
              <a:chOff x="2339" y="2497"/>
              <a:chExt cx="107" cy="77"/>
            </a:xfrm>
          </p:grpSpPr>
          <p:sp>
            <p:nvSpPr>
              <p:cNvPr id="14608" name="Freeform 161"/>
              <p:cNvSpPr>
                <a:spLocks/>
              </p:cNvSpPr>
              <p:nvPr/>
            </p:nvSpPr>
            <p:spPr bwMode="auto">
              <a:xfrm>
                <a:off x="2339" y="2497"/>
                <a:ext cx="107" cy="77"/>
              </a:xfrm>
              <a:custGeom>
                <a:avLst/>
                <a:gdLst>
                  <a:gd name="T0" fmla="*/ 0 w 107"/>
                  <a:gd name="T1" fmla="*/ 0 h 77"/>
                  <a:gd name="T2" fmla="*/ 23 w 107"/>
                  <a:gd name="T3" fmla="*/ 77 h 77"/>
                  <a:gd name="T4" fmla="*/ 84 w 107"/>
                  <a:gd name="T5" fmla="*/ 77 h 77"/>
                  <a:gd name="T6" fmla="*/ 107 w 107"/>
                  <a:gd name="T7" fmla="*/ 0 h 77"/>
                  <a:gd name="T8" fmla="*/ 0 w 107"/>
                  <a:gd name="T9" fmla="*/ 0 h 77"/>
                  <a:gd name="T10" fmla="*/ 0 60000 65536"/>
                  <a:gd name="T11" fmla="*/ 0 60000 65536"/>
                  <a:gd name="T12" fmla="*/ 0 60000 65536"/>
                  <a:gd name="T13" fmla="*/ 0 60000 65536"/>
                  <a:gd name="T14" fmla="*/ 0 60000 65536"/>
                  <a:gd name="T15" fmla="*/ 0 w 107"/>
                  <a:gd name="T16" fmla="*/ 0 h 77"/>
                  <a:gd name="T17" fmla="*/ 107 w 107"/>
                  <a:gd name="T18" fmla="*/ 77 h 77"/>
                </a:gdLst>
                <a:ahLst/>
                <a:cxnLst>
                  <a:cxn ang="T10">
                    <a:pos x="T0" y="T1"/>
                  </a:cxn>
                  <a:cxn ang="T11">
                    <a:pos x="T2" y="T3"/>
                  </a:cxn>
                  <a:cxn ang="T12">
                    <a:pos x="T4" y="T5"/>
                  </a:cxn>
                  <a:cxn ang="T13">
                    <a:pos x="T6" y="T7"/>
                  </a:cxn>
                  <a:cxn ang="T14">
                    <a:pos x="T8" y="T9"/>
                  </a:cxn>
                </a:cxnLst>
                <a:rect l="T15" t="T16" r="T17" b="T18"/>
                <a:pathLst>
                  <a:path w="107" h="77">
                    <a:moveTo>
                      <a:pt x="0" y="0"/>
                    </a:moveTo>
                    <a:lnTo>
                      <a:pt x="23" y="77"/>
                    </a:lnTo>
                    <a:lnTo>
                      <a:pt x="84" y="77"/>
                    </a:lnTo>
                    <a:lnTo>
                      <a:pt x="107" y="0"/>
                    </a:lnTo>
                    <a:lnTo>
                      <a:pt x="0" y="0"/>
                    </a:lnTo>
                    <a:close/>
                  </a:path>
                </a:pathLst>
              </a:custGeom>
              <a:solidFill>
                <a:srgbClr val="FFFFFF"/>
              </a:solidFill>
              <a:ln w="9525">
                <a:noFill/>
                <a:round/>
                <a:headEnd/>
                <a:tailEnd/>
              </a:ln>
            </p:spPr>
            <p:txBody>
              <a:bodyPr/>
              <a:lstStyle/>
              <a:p>
                <a:endParaRPr lang="en-US">
                  <a:solidFill>
                    <a:srgbClr val="1C1C1C"/>
                  </a:solidFill>
                </a:endParaRPr>
              </a:p>
            </p:txBody>
          </p:sp>
          <p:sp>
            <p:nvSpPr>
              <p:cNvPr id="14609" name="Freeform 162"/>
              <p:cNvSpPr>
                <a:spLocks/>
              </p:cNvSpPr>
              <p:nvPr/>
            </p:nvSpPr>
            <p:spPr bwMode="auto">
              <a:xfrm>
                <a:off x="2339" y="2497"/>
                <a:ext cx="107" cy="77"/>
              </a:xfrm>
              <a:custGeom>
                <a:avLst/>
                <a:gdLst>
                  <a:gd name="T0" fmla="*/ 0 w 107"/>
                  <a:gd name="T1" fmla="*/ 0 h 77"/>
                  <a:gd name="T2" fmla="*/ 23 w 107"/>
                  <a:gd name="T3" fmla="*/ 77 h 77"/>
                  <a:gd name="T4" fmla="*/ 84 w 107"/>
                  <a:gd name="T5" fmla="*/ 77 h 77"/>
                  <a:gd name="T6" fmla="*/ 107 w 107"/>
                  <a:gd name="T7" fmla="*/ 0 h 77"/>
                  <a:gd name="T8" fmla="*/ 0 w 107"/>
                  <a:gd name="T9" fmla="*/ 0 h 77"/>
                  <a:gd name="T10" fmla="*/ 0 60000 65536"/>
                  <a:gd name="T11" fmla="*/ 0 60000 65536"/>
                  <a:gd name="T12" fmla="*/ 0 60000 65536"/>
                  <a:gd name="T13" fmla="*/ 0 60000 65536"/>
                  <a:gd name="T14" fmla="*/ 0 60000 65536"/>
                  <a:gd name="T15" fmla="*/ 0 w 107"/>
                  <a:gd name="T16" fmla="*/ 0 h 77"/>
                  <a:gd name="T17" fmla="*/ 107 w 107"/>
                  <a:gd name="T18" fmla="*/ 77 h 77"/>
                </a:gdLst>
                <a:ahLst/>
                <a:cxnLst>
                  <a:cxn ang="T10">
                    <a:pos x="T0" y="T1"/>
                  </a:cxn>
                  <a:cxn ang="T11">
                    <a:pos x="T2" y="T3"/>
                  </a:cxn>
                  <a:cxn ang="T12">
                    <a:pos x="T4" y="T5"/>
                  </a:cxn>
                  <a:cxn ang="T13">
                    <a:pos x="T6" y="T7"/>
                  </a:cxn>
                  <a:cxn ang="T14">
                    <a:pos x="T8" y="T9"/>
                  </a:cxn>
                </a:cxnLst>
                <a:rect l="T15" t="T16" r="T17" b="T18"/>
                <a:pathLst>
                  <a:path w="107" h="77">
                    <a:moveTo>
                      <a:pt x="0" y="0"/>
                    </a:moveTo>
                    <a:lnTo>
                      <a:pt x="23" y="77"/>
                    </a:lnTo>
                    <a:lnTo>
                      <a:pt x="84" y="77"/>
                    </a:lnTo>
                    <a:lnTo>
                      <a:pt x="107" y="0"/>
                    </a:lnTo>
                    <a:lnTo>
                      <a:pt x="0" y="0"/>
                    </a:lnTo>
                    <a:close/>
                  </a:path>
                </a:pathLst>
              </a:custGeom>
              <a:solidFill>
                <a:srgbClr val="FFFFFF"/>
              </a:solidFill>
              <a:ln w="9525">
                <a:noFill/>
                <a:round/>
                <a:headEnd/>
                <a:tailEnd/>
              </a:ln>
            </p:spPr>
            <p:txBody>
              <a:bodyPr/>
              <a:lstStyle/>
              <a:p>
                <a:endParaRPr lang="en-US">
                  <a:solidFill>
                    <a:srgbClr val="1C1C1C"/>
                  </a:solidFill>
                </a:endParaRPr>
              </a:p>
            </p:txBody>
          </p:sp>
          <p:sp>
            <p:nvSpPr>
              <p:cNvPr id="14610" name="Freeform 163"/>
              <p:cNvSpPr>
                <a:spLocks/>
              </p:cNvSpPr>
              <p:nvPr/>
            </p:nvSpPr>
            <p:spPr bwMode="auto">
              <a:xfrm>
                <a:off x="2339" y="2497"/>
                <a:ext cx="107" cy="77"/>
              </a:xfrm>
              <a:custGeom>
                <a:avLst/>
                <a:gdLst>
                  <a:gd name="T0" fmla="*/ 0 w 107"/>
                  <a:gd name="T1" fmla="*/ 0 h 77"/>
                  <a:gd name="T2" fmla="*/ 23 w 107"/>
                  <a:gd name="T3" fmla="*/ 77 h 77"/>
                  <a:gd name="T4" fmla="*/ 84 w 107"/>
                  <a:gd name="T5" fmla="*/ 77 h 77"/>
                  <a:gd name="T6" fmla="*/ 107 w 107"/>
                  <a:gd name="T7" fmla="*/ 0 h 77"/>
                  <a:gd name="T8" fmla="*/ 0 w 107"/>
                  <a:gd name="T9" fmla="*/ 0 h 77"/>
                  <a:gd name="T10" fmla="*/ 0 60000 65536"/>
                  <a:gd name="T11" fmla="*/ 0 60000 65536"/>
                  <a:gd name="T12" fmla="*/ 0 60000 65536"/>
                  <a:gd name="T13" fmla="*/ 0 60000 65536"/>
                  <a:gd name="T14" fmla="*/ 0 60000 65536"/>
                  <a:gd name="T15" fmla="*/ 0 w 107"/>
                  <a:gd name="T16" fmla="*/ 0 h 77"/>
                  <a:gd name="T17" fmla="*/ 107 w 107"/>
                  <a:gd name="T18" fmla="*/ 77 h 77"/>
                </a:gdLst>
                <a:ahLst/>
                <a:cxnLst>
                  <a:cxn ang="T10">
                    <a:pos x="T0" y="T1"/>
                  </a:cxn>
                  <a:cxn ang="T11">
                    <a:pos x="T2" y="T3"/>
                  </a:cxn>
                  <a:cxn ang="T12">
                    <a:pos x="T4" y="T5"/>
                  </a:cxn>
                  <a:cxn ang="T13">
                    <a:pos x="T6" y="T7"/>
                  </a:cxn>
                  <a:cxn ang="T14">
                    <a:pos x="T8" y="T9"/>
                  </a:cxn>
                </a:cxnLst>
                <a:rect l="T15" t="T16" r="T17" b="T18"/>
                <a:pathLst>
                  <a:path w="107" h="77">
                    <a:moveTo>
                      <a:pt x="0" y="0"/>
                    </a:moveTo>
                    <a:lnTo>
                      <a:pt x="23" y="77"/>
                    </a:lnTo>
                    <a:lnTo>
                      <a:pt x="84" y="77"/>
                    </a:lnTo>
                    <a:lnTo>
                      <a:pt x="107" y="0"/>
                    </a:lnTo>
                    <a:lnTo>
                      <a:pt x="0" y="0"/>
                    </a:lnTo>
                    <a:close/>
                  </a:path>
                </a:pathLst>
              </a:custGeom>
              <a:noFill/>
              <a:ln w="12700">
                <a:solidFill>
                  <a:srgbClr val="000000"/>
                </a:solidFill>
                <a:round/>
                <a:headEnd/>
                <a:tailEnd/>
              </a:ln>
            </p:spPr>
            <p:txBody>
              <a:bodyPr/>
              <a:lstStyle/>
              <a:p>
                <a:endParaRPr lang="en-US">
                  <a:solidFill>
                    <a:srgbClr val="1C1C1C"/>
                  </a:solidFill>
                </a:endParaRPr>
              </a:p>
            </p:txBody>
          </p:sp>
        </p:grpSp>
        <p:sp>
          <p:nvSpPr>
            <p:cNvPr id="14383" name="Freeform 164"/>
            <p:cNvSpPr>
              <a:spLocks/>
            </p:cNvSpPr>
            <p:nvPr/>
          </p:nvSpPr>
          <p:spPr bwMode="auto">
            <a:xfrm>
              <a:off x="4770438" y="3760788"/>
              <a:ext cx="301625" cy="203200"/>
            </a:xfrm>
            <a:custGeom>
              <a:avLst/>
              <a:gdLst>
                <a:gd name="T0" fmla="*/ 2147483647 w 190"/>
                <a:gd name="T1" fmla="*/ 2147483647 h 128"/>
                <a:gd name="T2" fmla="*/ 2147483647 w 190"/>
                <a:gd name="T3" fmla="*/ 2147483647 h 128"/>
                <a:gd name="T4" fmla="*/ 0 w 190"/>
                <a:gd name="T5" fmla="*/ 2147483647 h 128"/>
                <a:gd name="T6" fmla="*/ 2147483647 w 190"/>
                <a:gd name="T7" fmla="*/ 2147483647 h 128"/>
                <a:gd name="T8" fmla="*/ 2147483647 w 190"/>
                <a:gd name="T9" fmla="*/ 2147483647 h 128"/>
                <a:gd name="T10" fmla="*/ 2147483647 w 190"/>
                <a:gd name="T11" fmla="*/ 2147483647 h 128"/>
                <a:gd name="T12" fmla="*/ 2147483647 w 190"/>
                <a:gd name="T13" fmla="*/ 2147483647 h 128"/>
                <a:gd name="T14" fmla="*/ 2147483647 w 190"/>
                <a:gd name="T15" fmla="*/ 2147483647 h 128"/>
                <a:gd name="T16" fmla="*/ 2147483647 w 190"/>
                <a:gd name="T17" fmla="*/ 2147483647 h 128"/>
                <a:gd name="T18" fmla="*/ 2147483647 w 190"/>
                <a:gd name="T19" fmla="*/ 2147483647 h 128"/>
                <a:gd name="T20" fmla="*/ 2147483647 w 190"/>
                <a:gd name="T21" fmla="*/ 2147483647 h 128"/>
                <a:gd name="T22" fmla="*/ 2147483647 w 190"/>
                <a:gd name="T23" fmla="*/ 2147483647 h 128"/>
                <a:gd name="T24" fmla="*/ 2147483647 w 190"/>
                <a:gd name="T25" fmla="*/ 2147483647 h 128"/>
                <a:gd name="T26" fmla="*/ 2147483647 w 190"/>
                <a:gd name="T27" fmla="*/ 2147483647 h 128"/>
                <a:gd name="T28" fmla="*/ 2147483647 w 190"/>
                <a:gd name="T29" fmla="*/ 2147483647 h 128"/>
                <a:gd name="T30" fmla="*/ 2147483647 w 190"/>
                <a:gd name="T31" fmla="*/ 2147483647 h 128"/>
                <a:gd name="T32" fmla="*/ 2147483647 w 190"/>
                <a:gd name="T33" fmla="*/ 2147483647 h 128"/>
                <a:gd name="T34" fmla="*/ 2147483647 w 190"/>
                <a:gd name="T35" fmla="*/ 2147483647 h 128"/>
                <a:gd name="T36" fmla="*/ 2147483647 w 190"/>
                <a:gd name="T37" fmla="*/ 2147483647 h 128"/>
                <a:gd name="T38" fmla="*/ 2147483647 w 190"/>
                <a:gd name="T39" fmla="*/ 2147483647 h 128"/>
                <a:gd name="T40" fmla="*/ 2147483647 w 190"/>
                <a:gd name="T41" fmla="*/ 2147483647 h 128"/>
                <a:gd name="T42" fmla="*/ 2147483647 w 190"/>
                <a:gd name="T43" fmla="*/ 2147483647 h 128"/>
                <a:gd name="T44" fmla="*/ 2147483647 w 190"/>
                <a:gd name="T45" fmla="*/ 2147483647 h 128"/>
                <a:gd name="T46" fmla="*/ 2147483647 w 190"/>
                <a:gd name="T47" fmla="*/ 2147483647 h 128"/>
                <a:gd name="T48" fmla="*/ 2147483647 w 190"/>
                <a:gd name="T49" fmla="*/ 2147483647 h 128"/>
                <a:gd name="T50" fmla="*/ 2147483647 w 190"/>
                <a:gd name="T51" fmla="*/ 2147483647 h 128"/>
                <a:gd name="T52" fmla="*/ 2147483647 w 190"/>
                <a:gd name="T53" fmla="*/ 2147483647 h 128"/>
                <a:gd name="T54" fmla="*/ 2147483647 w 190"/>
                <a:gd name="T55" fmla="*/ 2147483647 h 128"/>
                <a:gd name="T56" fmla="*/ 2147483647 w 190"/>
                <a:gd name="T57" fmla="*/ 0 h 128"/>
                <a:gd name="T58" fmla="*/ 2147483647 w 190"/>
                <a:gd name="T59" fmla="*/ 2147483647 h 128"/>
                <a:gd name="T60" fmla="*/ 2147483647 w 190"/>
                <a:gd name="T61" fmla="*/ 2147483647 h 128"/>
                <a:gd name="T62" fmla="*/ 2147483647 w 190"/>
                <a:gd name="T63" fmla="*/ 2147483647 h 128"/>
                <a:gd name="T64" fmla="*/ 2147483647 w 190"/>
                <a:gd name="T65" fmla="*/ 2147483647 h 128"/>
                <a:gd name="T66" fmla="*/ 2147483647 w 190"/>
                <a:gd name="T67" fmla="*/ 2147483647 h 128"/>
                <a:gd name="T68" fmla="*/ 2147483647 w 190"/>
                <a:gd name="T69" fmla="*/ 2147483647 h 128"/>
                <a:gd name="T70" fmla="*/ 2147483647 w 190"/>
                <a:gd name="T71" fmla="*/ 2147483647 h 128"/>
                <a:gd name="T72" fmla="*/ 2147483647 w 190"/>
                <a:gd name="T73" fmla="*/ 2147483647 h 128"/>
                <a:gd name="T74" fmla="*/ 2147483647 w 190"/>
                <a:gd name="T75" fmla="*/ 2147483647 h 128"/>
                <a:gd name="T76" fmla="*/ 2147483647 w 190"/>
                <a:gd name="T77" fmla="*/ 2147483647 h 128"/>
                <a:gd name="T78" fmla="*/ 2147483647 w 190"/>
                <a:gd name="T79" fmla="*/ 2147483647 h 128"/>
                <a:gd name="T80" fmla="*/ 2147483647 w 190"/>
                <a:gd name="T81" fmla="*/ 2147483647 h 128"/>
                <a:gd name="T82" fmla="*/ 2147483647 w 190"/>
                <a:gd name="T83" fmla="*/ 2147483647 h 128"/>
                <a:gd name="T84" fmla="*/ 2147483647 w 190"/>
                <a:gd name="T85" fmla="*/ 2147483647 h 128"/>
                <a:gd name="T86" fmla="*/ 2147483647 w 190"/>
                <a:gd name="T87" fmla="*/ 2147483647 h 128"/>
                <a:gd name="T88" fmla="*/ 2147483647 w 190"/>
                <a:gd name="T89" fmla="*/ 2147483647 h 128"/>
                <a:gd name="T90" fmla="*/ 2147483647 w 190"/>
                <a:gd name="T91" fmla="*/ 2147483647 h 128"/>
                <a:gd name="T92" fmla="*/ 2147483647 w 190"/>
                <a:gd name="T93" fmla="*/ 2147483647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0"/>
                <a:gd name="T142" fmla="*/ 0 h 128"/>
                <a:gd name="T143" fmla="*/ 190 w 190"/>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0" h="128">
                  <a:moveTo>
                    <a:pt x="38" y="60"/>
                  </a:moveTo>
                  <a:lnTo>
                    <a:pt x="30" y="68"/>
                  </a:lnTo>
                  <a:lnTo>
                    <a:pt x="30" y="77"/>
                  </a:lnTo>
                  <a:lnTo>
                    <a:pt x="30" y="85"/>
                  </a:lnTo>
                  <a:lnTo>
                    <a:pt x="22" y="94"/>
                  </a:lnTo>
                  <a:lnTo>
                    <a:pt x="15" y="94"/>
                  </a:lnTo>
                  <a:lnTo>
                    <a:pt x="7" y="94"/>
                  </a:lnTo>
                  <a:lnTo>
                    <a:pt x="0" y="102"/>
                  </a:lnTo>
                  <a:lnTo>
                    <a:pt x="0" y="94"/>
                  </a:lnTo>
                  <a:lnTo>
                    <a:pt x="7" y="94"/>
                  </a:lnTo>
                  <a:lnTo>
                    <a:pt x="7" y="85"/>
                  </a:lnTo>
                  <a:lnTo>
                    <a:pt x="15" y="77"/>
                  </a:lnTo>
                  <a:lnTo>
                    <a:pt x="22" y="68"/>
                  </a:lnTo>
                  <a:lnTo>
                    <a:pt x="30" y="68"/>
                  </a:lnTo>
                  <a:lnTo>
                    <a:pt x="38" y="68"/>
                  </a:lnTo>
                  <a:lnTo>
                    <a:pt x="38" y="60"/>
                  </a:lnTo>
                  <a:lnTo>
                    <a:pt x="45" y="60"/>
                  </a:lnTo>
                  <a:lnTo>
                    <a:pt x="53" y="60"/>
                  </a:lnTo>
                  <a:lnTo>
                    <a:pt x="53" y="51"/>
                  </a:lnTo>
                  <a:lnTo>
                    <a:pt x="53" y="43"/>
                  </a:lnTo>
                  <a:lnTo>
                    <a:pt x="53" y="34"/>
                  </a:lnTo>
                  <a:lnTo>
                    <a:pt x="45" y="34"/>
                  </a:lnTo>
                  <a:lnTo>
                    <a:pt x="45" y="26"/>
                  </a:lnTo>
                  <a:lnTo>
                    <a:pt x="38" y="26"/>
                  </a:lnTo>
                  <a:lnTo>
                    <a:pt x="30" y="26"/>
                  </a:lnTo>
                  <a:lnTo>
                    <a:pt x="22" y="26"/>
                  </a:lnTo>
                  <a:lnTo>
                    <a:pt x="22" y="34"/>
                  </a:lnTo>
                  <a:lnTo>
                    <a:pt x="22" y="43"/>
                  </a:lnTo>
                  <a:lnTo>
                    <a:pt x="30" y="43"/>
                  </a:lnTo>
                  <a:lnTo>
                    <a:pt x="30" y="51"/>
                  </a:lnTo>
                  <a:lnTo>
                    <a:pt x="38" y="51"/>
                  </a:lnTo>
                  <a:lnTo>
                    <a:pt x="38" y="60"/>
                  </a:lnTo>
                  <a:lnTo>
                    <a:pt x="45" y="60"/>
                  </a:lnTo>
                  <a:lnTo>
                    <a:pt x="53" y="60"/>
                  </a:lnTo>
                  <a:lnTo>
                    <a:pt x="60" y="60"/>
                  </a:lnTo>
                  <a:lnTo>
                    <a:pt x="68" y="60"/>
                  </a:lnTo>
                  <a:lnTo>
                    <a:pt x="76" y="68"/>
                  </a:lnTo>
                  <a:lnTo>
                    <a:pt x="68" y="68"/>
                  </a:lnTo>
                  <a:lnTo>
                    <a:pt x="60" y="77"/>
                  </a:lnTo>
                  <a:lnTo>
                    <a:pt x="60" y="85"/>
                  </a:lnTo>
                  <a:lnTo>
                    <a:pt x="53" y="85"/>
                  </a:lnTo>
                  <a:lnTo>
                    <a:pt x="53" y="94"/>
                  </a:lnTo>
                  <a:lnTo>
                    <a:pt x="53" y="102"/>
                  </a:lnTo>
                  <a:lnTo>
                    <a:pt x="53" y="111"/>
                  </a:lnTo>
                  <a:lnTo>
                    <a:pt x="60" y="111"/>
                  </a:lnTo>
                  <a:lnTo>
                    <a:pt x="60" y="102"/>
                  </a:lnTo>
                  <a:lnTo>
                    <a:pt x="68" y="102"/>
                  </a:lnTo>
                  <a:lnTo>
                    <a:pt x="68" y="94"/>
                  </a:lnTo>
                  <a:lnTo>
                    <a:pt x="76" y="94"/>
                  </a:lnTo>
                  <a:lnTo>
                    <a:pt x="83" y="85"/>
                  </a:lnTo>
                  <a:lnTo>
                    <a:pt x="83" y="77"/>
                  </a:lnTo>
                  <a:lnTo>
                    <a:pt x="76" y="77"/>
                  </a:lnTo>
                  <a:lnTo>
                    <a:pt x="76" y="68"/>
                  </a:lnTo>
                  <a:lnTo>
                    <a:pt x="83" y="68"/>
                  </a:lnTo>
                  <a:lnTo>
                    <a:pt x="91" y="68"/>
                  </a:lnTo>
                  <a:lnTo>
                    <a:pt x="91" y="77"/>
                  </a:lnTo>
                  <a:lnTo>
                    <a:pt x="98" y="77"/>
                  </a:lnTo>
                  <a:lnTo>
                    <a:pt x="98" y="85"/>
                  </a:lnTo>
                  <a:lnTo>
                    <a:pt x="98" y="94"/>
                  </a:lnTo>
                  <a:lnTo>
                    <a:pt x="98" y="102"/>
                  </a:lnTo>
                  <a:lnTo>
                    <a:pt x="98" y="111"/>
                  </a:lnTo>
                  <a:lnTo>
                    <a:pt x="98" y="119"/>
                  </a:lnTo>
                  <a:lnTo>
                    <a:pt x="98" y="128"/>
                  </a:lnTo>
                  <a:lnTo>
                    <a:pt x="91" y="128"/>
                  </a:lnTo>
                  <a:lnTo>
                    <a:pt x="91" y="119"/>
                  </a:lnTo>
                  <a:lnTo>
                    <a:pt x="98" y="119"/>
                  </a:lnTo>
                  <a:lnTo>
                    <a:pt x="98" y="111"/>
                  </a:lnTo>
                  <a:lnTo>
                    <a:pt x="106" y="111"/>
                  </a:lnTo>
                  <a:lnTo>
                    <a:pt x="106" y="102"/>
                  </a:lnTo>
                  <a:lnTo>
                    <a:pt x="106" y="94"/>
                  </a:lnTo>
                  <a:lnTo>
                    <a:pt x="98" y="94"/>
                  </a:lnTo>
                  <a:lnTo>
                    <a:pt x="98" y="85"/>
                  </a:lnTo>
                  <a:lnTo>
                    <a:pt x="98" y="77"/>
                  </a:lnTo>
                  <a:lnTo>
                    <a:pt x="98" y="68"/>
                  </a:lnTo>
                  <a:lnTo>
                    <a:pt x="106" y="60"/>
                  </a:lnTo>
                  <a:lnTo>
                    <a:pt x="114" y="60"/>
                  </a:lnTo>
                  <a:lnTo>
                    <a:pt x="114" y="51"/>
                  </a:lnTo>
                  <a:lnTo>
                    <a:pt x="121" y="51"/>
                  </a:lnTo>
                  <a:lnTo>
                    <a:pt x="129" y="43"/>
                  </a:lnTo>
                  <a:lnTo>
                    <a:pt x="136" y="34"/>
                  </a:lnTo>
                  <a:lnTo>
                    <a:pt x="144" y="34"/>
                  </a:lnTo>
                  <a:lnTo>
                    <a:pt x="152" y="34"/>
                  </a:lnTo>
                  <a:lnTo>
                    <a:pt x="152" y="26"/>
                  </a:lnTo>
                  <a:lnTo>
                    <a:pt x="159" y="26"/>
                  </a:lnTo>
                  <a:lnTo>
                    <a:pt x="167" y="17"/>
                  </a:lnTo>
                  <a:lnTo>
                    <a:pt x="167" y="9"/>
                  </a:lnTo>
                  <a:lnTo>
                    <a:pt x="167" y="0"/>
                  </a:lnTo>
                  <a:lnTo>
                    <a:pt x="159" y="0"/>
                  </a:lnTo>
                  <a:lnTo>
                    <a:pt x="152" y="0"/>
                  </a:lnTo>
                  <a:lnTo>
                    <a:pt x="152" y="9"/>
                  </a:lnTo>
                  <a:lnTo>
                    <a:pt x="152" y="17"/>
                  </a:lnTo>
                  <a:lnTo>
                    <a:pt x="152" y="26"/>
                  </a:lnTo>
                  <a:lnTo>
                    <a:pt x="152" y="34"/>
                  </a:lnTo>
                  <a:lnTo>
                    <a:pt x="159" y="34"/>
                  </a:lnTo>
                  <a:lnTo>
                    <a:pt x="159" y="26"/>
                  </a:lnTo>
                  <a:lnTo>
                    <a:pt x="167" y="26"/>
                  </a:lnTo>
                  <a:lnTo>
                    <a:pt x="174" y="26"/>
                  </a:lnTo>
                  <a:lnTo>
                    <a:pt x="174" y="34"/>
                  </a:lnTo>
                  <a:lnTo>
                    <a:pt x="182" y="34"/>
                  </a:lnTo>
                  <a:lnTo>
                    <a:pt x="182" y="43"/>
                  </a:lnTo>
                  <a:lnTo>
                    <a:pt x="190" y="43"/>
                  </a:lnTo>
                  <a:lnTo>
                    <a:pt x="190" y="51"/>
                  </a:lnTo>
                  <a:lnTo>
                    <a:pt x="190" y="60"/>
                  </a:lnTo>
                  <a:lnTo>
                    <a:pt x="182" y="68"/>
                  </a:lnTo>
                  <a:lnTo>
                    <a:pt x="182" y="77"/>
                  </a:lnTo>
                  <a:lnTo>
                    <a:pt x="182" y="68"/>
                  </a:lnTo>
                  <a:lnTo>
                    <a:pt x="182" y="60"/>
                  </a:lnTo>
                  <a:lnTo>
                    <a:pt x="174" y="60"/>
                  </a:lnTo>
                  <a:lnTo>
                    <a:pt x="174" y="51"/>
                  </a:lnTo>
                  <a:lnTo>
                    <a:pt x="174" y="43"/>
                  </a:lnTo>
                  <a:lnTo>
                    <a:pt x="167" y="34"/>
                  </a:lnTo>
                  <a:lnTo>
                    <a:pt x="159" y="34"/>
                  </a:lnTo>
                  <a:lnTo>
                    <a:pt x="152" y="34"/>
                  </a:lnTo>
                  <a:lnTo>
                    <a:pt x="144" y="34"/>
                  </a:lnTo>
                  <a:lnTo>
                    <a:pt x="136" y="34"/>
                  </a:lnTo>
                  <a:lnTo>
                    <a:pt x="136" y="43"/>
                  </a:lnTo>
                  <a:lnTo>
                    <a:pt x="129" y="43"/>
                  </a:lnTo>
                  <a:lnTo>
                    <a:pt x="129" y="51"/>
                  </a:lnTo>
                  <a:lnTo>
                    <a:pt x="136" y="51"/>
                  </a:lnTo>
                  <a:lnTo>
                    <a:pt x="144" y="60"/>
                  </a:lnTo>
                  <a:lnTo>
                    <a:pt x="144" y="68"/>
                  </a:lnTo>
                  <a:lnTo>
                    <a:pt x="144" y="77"/>
                  </a:lnTo>
                  <a:lnTo>
                    <a:pt x="144" y="85"/>
                  </a:lnTo>
                  <a:lnTo>
                    <a:pt x="136" y="94"/>
                  </a:lnTo>
                  <a:lnTo>
                    <a:pt x="129" y="94"/>
                  </a:lnTo>
                  <a:lnTo>
                    <a:pt x="129" y="85"/>
                  </a:lnTo>
                  <a:lnTo>
                    <a:pt x="129" y="77"/>
                  </a:lnTo>
                  <a:lnTo>
                    <a:pt x="129" y="68"/>
                  </a:lnTo>
                  <a:lnTo>
                    <a:pt x="129" y="60"/>
                  </a:lnTo>
                  <a:lnTo>
                    <a:pt x="121" y="51"/>
                  </a:lnTo>
                  <a:lnTo>
                    <a:pt x="114" y="51"/>
                  </a:lnTo>
                  <a:lnTo>
                    <a:pt x="106" y="51"/>
                  </a:lnTo>
                  <a:lnTo>
                    <a:pt x="98" y="51"/>
                  </a:lnTo>
                  <a:lnTo>
                    <a:pt x="98" y="43"/>
                  </a:lnTo>
                  <a:lnTo>
                    <a:pt x="98" y="34"/>
                  </a:lnTo>
                  <a:lnTo>
                    <a:pt x="98" y="26"/>
                  </a:lnTo>
                  <a:lnTo>
                    <a:pt x="106" y="26"/>
                  </a:lnTo>
                  <a:lnTo>
                    <a:pt x="114" y="26"/>
                  </a:lnTo>
                  <a:lnTo>
                    <a:pt x="114" y="34"/>
                  </a:lnTo>
                  <a:lnTo>
                    <a:pt x="114" y="43"/>
                  </a:lnTo>
                  <a:lnTo>
                    <a:pt x="121" y="43"/>
                  </a:lnTo>
                  <a:lnTo>
                    <a:pt x="121" y="51"/>
                  </a:lnTo>
                  <a:lnTo>
                    <a:pt x="121" y="60"/>
                  </a:lnTo>
                </a:path>
              </a:pathLst>
            </a:custGeom>
            <a:noFill/>
            <a:ln w="12700">
              <a:solidFill>
                <a:srgbClr val="008011"/>
              </a:solidFill>
              <a:round/>
              <a:headEnd/>
              <a:tailEnd/>
            </a:ln>
          </p:spPr>
          <p:txBody>
            <a:bodyPr/>
            <a:lstStyle/>
            <a:p>
              <a:endParaRPr lang="en-US">
                <a:solidFill>
                  <a:srgbClr val="1C1C1C"/>
                </a:solidFill>
              </a:endParaRPr>
            </a:p>
          </p:txBody>
        </p:sp>
        <p:sp>
          <p:nvSpPr>
            <p:cNvPr id="14384" name="Freeform 165"/>
            <p:cNvSpPr>
              <a:spLocks/>
            </p:cNvSpPr>
            <p:nvPr/>
          </p:nvSpPr>
          <p:spPr bwMode="auto">
            <a:xfrm>
              <a:off x="4854575" y="3665538"/>
              <a:ext cx="107950" cy="284162"/>
            </a:xfrm>
            <a:custGeom>
              <a:avLst/>
              <a:gdLst>
                <a:gd name="T0" fmla="*/ 2147483647 w 68"/>
                <a:gd name="T1" fmla="*/ 2147483647 h 179"/>
                <a:gd name="T2" fmla="*/ 2147483647 w 68"/>
                <a:gd name="T3" fmla="*/ 2147483647 h 179"/>
                <a:gd name="T4" fmla="*/ 2147483647 w 68"/>
                <a:gd name="T5" fmla="*/ 2147483647 h 179"/>
                <a:gd name="T6" fmla="*/ 2147483647 w 68"/>
                <a:gd name="T7" fmla="*/ 2147483647 h 179"/>
                <a:gd name="T8" fmla="*/ 2147483647 w 68"/>
                <a:gd name="T9" fmla="*/ 2147483647 h 179"/>
                <a:gd name="T10" fmla="*/ 2147483647 w 68"/>
                <a:gd name="T11" fmla="*/ 2147483647 h 179"/>
                <a:gd name="T12" fmla="*/ 2147483647 w 68"/>
                <a:gd name="T13" fmla="*/ 2147483647 h 179"/>
                <a:gd name="T14" fmla="*/ 2147483647 w 68"/>
                <a:gd name="T15" fmla="*/ 2147483647 h 179"/>
                <a:gd name="T16" fmla="*/ 2147483647 w 68"/>
                <a:gd name="T17" fmla="*/ 2147483647 h 179"/>
                <a:gd name="T18" fmla="*/ 2147483647 w 68"/>
                <a:gd name="T19" fmla="*/ 2147483647 h 179"/>
                <a:gd name="T20" fmla="*/ 2147483647 w 68"/>
                <a:gd name="T21" fmla="*/ 2147483647 h 179"/>
                <a:gd name="T22" fmla="*/ 2147483647 w 68"/>
                <a:gd name="T23" fmla="*/ 2147483647 h 179"/>
                <a:gd name="T24" fmla="*/ 2147483647 w 68"/>
                <a:gd name="T25" fmla="*/ 2147483647 h 179"/>
                <a:gd name="T26" fmla="*/ 2147483647 w 68"/>
                <a:gd name="T27" fmla="*/ 2147483647 h 179"/>
                <a:gd name="T28" fmla="*/ 2147483647 w 68"/>
                <a:gd name="T29" fmla="*/ 2147483647 h 179"/>
                <a:gd name="T30" fmla="*/ 2147483647 w 68"/>
                <a:gd name="T31" fmla="*/ 2147483647 h 179"/>
                <a:gd name="T32" fmla="*/ 2147483647 w 68"/>
                <a:gd name="T33" fmla="*/ 2147483647 h 179"/>
                <a:gd name="T34" fmla="*/ 2147483647 w 68"/>
                <a:gd name="T35" fmla="*/ 2147483647 h 179"/>
                <a:gd name="T36" fmla="*/ 2147483647 w 68"/>
                <a:gd name="T37" fmla="*/ 2147483647 h 179"/>
                <a:gd name="T38" fmla="*/ 2147483647 w 68"/>
                <a:gd name="T39" fmla="*/ 2147483647 h 179"/>
                <a:gd name="T40" fmla="*/ 2147483647 w 68"/>
                <a:gd name="T41" fmla="*/ 2147483647 h 179"/>
                <a:gd name="T42" fmla="*/ 2147483647 w 68"/>
                <a:gd name="T43" fmla="*/ 2147483647 h 179"/>
                <a:gd name="T44" fmla="*/ 2147483647 w 68"/>
                <a:gd name="T45" fmla="*/ 2147483647 h 179"/>
                <a:gd name="T46" fmla="*/ 2147483647 w 68"/>
                <a:gd name="T47" fmla="*/ 2147483647 h 179"/>
                <a:gd name="T48" fmla="*/ 0 w 68"/>
                <a:gd name="T49" fmla="*/ 2147483647 h 179"/>
                <a:gd name="T50" fmla="*/ 0 w 68"/>
                <a:gd name="T51" fmla="*/ 2147483647 h 179"/>
                <a:gd name="T52" fmla="*/ 2147483647 w 68"/>
                <a:gd name="T53" fmla="*/ 2147483647 h 179"/>
                <a:gd name="T54" fmla="*/ 2147483647 w 68"/>
                <a:gd name="T55" fmla="*/ 2147483647 h 179"/>
                <a:gd name="T56" fmla="*/ 2147483647 w 68"/>
                <a:gd name="T57" fmla="*/ 2147483647 h 179"/>
                <a:gd name="T58" fmla="*/ 2147483647 w 68"/>
                <a:gd name="T59" fmla="*/ 2147483647 h 179"/>
                <a:gd name="T60" fmla="*/ 2147483647 w 68"/>
                <a:gd name="T61" fmla="*/ 2147483647 h 179"/>
                <a:gd name="T62" fmla="*/ 2147483647 w 68"/>
                <a:gd name="T63" fmla="*/ 2147483647 h 179"/>
                <a:gd name="T64" fmla="*/ 2147483647 w 68"/>
                <a:gd name="T65" fmla="*/ 2147483647 h 179"/>
                <a:gd name="T66" fmla="*/ 2147483647 w 68"/>
                <a:gd name="T67" fmla="*/ 2147483647 h 179"/>
                <a:gd name="T68" fmla="*/ 2147483647 w 68"/>
                <a:gd name="T69" fmla="*/ 2147483647 h 179"/>
                <a:gd name="T70" fmla="*/ 2147483647 w 68"/>
                <a:gd name="T71" fmla="*/ 2147483647 h 179"/>
                <a:gd name="T72" fmla="*/ 2147483647 w 68"/>
                <a:gd name="T73" fmla="*/ 2147483647 h 179"/>
                <a:gd name="T74" fmla="*/ 2147483647 w 68"/>
                <a:gd name="T75" fmla="*/ 2147483647 h 179"/>
                <a:gd name="T76" fmla="*/ 2147483647 w 68"/>
                <a:gd name="T77" fmla="*/ 2147483647 h 179"/>
                <a:gd name="T78" fmla="*/ 2147483647 w 68"/>
                <a:gd name="T79" fmla="*/ 2147483647 h 179"/>
                <a:gd name="T80" fmla="*/ 2147483647 w 68"/>
                <a:gd name="T81" fmla="*/ 2147483647 h 179"/>
                <a:gd name="T82" fmla="*/ 2147483647 w 68"/>
                <a:gd name="T83" fmla="*/ 2147483647 h 179"/>
                <a:gd name="T84" fmla="*/ 2147483647 w 68"/>
                <a:gd name="T85" fmla="*/ 2147483647 h 179"/>
                <a:gd name="T86" fmla="*/ 2147483647 w 68"/>
                <a:gd name="T87" fmla="*/ 2147483647 h 179"/>
                <a:gd name="T88" fmla="*/ 2147483647 w 68"/>
                <a:gd name="T89" fmla="*/ 2147483647 h 179"/>
                <a:gd name="T90" fmla="*/ 2147483647 w 68"/>
                <a:gd name="T91" fmla="*/ 2147483647 h 179"/>
                <a:gd name="T92" fmla="*/ 2147483647 w 68"/>
                <a:gd name="T93" fmla="*/ 2147483647 h 179"/>
                <a:gd name="T94" fmla="*/ 2147483647 w 68"/>
                <a:gd name="T95" fmla="*/ 2147483647 h 179"/>
                <a:gd name="T96" fmla="*/ 2147483647 w 68"/>
                <a:gd name="T97" fmla="*/ 2147483647 h 179"/>
                <a:gd name="T98" fmla="*/ 2147483647 w 68"/>
                <a:gd name="T99" fmla="*/ 2147483647 h 179"/>
                <a:gd name="T100" fmla="*/ 2147483647 w 68"/>
                <a:gd name="T101" fmla="*/ 2147483647 h 179"/>
                <a:gd name="T102" fmla="*/ 2147483647 w 68"/>
                <a:gd name="T103" fmla="*/ 2147483647 h 179"/>
                <a:gd name="T104" fmla="*/ 2147483647 w 68"/>
                <a:gd name="T105" fmla="*/ 2147483647 h 179"/>
                <a:gd name="T106" fmla="*/ 2147483647 w 68"/>
                <a:gd name="T107" fmla="*/ 2147483647 h 179"/>
                <a:gd name="T108" fmla="*/ 2147483647 w 68"/>
                <a:gd name="T109" fmla="*/ 0 h 179"/>
                <a:gd name="T110" fmla="*/ 2147483647 w 68"/>
                <a:gd name="T111" fmla="*/ 0 h 179"/>
                <a:gd name="T112" fmla="*/ 2147483647 w 68"/>
                <a:gd name="T113" fmla="*/ 0 h 179"/>
                <a:gd name="T114" fmla="*/ 2147483647 w 68"/>
                <a:gd name="T115" fmla="*/ 0 h 179"/>
                <a:gd name="T116" fmla="*/ 2147483647 w 68"/>
                <a:gd name="T117" fmla="*/ 2147483647 h 179"/>
                <a:gd name="T118" fmla="*/ 2147483647 w 68"/>
                <a:gd name="T119" fmla="*/ 2147483647 h 179"/>
                <a:gd name="T120" fmla="*/ 2147483647 w 68"/>
                <a:gd name="T121" fmla="*/ 2147483647 h 179"/>
                <a:gd name="T122" fmla="*/ 2147483647 w 68"/>
                <a:gd name="T123" fmla="*/ 2147483647 h 179"/>
                <a:gd name="T124" fmla="*/ 2147483647 w 68"/>
                <a:gd name="T125" fmla="*/ 2147483647 h 1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
                <a:gd name="T190" fmla="*/ 0 h 179"/>
                <a:gd name="T191" fmla="*/ 68 w 68"/>
                <a:gd name="T192" fmla="*/ 179 h 1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 h="179">
                  <a:moveTo>
                    <a:pt x="68" y="179"/>
                  </a:moveTo>
                  <a:lnTo>
                    <a:pt x="68" y="171"/>
                  </a:lnTo>
                  <a:lnTo>
                    <a:pt x="68" y="162"/>
                  </a:lnTo>
                  <a:lnTo>
                    <a:pt x="68" y="154"/>
                  </a:lnTo>
                  <a:lnTo>
                    <a:pt x="61" y="154"/>
                  </a:lnTo>
                  <a:lnTo>
                    <a:pt x="61" y="145"/>
                  </a:lnTo>
                  <a:lnTo>
                    <a:pt x="53" y="145"/>
                  </a:lnTo>
                  <a:lnTo>
                    <a:pt x="53" y="137"/>
                  </a:lnTo>
                  <a:lnTo>
                    <a:pt x="53" y="128"/>
                  </a:lnTo>
                  <a:lnTo>
                    <a:pt x="45" y="120"/>
                  </a:lnTo>
                  <a:lnTo>
                    <a:pt x="45" y="111"/>
                  </a:lnTo>
                  <a:lnTo>
                    <a:pt x="38" y="111"/>
                  </a:lnTo>
                  <a:lnTo>
                    <a:pt x="38" y="103"/>
                  </a:lnTo>
                  <a:lnTo>
                    <a:pt x="38" y="94"/>
                  </a:lnTo>
                  <a:lnTo>
                    <a:pt x="30" y="94"/>
                  </a:lnTo>
                  <a:lnTo>
                    <a:pt x="30" y="86"/>
                  </a:lnTo>
                  <a:lnTo>
                    <a:pt x="30" y="77"/>
                  </a:lnTo>
                  <a:lnTo>
                    <a:pt x="30" y="69"/>
                  </a:lnTo>
                  <a:lnTo>
                    <a:pt x="30" y="60"/>
                  </a:lnTo>
                  <a:lnTo>
                    <a:pt x="23" y="51"/>
                  </a:lnTo>
                  <a:lnTo>
                    <a:pt x="15" y="51"/>
                  </a:lnTo>
                  <a:lnTo>
                    <a:pt x="15" y="60"/>
                  </a:lnTo>
                  <a:lnTo>
                    <a:pt x="7" y="60"/>
                  </a:lnTo>
                  <a:lnTo>
                    <a:pt x="7" y="69"/>
                  </a:lnTo>
                  <a:lnTo>
                    <a:pt x="0" y="77"/>
                  </a:lnTo>
                  <a:lnTo>
                    <a:pt x="0" y="86"/>
                  </a:lnTo>
                  <a:lnTo>
                    <a:pt x="7" y="86"/>
                  </a:lnTo>
                  <a:lnTo>
                    <a:pt x="15" y="86"/>
                  </a:lnTo>
                  <a:lnTo>
                    <a:pt x="23" y="77"/>
                  </a:lnTo>
                  <a:lnTo>
                    <a:pt x="30" y="69"/>
                  </a:lnTo>
                  <a:lnTo>
                    <a:pt x="30" y="60"/>
                  </a:lnTo>
                  <a:lnTo>
                    <a:pt x="30" y="51"/>
                  </a:lnTo>
                  <a:lnTo>
                    <a:pt x="38" y="43"/>
                  </a:lnTo>
                  <a:lnTo>
                    <a:pt x="45" y="34"/>
                  </a:lnTo>
                  <a:lnTo>
                    <a:pt x="45" y="26"/>
                  </a:lnTo>
                  <a:lnTo>
                    <a:pt x="53" y="26"/>
                  </a:lnTo>
                  <a:lnTo>
                    <a:pt x="53" y="34"/>
                  </a:lnTo>
                  <a:lnTo>
                    <a:pt x="61" y="34"/>
                  </a:lnTo>
                  <a:lnTo>
                    <a:pt x="61" y="43"/>
                  </a:lnTo>
                  <a:lnTo>
                    <a:pt x="68" y="51"/>
                  </a:lnTo>
                  <a:lnTo>
                    <a:pt x="68" y="60"/>
                  </a:lnTo>
                  <a:lnTo>
                    <a:pt x="68" y="69"/>
                  </a:lnTo>
                  <a:lnTo>
                    <a:pt x="61" y="69"/>
                  </a:lnTo>
                  <a:lnTo>
                    <a:pt x="61" y="77"/>
                  </a:lnTo>
                  <a:lnTo>
                    <a:pt x="61" y="69"/>
                  </a:lnTo>
                  <a:lnTo>
                    <a:pt x="53" y="69"/>
                  </a:lnTo>
                  <a:lnTo>
                    <a:pt x="53" y="60"/>
                  </a:lnTo>
                  <a:lnTo>
                    <a:pt x="53" y="51"/>
                  </a:lnTo>
                  <a:lnTo>
                    <a:pt x="53" y="43"/>
                  </a:lnTo>
                  <a:lnTo>
                    <a:pt x="53" y="34"/>
                  </a:lnTo>
                  <a:lnTo>
                    <a:pt x="53" y="26"/>
                  </a:lnTo>
                  <a:lnTo>
                    <a:pt x="53" y="17"/>
                  </a:lnTo>
                  <a:lnTo>
                    <a:pt x="53" y="9"/>
                  </a:lnTo>
                  <a:lnTo>
                    <a:pt x="45" y="9"/>
                  </a:lnTo>
                  <a:lnTo>
                    <a:pt x="38" y="0"/>
                  </a:lnTo>
                  <a:lnTo>
                    <a:pt x="30" y="0"/>
                  </a:lnTo>
                  <a:lnTo>
                    <a:pt x="23" y="0"/>
                  </a:lnTo>
                  <a:lnTo>
                    <a:pt x="15" y="0"/>
                  </a:lnTo>
                  <a:lnTo>
                    <a:pt x="15" y="9"/>
                  </a:lnTo>
                  <a:lnTo>
                    <a:pt x="23" y="17"/>
                  </a:lnTo>
                  <a:lnTo>
                    <a:pt x="30" y="17"/>
                  </a:lnTo>
                  <a:lnTo>
                    <a:pt x="38" y="17"/>
                  </a:lnTo>
                  <a:lnTo>
                    <a:pt x="45" y="26"/>
                  </a:lnTo>
                </a:path>
              </a:pathLst>
            </a:custGeom>
            <a:noFill/>
            <a:ln w="12700">
              <a:solidFill>
                <a:srgbClr val="008011"/>
              </a:solidFill>
              <a:round/>
              <a:headEnd/>
              <a:tailEnd/>
            </a:ln>
          </p:spPr>
          <p:txBody>
            <a:bodyPr/>
            <a:lstStyle/>
            <a:p>
              <a:endParaRPr lang="en-US">
                <a:solidFill>
                  <a:srgbClr val="1C1C1C"/>
                </a:solidFill>
              </a:endParaRPr>
            </a:p>
          </p:txBody>
        </p:sp>
        <p:sp>
          <p:nvSpPr>
            <p:cNvPr id="14385" name="Freeform 166"/>
            <p:cNvSpPr>
              <a:spLocks/>
            </p:cNvSpPr>
            <p:nvPr/>
          </p:nvSpPr>
          <p:spPr bwMode="auto">
            <a:xfrm>
              <a:off x="4902200" y="3625850"/>
              <a:ext cx="109538" cy="120650"/>
            </a:xfrm>
            <a:custGeom>
              <a:avLst/>
              <a:gdLst>
                <a:gd name="T0" fmla="*/ 2147483647 w 69"/>
                <a:gd name="T1" fmla="*/ 2147483647 h 76"/>
                <a:gd name="T2" fmla="*/ 2147483647 w 69"/>
                <a:gd name="T3" fmla="*/ 2147483647 h 76"/>
                <a:gd name="T4" fmla="*/ 2147483647 w 69"/>
                <a:gd name="T5" fmla="*/ 2147483647 h 76"/>
                <a:gd name="T6" fmla="*/ 2147483647 w 69"/>
                <a:gd name="T7" fmla="*/ 2147483647 h 76"/>
                <a:gd name="T8" fmla="*/ 2147483647 w 69"/>
                <a:gd name="T9" fmla="*/ 2147483647 h 76"/>
                <a:gd name="T10" fmla="*/ 2147483647 w 69"/>
                <a:gd name="T11" fmla="*/ 2147483647 h 76"/>
                <a:gd name="T12" fmla="*/ 2147483647 w 69"/>
                <a:gd name="T13" fmla="*/ 2147483647 h 76"/>
                <a:gd name="T14" fmla="*/ 2147483647 w 69"/>
                <a:gd name="T15" fmla="*/ 2147483647 h 76"/>
                <a:gd name="T16" fmla="*/ 0 w 69"/>
                <a:gd name="T17" fmla="*/ 2147483647 h 76"/>
                <a:gd name="T18" fmla="*/ 2147483647 w 69"/>
                <a:gd name="T19" fmla="*/ 2147483647 h 76"/>
                <a:gd name="T20" fmla="*/ 2147483647 w 69"/>
                <a:gd name="T21" fmla="*/ 2147483647 h 76"/>
                <a:gd name="T22" fmla="*/ 2147483647 w 69"/>
                <a:gd name="T23" fmla="*/ 2147483647 h 76"/>
                <a:gd name="T24" fmla="*/ 2147483647 w 69"/>
                <a:gd name="T25" fmla="*/ 2147483647 h 76"/>
                <a:gd name="T26" fmla="*/ 2147483647 w 69"/>
                <a:gd name="T27" fmla="*/ 2147483647 h 76"/>
                <a:gd name="T28" fmla="*/ 2147483647 w 69"/>
                <a:gd name="T29" fmla="*/ 2147483647 h 76"/>
                <a:gd name="T30" fmla="*/ 2147483647 w 69"/>
                <a:gd name="T31" fmla="*/ 0 h 76"/>
                <a:gd name="T32" fmla="*/ 2147483647 w 69"/>
                <a:gd name="T33" fmla="*/ 2147483647 h 76"/>
                <a:gd name="T34" fmla="*/ 2147483647 w 69"/>
                <a:gd name="T35" fmla="*/ 2147483647 h 76"/>
                <a:gd name="T36" fmla="*/ 2147483647 w 69"/>
                <a:gd name="T37" fmla="*/ 2147483647 h 76"/>
                <a:gd name="T38" fmla="*/ 2147483647 w 69"/>
                <a:gd name="T39" fmla="*/ 2147483647 h 76"/>
                <a:gd name="T40" fmla="*/ 2147483647 w 69"/>
                <a:gd name="T41" fmla="*/ 2147483647 h 76"/>
                <a:gd name="T42" fmla="*/ 2147483647 w 69"/>
                <a:gd name="T43" fmla="*/ 2147483647 h 76"/>
                <a:gd name="T44" fmla="*/ 2147483647 w 69"/>
                <a:gd name="T45" fmla="*/ 2147483647 h 76"/>
                <a:gd name="T46" fmla="*/ 2147483647 w 69"/>
                <a:gd name="T47" fmla="*/ 2147483647 h 76"/>
                <a:gd name="T48" fmla="*/ 2147483647 w 69"/>
                <a:gd name="T49" fmla="*/ 2147483647 h 76"/>
                <a:gd name="T50" fmla="*/ 2147483647 w 69"/>
                <a:gd name="T51" fmla="*/ 2147483647 h 76"/>
                <a:gd name="T52" fmla="*/ 2147483647 w 69"/>
                <a:gd name="T53" fmla="*/ 2147483647 h 76"/>
                <a:gd name="T54" fmla="*/ 2147483647 w 69"/>
                <a:gd name="T55" fmla="*/ 2147483647 h 76"/>
                <a:gd name="T56" fmla="*/ 2147483647 w 69"/>
                <a:gd name="T57" fmla="*/ 2147483647 h 76"/>
                <a:gd name="T58" fmla="*/ 2147483647 w 69"/>
                <a:gd name="T59" fmla="*/ 2147483647 h 76"/>
                <a:gd name="T60" fmla="*/ 2147483647 w 69"/>
                <a:gd name="T61" fmla="*/ 2147483647 h 76"/>
                <a:gd name="T62" fmla="*/ 2147483647 w 69"/>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76"/>
                <a:gd name="T98" fmla="*/ 69 w 69"/>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76">
                  <a:moveTo>
                    <a:pt x="31" y="42"/>
                  </a:moveTo>
                  <a:lnTo>
                    <a:pt x="23" y="42"/>
                  </a:lnTo>
                  <a:lnTo>
                    <a:pt x="15" y="42"/>
                  </a:lnTo>
                  <a:lnTo>
                    <a:pt x="8" y="51"/>
                  </a:lnTo>
                  <a:lnTo>
                    <a:pt x="8" y="59"/>
                  </a:lnTo>
                  <a:lnTo>
                    <a:pt x="15" y="68"/>
                  </a:lnTo>
                  <a:lnTo>
                    <a:pt x="23" y="76"/>
                  </a:lnTo>
                  <a:lnTo>
                    <a:pt x="31" y="76"/>
                  </a:lnTo>
                  <a:lnTo>
                    <a:pt x="38" y="68"/>
                  </a:lnTo>
                  <a:lnTo>
                    <a:pt x="38" y="59"/>
                  </a:lnTo>
                  <a:lnTo>
                    <a:pt x="38" y="51"/>
                  </a:lnTo>
                  <a:lnTo>
                    <a:pt x="38" y="42"/>
                  </a:lnTo>
                  <a:lnTo>
                    <a:pt x="31" y="42"/>
                  </a:lnTo>
                  <a:lnTo>
                    <a:pt x="23" y="42"/>
                  </a:lnTo>
                  <a:lnTo>
                    <a:pt x="15" y="42"/>
                  </a:lnTo>
                  <a:lnTo>
                    <a:pt x="8" y="42"/>
                  </a:lnTo>
                  <a:lnTo>
                    <a:pt x="0" y="42"/>
                  </a:lnTo>
                  <a:lnTo>
                    <a:pt x="0" y="34"/>
                  </a:lnTo>
                  <a:lnTo>
                    <a:pt x="0" y="25"/>
                  </a:lnTo>
                  <a:lnTo>
                    <a:pt x="8" y="25"/>
                  </a:lnTo>
                  <a:lnTo>
                    <a:pt x="8" y="17"/>
                  </a:lnTo>
                  <a:lnTo>
                    <a:pt x="15" y="17"/>
                  </a:lnTo>
                  <a:lnTo>
                    <a:pt x="23" y="17"/>
                  </a:lnTo>
                  <a:lnTo>
                    <a:pt x="23" y="25"/>
                  </a:lnTo>
                  <a:lnTo>
                    <a:pt x="31" y="34"/>
                  </a:lnTo>
                  <a:lnTo>
                    <a:pt x="31" y="42"/>
                  </a:lnTo>
                  <a:lnTo>
                    <a:pt x="38" y="34"/>
                  </a:lnTo>
                  <a:lnTo>
                    <a:pt x="38" y="25"/>
                  </a:lnTo>
                  <a:lnTo>
                    <a:pt x="38" y="17"/>
                  </a:lnTo>
                  <a:lnTo>
                    <a:pt x="38" y="8"/>
                  </a:lnTo>
                  <a:lnTo>
                    <a:pt x="38" y="0"/>
                  </a:lnTo>
                  <a:lnTo>
                    <a:pt x="31" y="0"/>
                  </a:lnTo>
                  <a:lnTo>
                    <a:pt x="23" y="0"/>
                  </a:lnTo>
                  <a:lnTo>
                    <a:pt x="23" y="8"/>
                  </a:lnTo>
                  <a:lnTo>
                    <a:pt x="15" y="8"/>
                  </a:lnTo>
                  <a:lnTo>
                    <a:pt x="15" y="17"/>
                  </a:lnTo>
                  <a:lnTo>
                    <a:pt x="23" y="17"/>
                  </a:lnTo>
                  <a:lnTo>
                    <a:pt x="23" y="25"/>
                  </a:lnTo>
                  <a:lnTo>
                    <a:pt x="31" y="34"/>
                  </a:lnTo>
                  <a:lnTo>
                    <a:pt x="38" y="34"/>
                  </a:lnTo>
                  <a:lnTo>
                    <a:pt x="38" y="25"/>
                  </a:lnTo>
                  <a:lnTo>
                    <a:pt x="46" y="25"/>
                  </a:lnTo>
                  <a:lnTo>
                    <a:pt x="46" y="17"/>
                  </a:lnTo>
                  <a:lnTo>
                    <a:pt x="53" y="17"/>
                  </a:lnTo>
                  <a:lnTo>
                    <a:pt x="61" y="17"/>
                  </a:lnTo>
                  <a:lnTo>
                    <a:pt x="61" y="25"/>
                  </a:lnTo>
                  <a:lnTo>
                    <a:pt x="61" y="34"/>
                  </a:lnTo>
                  <a:lnTo>
                    <a:pt x="69" y="34"/>
                  </a:lnTo>
                  <a:lnTo>
                    <a:pt x="69" y="42"/>
                  </a:lnTo>
                  <a:lnTo>
                    <a:pt x="61" y="42"/>
                  </a:lnTo>
                  <a:lnTo>
                    <a:pt x="61" y="51"/>
                  </a:lnTo>
                  <a:lnTo>
                    <a:pt x="53" y="51"/>
                  </a:lnTo>
                  <a:lnTo>
                    <a:pt x="53" y="42"/>
                  </a:lnTo>
                  <a:lnTo>
                    <a:pt x="46" y="42"/>
                  </a:lnTo>
                  <a:lnTo>
                    <a:pt x="38" y="34"/>
                  </a:lnTo>
                  <a:lnTo>
                    <a:pt x="38" y="42"/>
                  </a:lnTo>
                  <a:lnTo>
                    <a:pt x="38" y="51"/>
                  </a:lnTo>
                  <a:lnTo>
                    <a:pt x="38" y="59"/>
                  </a:lnTo>
                  <a:lnTo>
                    <a:pt x="46" y="68"/>
                  </a:lnTo>
                  <a:lnTo>
                    <a:pt x="53" y="68"/>
                  </a:lnTo>
                  <a:lnTo>
                    <a:pt x="61" y="68"/>
                  </a:lnTo>
                  <a:lnTo>
                    <a:pt x="61" y="59"/>
                  </a:lnTo>
                  <a:lnTo>
                    <a:pt x="61" y="51"/>
                  </a:lnTo>
                  <a:lnTo>
                    <a:pt x="53" y="51"/>
                  </a:lnTo>
                  <a:lnTo>
                    <a:pt x="53" y="42"/>
                  </a:lnTo>
                </a:path>
              </a:pathLst>
            </a:custGeom>
            <a:noFill/>
            <a:ln w="12700">
              <a:solidFill>
                <a:srgbClr val="DD0806"/>
              </a:solidFill>
              <a:round/>
              <a:headEnd/>
              <a:tailEnd/>
            </a:ln>
          </p:spPr>
          <p:txBody>
            <a:bodyPr/>
            <a:lstStyle/>
            <a:p>
              <a:endParaRPr lang="en-US">
                <a:solidFill>
                  <a:srgbClr val="1C1C1C"/>
                </a:solidFill>
              </a:endParaRPr>
            </a:p>
          </p:txBody>
        </p:sp>
        <p:grpSp>
          <p:nvGrpSpPr>
            <p:cNvPr id="14731" name="Group 167"/>
            <p:cNvGrpSpPr>
              <a:grpSpLocks/>
            </p:cNvGrpSpPr>
            <p:nvPr/>
          </p:nvGrpSpPr>
          <p:grpSpPr bwMode="auto">
            <a:xfrm>
              <a:off x="4926013" y="3692525"/>
              <a:ext cx="25400" cy="41275"/>
              <a:chOff x="2377" y="2326"/>
              <a:chExt cx="16" cy="26"/>
            </a:xfrm>
          </p:grpSpPr>
          <p:sp>
            <p:nvSpPr>
              <p:cNvPr id="14605" name="Freeform 168"/>
              <p:cNvSpPr>
                <a:spLocks/>
              </p:cNvSpPr>
              <p:nvPr/>
            </p:nvSpPr>
            <p:spPr bwMode="auto">
              <a:xfrm>
                <a:off x="2377" y="2326"/>
                <a:ext cx="16" cy="26"/>
              </a:xfrm>
              <a:custGeom>
                <a:avLst/>
                <a:gdLst>
                  <a:gd name="T0" fmla="*/ 16 w 16"/>
                  <a:gd name="T1" fmla="*/ 9 h 26"/>
                  <a:gd name="T2" fmla="*/ 8 w 16"/>
                  <a:gd name="T3" fmla="*/ 17 h 26"/>
                  <a:gd name="T4" fmla="*/ 8 w 16"/>
                  <a:gd name="T5" fmla="*/ 17 h 26"/>
                  <a:gd name="T6" fmla="*/ 8 w 16"/>
                  <a:gd name="T7" fmla="*/ 9 h 26"/>
                  <a:gd name="T8" fmla="*/ 16 w 16"/>
                  <a:gd name="T9" fmla="*/ 9 h 26"/>
                  <a:gd name="T10" fmla="*/ 16 w 16"/>
                  <a:gd name="T11" fmla="*/ 17 h 26"/>
                  <a:gd name="T12" fmla="*/ 8 w 16"/>
                  <a:gd name="T13" fmla="*/ 26 h 26"/>
                  <a:gd name="T14" fmla="*/ 8 w 16"/>
                  <a:gd name="T15" fmla="*/ 26 h 26"/>
                  <a:gd name="T16" fmla="*/ 8 w 16"/>
                  <a:gd name="T17" fmla="*/ 26 h 26"/>
                  <a:gd name="T18" fmla="*/ 0 w 16"/>
                  <a:gd name="T19" fmla="*/ 17 h 26"/>
                  <a:gd name="T20" fmla="*/ 0 w 16"/>
                  <a:gd name="T21" fmla="*/ 17 h 26"/>
                  <a:gd name="T22" fmla="*/ 0 w 16"/>
                  <a:gd name="T23" fmla="*/ 9 h 26"/>
                  <a:gd name="T24" fmla="*/ 8 w 16"/>
                  <a:gd name="T25" fmla="*/ 9 h 26"/>
                  <a:gd name="T26" fmla="*/ 8 w 16"/>
                  <a:gd name="T27" fmla="*/ 9 h 26"/>
                  <a:gd name="T28" fmla="*/ 8 w 16"/>
                  <a:gd name="T29" fmla="*/ 17 h 26"/>
                  <a:gd name="T30" fmla="*/ 8 w 16"/>
                  <a:gd name="T31" fmla="*/ 17 h 26"/>
                  <a:gd name="T32" fmla="*/ 8 w 16"/>
                  <a:gd name="T33" fmla="*/ 26 h 26"/>
                  <a:gd name="T34" fmla="*/ 0 w 16"/>
                  <a:gd name="T35" fmla="*/ 26 h 26"/>
                  <a:gd name="T36" fmla="*/ 8 w 16"/>
                  <a:gd name="T37" fmla="*/ 17 h 26"/>
                  <a:gd name="T38" fmla="*/ 8 w 16"/>
                  <a:gd name="T39" fmla="*/ 9 h 26"/>
                  <a:gd name="T40" fmla="*/ 8 w 16"/>
                  <a:gd name="T41" fmla="*/ 9 h 26"/>
                  <a:gd name="T42" fmla="*/ 16 w 16"/>
                  <a:gd name="T43" fmla="*/ 0 h 26"/>
                  <a:gd name="T44" fmla="*/ 16 w 16"/>
                  <a:gd name="T45" fmla="*/ 0 h 26"/>
                  <a:gd name="T46" fmla="*/ 16 w 16"/>
                  <a:gd name="T47" fmla="*/ 9 h 26"/>
                  <a:gd name="T48" fmla="*/ 16 w 16"/>
                  <a:gd name="T49" fmla="*/ 9 h 26"/>
                  <a:gd name="T50" fmla="*/ 16 w 16"/>
                  <a:gd name="T51" fmla="*/ 17 h 26"/>
                  <a:gd name="T52" fmla="*/ 16 w 16"/>
                  <a:gd name="T53" fmla="*/ 17 h 26"/>
                  <a:gd name="T54" fmla="*/ 16 w 16"/>
                  <a:gd name="T55" fmla="*/ 17 h 26"/>
                  <a:gd name="T56" fmla="*/ 8 w 16"/>
                  <a:gd name="T57" fmla="*/ 26 h 26"/>
                  <a:gd name="T58" fmla="*/ 8 w 16"/>
                  <a:gd name="T59" fmla="*/ 26 h 26"/>
                  <a:gd name="T60" fmla="*/ 16 w 16"/>
                  <a:gd name="T61" fmla="*/ 26 h 26"/>
                  <a:gd name="T62" fmla="*/ 16 w 16"/>
                  <a:gd name="T63" fmla="*/ 17 h 26"/>
                  <a:gd name="T64" fmla="*/ 16 w 16"/>
                  <a:gd name="T65" fmla="*/ 17 h 26"/>
                  <a:gd name="T66" fmla="*/ 16 w 16"/>
                  <a:gd name="T67" fmla="*/ 9 h 26"/>
                  <a:gd name="T68" fmla="*/ 16 w 16"/>
                  <a:gd name="T69" fmla="*/ 9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26"/>
                  <a:gd name="T107" fmla="*/ 16 w 16"/>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26">
                    <a:moveTo>
                      <a:pt x="16" y="9"/>
                    </a:moveTo>
                    <a:lnTo>
                      <a:pt x="16" y="9"/>
                    </a:lnTo>
                    <a:lnTo>
                      <a:pt x="8" y="17"/>
                    </a:lnTo>
                    <a:lnTo>
                      <a:pt x="8" y="9"/>
                    </a:lnTo>
                    <a:lnTo>
                      <a:pt x="16" y="9"/>
                    </a:lnTo>
                    <a:lnTo>
                      <a:pt x="16" y="17"/>
                    </a:lnTo>
                    <a:lnTo>
                      <a:pt x="8" y="26"/>
                    </a:lnTo>
                    <a:lnTo>
                      <a:pt x="0" y="26"/>
                    </a:lnTo>
                    <a:lnTo>
                      <a:pt x="0" y="17"/>
                    </a:lnTo>
                    <a:lnTo>
                      <a:pt x="0" y="9"/>
                    </a:lnTo>
                    <a:lnTo>
                      <a:pt x="8" y="9"/>
                    </a:lnTo>
                    <a:lnTo>
                      <a:pt x="8" y="17"/>
                    </a:lnTo>
                    <a:lnTo>
                      <a:pt x="8" y="26"/>
                    </a:lnTo>
                    <a:lnTo>
                      <a:pt x="0" y="26"/>
                    </a:lnTo>
                    <a:lnTo>
                      <a:pt x="8" y="17"/>
                    </a:lnTo>
                    <a:lnTo>
                      <a:pt x="8" y="9"/>
                    </a:lnTo>
                    <a:lnTo>
                      <a:pt x="16" y="0"/>
                    </a:lnTo>
                    <a:lnTo>
                      <a:pt x="16" y="9"/>
                    </a:lnTo>
                    <a:lnTo>
                      <a:pt x="16" y="17"/>
                    </a:lnTo>
                    <a:lnTo>
                      <a:pt x="8" y="17"/>
                    </a:lnTo>
                    <a:lnTo>
                      <a:pt x="8" y="26"/>
                    </a:lnTo>
                    <a:lnTo>
                      <a:pt x="16" y="26"/>
                    </a:lnTo>
                    <a:lnTo>
                      <a:pt x="16" y="17"/>
                    </a:lnTo>
                    <a:lnTo>
                      <a:pt x="16" y="9"/>
                    </a:lnTo>
                    <a:close/>
                  </a:path>
                </a:pathLst>
              </a:custGeom>
              <a:solidFill>
                <a:srgbClr val="FFFFFF"/>
              </a:solidFill>
              <a:ln w="9525">
                <a:noFill/>
                <a:round/>
                <a:headEnd/>
                <a:tailEnd/>
              </a:ln>
            </p:spPr>
            <p:txBody>
              <a:bodyPr/>
              <a:lstStyle/>
              <a:p>
                <a:endParaRPr lang="en-US">
                  <a:solidFill>
                    <a:srgbClr val="1C1C1C"/>
                  </a:solidFill>
                </a:endParaRPr>
              </a:p>
            </p:txBody>
          </p:sp>
          <p:sp>
            <p:nvSpPr>
              <p:cNvPr id="14606" name="Freeform 169"/>
              <p:cNvSpPr>
                <a:spLocks/>
              </p:cNvSpPr>
              <p:nvPr/>
            </p:nvSpPr>
            <p:spPr bwMode="auto">
              <a:xfrm>
                <a:off x="2377" y="2326"/>
                <a:ext cx="16" cy="26"/>
              </a:xfrm>
              <a:custGeom>
                <a:avLst/>
                <a:gdLst>
                  <a:gd name="T0" fmla="*/ 16 w 16"/>
                  <a:gd name="T1" fmla="*/ 9 h 26"/>
                  <a:gd name="T2" fmla="*/ 8 w 16"/>
                  <a:gd name="T3" fmla="*/ 17 h 26"/>
                  <a:gd name="T4" fmla="*/ 8 w 16"/>
                  <a:gd name="T5" fmla="*/ 9 h 26"/>
                  <a:gd name="T6" fmla="*/ 16 w 16"/>
                  <a:gd name="T7" fmla="*/ 9 h 26"/>
                  <a:gd name="T8" fmla="*/ 16 w 16"/>
                  <a:gd name="T9" fmla="*/ 17 h 26"/>
                  <a:gd name="T10" fmla="*/ 8 w 16"/>
                  <a:gd name="T11" fmla="*/ 26 h 26"/>
                  <a:gd name="T12" fmla="*/ 0 w 16"/>
                  <a:gd name="T13" fmla="*/ 26 h 26"/>
                  <a:gd name="T14" fmla="*/ 0 w 16"/>
                  <a:gd name="T15" fmla="*/ 17 h 26"/>
                  <a:gd name="T16" fmla="*/ 0 w 16"/>
                  <a:gd name="T17" fmla="*/ 9 h 26"/>
                  <a:gd name="T18" fmla="*/ 8 w 16"/>
                  <a:gd name="T19" fmla="*/ 9 h 26"/>
                  <a:gd name="T20" fmla="*/ 8 w 16"/>
                  <a:gd name="T21" fmla="*/ 17 h 26"/>
                  <a:gd name="T22" fmla="*/ 8 w 16"/>
                  <a:gd name="T23" fmla="*/ 26 h 26"/>
                  <a:gd name="T24" fmla="*/ 0 w 16"/>
                  <a:gd name="T25" fmla="*/ 26 h 26"/>
                  <a:gd name="T26" fmla="*/ 8 w 16"/>
                  <a:gd name="T27" fmla="*/ 17 h 26"/>
                  <a:gd name="T28" fmla="*/ 8 w 16"/>
                  <a:gd name="T29" fmla="*/ 9 h 26"/>
                  <a:gd name="T30" fmla="*/ 16 w 16"/>
                  <a:gd name="T31" fmla="*/ 0 h 26"/>
                  <a:gd name="T32" fmla="*/ 16 w 16"/>
                  <a:gd name="T33" fmla="*/ 9 h 26"/>
                  <a:gd name="T34" fmla="*/ 16 w 16"/>
                  <a:gd name="T35" fmla="*/ 17 h 26"/>
                  <a:gd name="T36" fmla="*/ 8 w 16"/>
                  <a:gd name="T37" fmla="*/ 17 h 26"/>
                  <a:gd name="T38" fmla="*/ 8 w 16"/>
                  <a:gd name="T39" fmla="*/ 26 h 26"/>
                  <a:gd name="T40" fmla="*/ 16 w 16"/>
                  <a:gd name="T41" fmla="*/ 26 h 26"/>
                  <a:gd name="T42" fmla="*/ 16 w 16"/>
                  <a:gd name="T43" fmla="*/ 17 h 26"/>
                  <a:gd name="T44" fmla="*/ 16 w 16"/>
                  <a:gd name="T45" fmla="*/ 9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26"/>
                  <a:gd name="T71" fmla="*/ 16 w 16"/>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26">
                    <a:moveTo>
                      <a:pt x="16" y="9"/>
                    </a:moveTo>
                    <a:lnTo>
                      <a:pt x="8" y="17"/>
                    </a:lnTo>
                    <a:lnTo>
                      <a:pt x="8" y="9"/>
                    </a:lnTo>
                    <a:lnTo>
                      <a:pt x="16" y="9"/>
                    </a:lnTo>
                    <a:lnTo>
                      <a:pt x="16" y="17"/>
                    </a:lnTo>
                    <a:lnTo>
                      <a:pt x="8" y="26"/>
                    </a:lnTo>
                    <a:lnTo>
                      <a:pt x="0" y="26"/>
                    </a:lnTo>
                    <a:lnTo>
                      <a:pt x="0" y="17"/>
                    </a:lnTo>
                    <a:lnTo>
                      <a:pt x="0" y="9"/>
                    </a:lnTo>
                    <a:lnTo>
                      <a:pt x="8" y="9"/>
                    </a:lnTo>
                    <a:lnTo>
                      <a:pt x="8" y="17"/>
                    </a:lnTo>
                    <a:lnTo>
                      <a:pt x="8" y="26"/>
                    </a:lnTo>
                    <a:lnTo>
                      <a:pt x="0" y="26"/>
                    </a:lnTo>
                    <a:lnTo>
                      <a:pt x="8" y="17"/>
                    </a:lnTo>
                    <a:lnTo>
                      <a:pt x="8" y="9"/>
                    </a:lnTo>
                    <a:lnTo>
                      <a:pt x="16" y="0"/>
                    </a:lnTo>
                    <a:lnTo>
                      <a:pt x="16" y="9"/>
                    </a:lnTo>
                    <a:lnTo>
                      <a:pt x="16" y="17"/>
                    </a:lnTo>
                    <a:lnTo>
                      <a:pt x="8" y="17"/>
                    </a:lnTo>
                    <a:lnTo>
                      <a:pt x="8" y="26"/>
                    </a:lnTo>
                    <a:lnTo>
                      <a:pt x="16" y="26"/>
                    </a:lnTo>
                    <a:lnTo>
                      <a:pt x="16" y="17"/>
                    </a:lnTo>
                    <a:lnTo>
                      <a:pt x="16" y="9"/>
                    </a:lnTo>
                    <a:close/>
                  </a:path>
                </a:pathLst>
              </a:custGeom>
              <a:solidFill>
                <a:srgbClr val="FFFFFF"/>
              </a:solidFill>
              <a:ln w="9525">
                <a:noFill/>
                <a:round/>
                <a:headEnd/>
                <a:tailEnd/>
              </a:ln>
            </p:spPr>
            <p:txBody>
              <a:bodyPr/>
              <a:lstStyle/>
              <a:p>
                <a:endParaRPr lang="en-US">
                  <a:solidFill>
                    <a:srgbClr val="1C1C1C"/>
                  </a:solidFill>
                </a:endParaRPr>
              </a:p>
            </p:txBody>
          </p:sp>
          <p:sp>
            <p:nvSpPr>
              <p:cNvPr id="14607" name="Freeform 170"/>
              <p:cNvSpPr>
                <a:spLocks/>
              </p:cNvSpPr>
              <p:nvPr/>
            </p:nvSpPr>
            <p:spPr bwMode="auto">
              <a:xfrm>
                <a:off x="2377" y="2326"/>
                <a:ext cx="16" cy="26"/>
              </a:xfrm>
              <a:custGeom>
                <a:avLst/>
                <a:gdLst>
                  <a:gd name="T0" fmla="*/ 16 w 16"/>
                  <a:gd name="T1" fmla="*/ 9 h 26"/>
                  <a:gd name="T2" fmla="*/ 8 w 16"/>
                  <a:gd name="T3" fmla="*/ 17 h 26"/>
                  <a:gd name="T4" fmla="*/ 8 w 16"/>
                  <a:gd name="T5" fmla="*/ 9 h 26"/>
                  <a:gd name="T6" fmla="*/ 16 w 16"/>
                  <a:gd name="T7" fmla="*/ 9 h 26"/>
                  <a:gd name="T8" fmla="*/ 16 w 16"/>
                  <a:gd name="T9" fmla="*/ 17 h 26"/>
                  <a:gd name="T10" fmla="*/ 8 w 16"/>
                  <a:gd name="T11" fmla="*/ 26 h 26"/>
                  <a:gd name="T12" fmla="*/ 0 w 16"/>
                  <a:gd name="T13" fmla="*/ 26 h 26"/>
                  <a:gd name="T14" fmla="*/ 0 w 16"/>
                  <a:gd name="T15" fmla="*/ 17 h 26"/>
                  <a:gd name="T16" fmla="*/ 0 w 16"/>
                  <a:gd name="T17" fmla="*/ 9 h 26"/>
                  <a:gd name="T18" fmla="*/ 8 w 16"/>
                  <a:gd name="T19" fmla="*/ 9 h 26"/>
                  <a:gd name="T20" fmla="*/ 8 w 16"/>
                  <a:gd name="T21" fmla="*/ 17 h 26"/>
                  <a:gd name="T22" fmla="*/ 8 w 16"/>
                  <a:gd name="T23" fmla="*/ 26 h 26"/>
                  <a:gd name="T24" fmla="*/ 0 w 16"/>
                  <a:gd name="T25" fmla="*/ 26 h 26"/>
                  <a:gd name="T26" fmla="*/ 8 w 16"/>
                  <a:gd name="T27" fmla="*/ 17 h 26"/>
                  <a:gd name="T28" fmla="*/ 8 w 16"/>
                  <a:gd name="T29" fmla="*/ 9 h 26"/>
                  <a:gd name="T30" fmla="*/ 16 w 16"/>
                  <a:gd name="T31" fmla="*/ 0 h 26"/>
                  <a:gd name="T32" fmla="*/ 16 w 16"/>
                  <a:gd name="T33" fmla="*/ 9 h 26"/>
                  <a:gd name="T34" fmla="*/ 16 w 16"/>
                  <a:gd name="T35" fmla="*/ 17 h 26"/>
                  <a:gd name="T36" fmla="*/ 8 w 16"/>
                  <a:gd name="T37" fmla="*/ 17 h 26"/>
                  <a:gd name="T38" fmla="*/ 8 w 16"/>
                  <a:gd name="T39" fmla="*/ 26 h 26"/>
                  <a:gd name="T40" fmla="*/ 16 w 16"/>
                  <a:gd name="T41" fmla="*/ 26 h 26"/>
                  <a:gd name="T42" fmla="*/ 16 w 16"/>
                  <a:gd name="T43" fmla="*/ 17 h 26"/>
                  <a:gd name="T44" fmla="*/ 16 w 16"/>
                  <a:gd name="T45" fmla="*/ 9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26"/>
                  <a:gd name="T71" fmla="*/ 16 w 16"/>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26">
                    <a:moveTo>
                      <a:pt x="16" y="9"/>
                    </a:moveTo>
                    <a:lnTo>
                      <a:pt x="8" y="17"/>
                    </a:lnTo>
                    <a:lnTo>
                      <a:pt x="8" y="9"/>
                    </a:lnTo>
                    <a:lnTo>
                      <a:pt x="16" y="9"/>
                    </a:lnTo>
                    <a:lnTo>
                      <a:pt x="16" y="17"/>
                    </a:lnTo>
                    <a:lnTo>
                      <a:pt x="8" y="26"/>
                    </a:lnTo>
                    <a:lnTo>
                      <a:pt x="0" y="26"/>
                    </a:lnTo>
                    <a:lnTo>
                      <a:pt x="0" y="17"/>
                    </a:lnTo>
                    <a:lnTo>
                      <a:pt x="0" y="9"/>
                    </a:lnTo>
                    <a:lnTo>
                      <a:pt x="8" y="9"/>
                    </a:lnTo>
                    <a:lnTo>
                      <a:pt x="8" y="17"/>
                    </a:lnTo>
                    <a:lnTo>
                      <a:pt x="8" y="26"/>
                    </a:lnTo>
                    <a:lnTo>
                      <a:pt x="0" y="26"/>
                    </a:lnTo>
                    <a:lnTo>
                      <a:pt x="8" y="17"/>
                    </a:lnTo>
                    <a:lnTo>
                      <a:pt x="8" y="9"/>
                    </a:lnTo>
                    <a:lnTo>
                      <a:pt x="16" y="0"/>
                    </a:lnTo>
                    <a:lnTo>
                      <a:pt x="16" y="9"/>
                    </a:lnTo>
                    <a:lnTo>
                      <a:pt x="16" y="17"/>
                    </a:lnTo>
                    <a:lnTo>
                      <a:pt x="8" y="17"/>
                    </a:lnTo>
                    <a:lnTo>
                      <a:pt x="8" y="26"/>
                    </a:lnTo>
                    <a:lnTo>
                      <a:pt x="16" y="26"/>
                    </a:lnTo>
                    <a:lnTo>
                      <a:pt x="16" y="17"/>
                    </a:lnTo>
                    <a:lnTo>
                      <a:pt x="16" y="9"/>
                    </a:lnTo>
                    <a:close/>
                  </a:path>
                </a:pathLst>
              </a:custGeom>
              <a:noFill/>
              <a:ln w="12700">
                <a:solidFill>
                  <a:srgbClr val="E75251"/>
                </a:solidFill>
                <a:round/>
                <a:headEnd/>
                <a:tailEnd/>
              </a:ln>
            </p:spPr>
            <p:txBody>
              <a:bodyPr/>
              <a:lstStyle/>
              <a:p>
                <a:endParaRPr lang="en-US">
                  <a:solidFill>
                    <a:srgbClr val="1C1C1C"/>
                  </a:solidFill>
                </a:endParaRPr>
              </a:p>
            </p:txBody>
          </p:sp>
        </p:grpSp>
        <p:sp>
          <p:nvSpPr>
            <p:cNvPr id="14387" name="Freeform 171"/>
            <p:cNvSpPr>
              <a:spLocks/>
            </p:cNvSpPr>
            <p:nvPr/>
          </p:nvSpPr>
          <p:spPr bwMode="auto">
            <a:xfrm>
              <a:off x="4962525" y="3692525"/>
              <a:ext cx="23813" cy="26988"/>
            </a:xfrm>
            <a:custGeom>
              <a:avLst/>
              <a:gdLst>
                <a:gd name="T0" fmla="*/ 2147483647 w 15"/>
                <a:gd name="T1" fmla="*/ 2147483647 h 17"/>
                <a:gd name="T2" fmla="*/ 2147483647 w 15"/>
                <a:gd name="T3" fmla="*/ 2147483647 h 17"/>
                <a:gd name="T4" fmla="*/ 2147483647 w 15"/>
                <a:gd name="T5" fmla="*/ 2147483647 h 17"/>
                <a:gd name="T6" fmla="*/ 2147483647 w 15"/>
                <a:gd name="T7" fmla="*/ 2147483647 h 17"/>
                <a:gd name="T8" fmla="*/ 2147483647 w 15"/>
                <a:gd name="T9" fmla="*/ 2147483647 h 17"/>
                <a:gd name="T10" fmla="*/ 0 w 15"/>
                <a:gd name="T11" fmla="*/ 2147483647 h 17"/>
                <a:gd name="T12" fmla="*/ 0 w 15"/>
                <a:gd name="T13" fmla="*/ 0 h 17"/>
                <a:gd name="T14" fmla="*/ 2147483647 w 15"/>
                <a:gd name="T15" fmla="*/ 0 h 17"/>
                <a:gd name="T16" fmla="*/ 2147483647 w 15"/>
                <a:gd name="T17" fmla="*/ 2147483647 h 17"/>
                <a:gd name="T18" fmla="*/ 2147483647 w 15"/>
                <a:gd name="T19" fmla="*/ 2147483647 h 17"/>
                <a:gd name="T20" fmla="*/ 2147483647 w 15"/>
                <a:gd name="T21" fmla="*/ 2147483647 h 17"/>
                <a:gd name="T22" fmla="*/ 2147483647 w 15"/>
                <a:gd name="T23" fmla="*/ 2147483647 h 17"/>
                <a:gd name="T24" fmla="*/ 0 w 15"/>
                <a:gd name="T25" fmla="*/ 2147483647 h 17"/>
                <a:gd name="T26" fmla="*/ 0 w 15"/>
                <a:gd name="T27" fmla="*/ 0 h 17"/>
                <a:gd name="T28" fmla="*/ 0 w 15"/>
                <a:gd name="T29" fmla="*/ 2147483647 h 17"/>
                <a:gd name="T30" fmla="*/ 0 w 15"/>
                <a:gd name="T31" fmla="*/ 2147483647 h 17"/>
                <a:gd name="T32" fmla="*/ 2147483647 w 15"/>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8" y="9"/>
                  </a:moveTo>
                  <a:lnTo>
                    <a:pt x="15" y="9"/>
                  </a:lnTo>
                  <a:lnTo>
                    <a:pt x="15" y="17"/>
                  </a:lnTo>
                  <a:lnTo>
                    <a:pt x="8" y="17"/>
                  </a:lnTo>
                  <a:lnTo>
                    <a:pt x="8" y="9"/>
                  </a:lnTo>
                  <a:lnTo>
                    <a:pt x="0" y="9"/>
                  </a:lnTo>
                  <a:lnTo>
                    <a:pt x="0" y="0"/>
                  </a:lnTo>
                  <a:lnTo>
                    <a:pt x="8" y="0"/>
                  </a:lnTo>
                  <a:lnTo>
                    <a:pt x="15" y="9"/>
                  </a:lnTo>
                  <a:lnTo>
                    <a:pt x="15" y="17"/>
                  </a:lnTo>
                  <a:lnTo>
                    <a:pt x="8" y="17"/>
                  </a:lnTo>
                  <a:lnTo>
                    <a:pt x="8" y="9"/>
                  </a:lnTo>
                  <a:lnTo>
                    <a:pt x="0" y="9"/>
                  </a:lnTo>
                  <a:lnTo>
                    <a:pt x="0" y="0"/>
                  </a:lnTo>
                  <a:lnTo>
                    <a:pt x="0" y="9"/>
                  </a:lnTo>
                  <a:lnTo>
                    <a:pt x="0" y="17"/>
                  </a:lnTo>
                  <a:lnTo>
                    <a:pt x="8" y="17"/>
                  </a:lnTo>
                </a:path>
              </a:pathLst>
            </a:custGeom>
            <a:noFill/>
            <a:ln w="12700">
              <a:solidFill>
                <a:srgbClr val="E75251"/>
              </a:solidFill>
              <a:round/>
              <a:headEnd/>
              <a:tailEnd/>
            </a:ln>
          </p:spPr>
          <p:txBody>
            <a:bodyPr/>
            <a:lstStyle/>
            <a:p>
              <a:endParaRPr lang="en-US">
                <a:solidFill>
                  <a:srgbClr val="1C1C1C"/>
                </a:solidFill>
              </a:endParaRPr>
            </a:p>
          </p:txBody>
        </p:sp>
        <p:grpSp>
          <p:nvGrpSpPr>
            <p:cNvPr id="14732" name="Group 172"/>
            <p:cNvGrpSpPr>
              <a:grpSpLocks/>
            </p:cNvGrpSpPr>
            <p:nvPr/>
          </p:nvGrpSpPr>
          <p:grpSpPr bwMode="auto">
            <a:xfrm>
              <a:off x="4975225" y="3652838"/>
              <a:ext cx="23813" cy="39687"/>
              <a:chOff x="2408" y="2301"/>
              <a:chExt cx="15" cy="25"/>
            </a:xfrm>
          </p:grpSpPr>
          <p:sp>
            <p:nvSpPr>
              <p:cNvPr id="14602" name="Freeform 173"/>
              <p:cNvSpPr>
                <a:spLocks/>
              </p:cNvSpPr>
              <p:nvPr/>
            </p:nvSpPr>
            <p:spPr bwMode="auto">
              <a:xfrm>
                <a:off x="2408" y="2301"/>
                <a:ext cx="15" cy="25"/>
              </a:xfrm>
              <a:custGeom>
                <a:avLst/>
                <a:gdLst>
                  <a:gd name="T0" fmla="*/ 7 w 15"/>
                  <a:gd name="T1" fmla="*/ 8 h 25"/>
                  <a:gd name="T2" fmla="*/ 0 w 15"/>
                  <a:gd name="T3" fmla="*/ 17 h 25"/>
                  <a:gd name="T4" fmla="*/ 0 w 15"/>
                  <a:gd name="T5" fmla="*/ 17 h 25"/>
                  <a:gd name="T6" fmla="*/ 0 w 15"/>
                  <a:gd name="T7" fmla="*/ 17 h 25"/>
                  <a:gd name="T8" fmla="*/ 0 w 15"/>
                  <a:gd name="T9" fmla="*/ 17 h 25"/>
                  <a:gd name="T10" fmla="*/ 0 w 15"/>
                  <a:gd name="T11" fmla="*/ 17 h 25"/>
                  <a:gd name="T12" fmla="*/ 0 w 15"/>
                  <a:gd name="T13" fmla="*/ 8 h 25"/>
                  <a:gd name="T14" fmla="*/ 0 w 15"/>
                  <a:gd name="T15" fmla="*/ 8 h 25"/>
                  <a:gd name="T16" fmla="*/ 0 w 15"/>
                  <a:gd name="T17" fmla="*/ 8 h 25"/>
                  <a:gd name="T18" fmla="*/ 0 w 15"/>
                  <a:gd name="T19" fmla="*/ 8 h 25"/>
                  <a:gd name="T20" fmla="*/ 7 w 15"/>
                  <a:gd name="T21" fmla="*/ 0 h 25"/>
                  <a:gd name="T22" fmla="*/ 7 w 15"/>
                  <a:gd name="T23" fmla="*/ 0 h 25"/>
                  <a:gd name="T24" fmla="*/ 7 w 15"/>
                  <a:gd name="T25" fmla="*/ 8 h 25"/>
                  <a:gd name="T26" fmla="*/ 7 w 15"/>
                  <a:gd name="T27" fmla="*/ 8 h 25"/>
                  <a:gd name="T28" fmla="*/ 7 w 15"/>
                  <a:gd name="T29" fmla="*/ 8 h 25"/>
                  <a:gd name="T30" fmla="*/ 7 w 15"/>
                  <a:gd name="T31" fmla="*/ 8 h 25"/>
                  <a:gd name="T32" fmla="*/ 7 w 15"/>
                  <a:gd name="T33" fmla="*/ 17 h 25"/>
                  <a:gd name="T34" fmla="*/ 7 w 15"/>
                  <a:gd name="T35" fmla="*/ 17 h 25"/>
                  <a:gd name="T36" fmla="*/ 7 w 15"/>
                  <a:gd name="T37" fmla="*/ 17 h 25"/>
                  <a:gd name="T38" fmla="*/ 7 w 15"/>
                  <a:gd name="T39" fmla="*/ 17 h 25"/>
                  <a:gd name="T40" fmla="*/ 0 w 15"/>
                  <a:gd name="T41" fmla="*/ 17 h 25"/>
                  <a:gd name="T42" fmla="*/ 0 w 15"/>
                  <a:gd name="T43" fmla="*/ 17 h 25"/>
                  <a:gd name="T44" fmla="*/ 0 w 15"/>
                  <a:gd name="T45" fmla="*/ 17 h 25"/>
                  <a:gd name="T46" fmla="*/ 0 w 15"/>
                  <a:gd name="T47" fmla="*/ 8 h 25"/>
                  <a:gd name="T48" fmla="*/ 0 w 15"/>
                  <a:gd name="T49" fmla="*/ 8 h 25"/>
                  <a:gd name="T50" fmla="*/ 0 w 15"/>
                  <a:gd name="T51" fmla="*/ 8 h 25"/>
                  <a:gd name="T52" fmla="*/ 0 w 15"/>
                  <a:gd name="T53" fmla="*/ 8 h 25"/>
                  <a:gd name="T54" fmla="*/ 7 w 15"/>
                  <a:gd name="T55" fmla="*/ 0 h 25"/>
                  <a:gd name="T56" fmla="*/ 7 w 15"/>
                  <a:gd name="T57" fmla="*/ 8 h 25"/>
                  <a:gd name="T58" fmla="*/ 7 w 15"/>
                  <a:gd name="T59" fmla="*/ 8 h 25"/>
                  <a:gd name="T60" fmla="*/ 7 w 15"/>
                  <a:gd name="T61" fmla="*/ 8 h 25"/>
                  <a:gd name="T62" fmla="*/ 7 w 15"/>
                  <a:gd name="T63" fmla="*/ 8 h 25"/>
                  <a:gd name="T64" fmla="*/ 7 w 15"/>
                  <a:gd name="T65" fmla="*/ 17 h 25"/>
                  <a:gd name="T66" fmla="*/ 7 w 15"/>
                  <a:gd name="T67" fmla="*/ 17 h 25"/>
                  <a:gd name="T68" fmla="*/ 7 w 15"/>
                  <a:gd name="T69" fmla="*/ 17 h 25"/>
                  <a:gd name="T70" fmla="*/ 15 w 15"/>
                  <a:gd name="T71" fmla="*/ 17 h 25"/>
                  <a:gd name="T72" fmla="*/ 15 w 15"/>
                  <a:gd name="T73" fmla="*/ 17 h 25"/>
                  <a:gd name="T74" fmla="*/ 7 w 15"/>
                  <a:gd name="T75" fmla="*/ 25 h 25"/>
                  <a:gd name="T76" fmla="*/ 7 w 15"/>
                  <a:gd name="T77" fmla="*/ 17 h 25"/>
                  <a:gd name="T78" fmla="*/ 7 w 15"/>
                  <a:gd name="T79" fmla="*/ 17 h 25"/>
                  <a:gd name="T80" fmla="*/ 7 w 15"/>
                  <a:gd name="T81" fmla="*/ 17 h 25"/>
                  <a:gd name="T82" fmla="*/ 7 w 15"/>
                  <a:gd name="T83" fmla="*/ 17 h 25"/>
                  <a:gd name="T84" fmla="*/ 7 w 15"/>
                  <a:gd name="T85" fmla="*/ 17 h 25"/>
                  <a:gd name="T86" fmla="*/ 7 w 15"/>
                  <a:gd name="T87" fmla="*/ 17 h 25"/>
                  <a:gd name="T88" fmla="*/ 7 w 15"/>
                  <a:gd name="T89" fmla="*/ 8 h 25"/>
                  <a:gd name="T90" fmla="*/ 7 w 15"/>
                  <a:gd name="T91" fmla="*/ 8 h 25"/>
                  <a:gd name="T92" fmla="*/ 7 w 15"/>
                  <a:gd name="T93" fmla="*/ 8 h 25"/>
                  <a:gd name="T94" fmla="*/ 7 w 15"/>
                  <a:gd name="T95" fmla="*/ 8 h 25"/>
                  <a:gd name="T96" fmla="*/ 7 w 15"/>
                  <a:gd name="T97" fmla="*/ 8 h 25"/>
                  <a:gd name="T98" fmla="*/ 7 w 15"/>
                  <a:gd name="T99" fmla="*/ 8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
                  <a:gd name="T151" fmla="*/ 0 h 25"/>
                  <a:gd name="T152" fmla="*/ 15 w 15"/>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 h="25">
                    <a:moveTo>
                      <a:pt x="7" y="8"/>
                    </a:moveTo>
                    <a:lnTo>
                      <a:pt x="0" y="17"/>
                    </a:lnTo>
                    <a:lnTo>
                      <a:pt x="0" y="8"/>
                    </a:lnTo>
                    <a:lnTo>
                      <a:pt x="7" y="0"/>
                    </a:lnTo>
                    <a:lnTo>
                      <a:pt x="7" y="8"/>
                    </a:lnTo>
                    <a:lnTo>
                      <a:pt x="7" y="17"/>
                    </a:lnTo>
                    <a:lnTo>
                      <a:pt x="0" y="17"/>
                    </a:lnTo>
                    <a:lnTo>
                      <a:pt x="0" y="8"/>
                    </a:lnTo>
                    <a:lnTo>
                      <a:pt x="7" y="0"/>
                    </a:lnTo>
                    <a:lnTo>
                      <a:pt x="7" y="8"/>
                    </a:lnTo>
                    <a:lnTo>
                      <a:pt x="7" y="17"/>
                    </a:lnTo>
                    <a:lnTo>
                      <a:pt x="15" y="17"/>
                    </a:lnTo>
                    <a:lnTo>
                      <a:pt x="7" y="25"/>
                    </a:lnTo>
                    <a:lnTo>
                      <a:pt x="7" y="17"/>
                    </a:lnTo>
                    <a:lnTo>
                      <a:pt x="7" y="8"/>
                    </a:lnTo>
                    <a:close/>
                  </a:path>
                </a:pathLst>
              </a:custGeom>
              <a:solidFill>
                <a:srgbClr val="FFFFFF"/>
              </a:solidFill>
              <a:ln w="9525">
                <a:noFill/>
                <a:round/>
                <a:headEnd/>
                <a:tailEnd/>
              </a:ln>
            </p:spPr>
            <p:txBody>
              <a:bodyPr/>
              <a:lstStyle/>
              <a:p>
                <a:endParaRPr lang="en-US">
                  <a:solidFill>
                    <a:srgbClr val="1C1C1C"/>
                  </a:solidFill>
                </a:endParaRPr>
              </a:p>
            </p:txBody>
          </p:sp>
          <p:sp>
            <p:nvSpPr>
              <p:cNvPr id="14603" name="Freeform 174"/>
              <p:cNvSpPr>
                <a:spLocks/>
              </p:cNvSpPr>
              <p:nvPr/>
            </p:nvSpPr>
            <p:spPr bwMode="auto">
              <a:xfrm>
                <a:off x="2408" y="2301"/>
                <a:ext cx="15" cy="25"/>
              </a:xfrm>
              <a:custGeom>
                <a:avLst/>
                <a:gdLst>
                  <a:gd name="T0" fmla="*/ 7 w 15"/>
                  <a:gd name="T1" fmla="*/ 8 h 25"/>
                  <a:gd name="T2" fmla="*/ 0 w 15"/>
                  <a:gd name="T3" fmla="*/ 17 h 25"/>
                  <a:gd name="T4" fmla="*/ 0 w 15"/>
                  <a:gd name="T5" fmla="*/ 8 h 25"/>
                  <a:gd name="T6" fmla="*/ 7 w 15"/>
                  <a:gd name="T7" fmla="*/ 0 h 25"/>
                  <a:gd name="T8" fmla="*/ 7 w 15"/>
                  <a:gd name="T9" fmla="*/ 8 h 25"/>
                  <a:gd name="T10" fmla="*/ 7 w 15"/>
                  <a:gd name="T11" fmla="*/ 17 h 25"/>
                  <a:gd name="T12" fmla="*/ 0 w 15"/>
                  <a:gd name="T13" fmla="*/ 17 h 25"/>
                  <a:gd name="T14" fmla="*/ 0 w 15"/>
                  <a:gd name="T15" fmla="*/ 8 h 25"/>
                  <a:gd name="T16" fmla="*/ 7 w 15"/>
                  <a:gd name="T17" fmla="*/ 0 h 25"/>
                  <a:gd name="T18" fmla="*/ 7 w 15"/>
                  <a:gd name="T19" fmla="*/ 8 h 25"/>
                  <a:gd name="T20" fmla="*/ 7 w 15"/>
                  <a:gd name="T21" fmla="*/ 17 h 25"/>
                  <a:gd name="T22" fmla="*/ 15 w 15"/>
                  <a:gd name="T23" fmla="*/ 17 h 25"/>
                  <a:gd name="T24" fmla="*/ 7 w 15"/>
                  <a:gd name="T25" fmla="*/ 25 h 25"/>
                  <a:gd name="T26" fmla="*/ 7 w 15"/>
                  <a:gd name="T27" fmla="*/ 17 h 25"/>
                  <a:gd name="T28" fmla="*/ 7 w 15"/>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25"/>
                  <a:gd name="T47" fmla="*/ 15 w 15"/>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25">
                    <a:moveTo>
                      <a:pt x="7" y="8"/>
                    </a:moveTo>
                    <a:lnTo>
                      <a:pt x="0" y="17"/>
                    </a:lnTo>
                    <a:lnTo>
                      <a:pt x="0" y="8"/>
                    </a:lnTo>
                    <a:lnTo>
                      <a:pt x="7" y="0"/>
                    </a:lnTo>
                    <a:lnTo>
                      <a:pt x="7" y="8"/>
                    </a:lnTo>
                    <a:lnTo>
                      <a:pt x="7" y="17"/>
                    </a:lnTo>
                    <a:lnTo>
                      <a:pt x="0" y="17"/>
                    </a:lnTo>
                    <a:lnTo>
                      <a:pt x="0" y="8"/>
                    </a:lnTo>
                    <a:lnTo>
                      <a:pt x="7" y="0"/>
                    </a:lnTo>
                    <a:lnTo>
                      <a:pt x="7" y="8"/>
                    </a:lnTo>
                    <a:lnTo>
                      <a:pt x="7" y="17"/>
                    </a:lnTo>
                    <a:lnTo>
                      <a:pt x="15" y="17"/>
                    </a:lnTo>
                    <a:lnTo>
                      <a:pt x="7" y="25"/>
                    </a:lnTo>
                    <a:lnTo>
                      <a:pt x="7" y="17"/>
                    </a:lnTo>
                    <a:lnTo>
                      <a:pt x="7" y="8"/>
                    </a:lnTo>
                    <a:close/>
                  </a:path>
                </a:pathLst>
              </a:custGeom>
              <a:solidFill>
                <a:srgbClr val="FFFFFF"/>
              </a:solidFill>
              <a:ln w="9525">
                <a:noFill/>
                <a:round/>
                <a:headEnd/>
                <a:tailEnd/>
              </a:ln>
            </p:spPr>
            <p:txBody>
              <a:bodyPr/>
              <a:lstStyle/>
              <a:p>
                <a:endParaRPr lang="en-US">
                  <a:solidFill>
                    <a:srgbClr val="1C1C1C"/>
                  </a:solidFill>
                </a:endParaRPr>
              </a:p>
            </p:txBody>
          </p:sp>
          <p:sp>
            <p:nvSpPr>
              <p:cNvPr id="14604" name="Freeform 175"/>
              <p:cNvSpPr>
                <a:spLocks/>
              </p:cNvSpPr>
              <p:nvPr/>
            </p:nvSpPr>
            <p:spPr bwMode="auto">
              <a:xfrm>
                <a:off x="2408" y="2301"/>
                <a:ext cx="15" cy="25"/>
              </a:xfrm>
              <a:custGeom>
                <a:avLst/>
                <a:gdLst>
                  <a:gd name="T0" fmla="*/ 7 w 15"/>
                  <a:gd name="T1" fmla="*/ 8 h 25"/>
                  <a:gd name="T2" fmla="*/ 0 w 15"/>
                  <a:gd name="T3" fmla="*/ 17 h 25"/>
                  <a:gd name="T4" fmla="*/ 0 w 15"/>
                  <a:gd name="T5" fmla="*/ 8 h 25"/>
                  <a:gd name="T6" fmla="*/ 7 w 15"/>
                  <a:gd name="T7" fmla="*/ 0 h 25"/>
                  <a:gd name="T8" fmla="*/ 7 w 15"/>
                  <a:gd name="T9" fmla="*/ 8 h 25"/>
                  <a:gd name="T10" fmla="*/ 7 w 15"/>
                  <a:gd name="T11" fmla="*/ 17 h 25"/>
                  <a:gd name="T12" fmla="*/ 0 w 15"/>
                  <a:gd name="T13" fmla="*/ 17 h 25"/>
                  <a:gd name="T14" fmla="*/ 0 w 15"/>
                  <a:gd name="T15" fmla="*/ 8 h 25"/>
                  <a:gd name="T16" fmla="*/ 7 w 15"/>
                  <a:gd name="T17" fmla="*/ 0 h 25"/>
                  <a:gd name="T18" fmla="*/ 7 w 15"/>
                  <a:gd name="T19" fmla="*/ 8 h 25"/>
                  <a:gd name="T20" fmla="*/ 7 w 15"/>
                  <a:gd name="T21" fmla="*/ 17 h 25"/>
                  <a:gd name="T22" fmla="*/ 15 w 15"/>
                  <a:gd name="T23" fmla="*/ 17 h 25"/>
                  <a:gd name="T24" fmla="*/ 7 w 15"/>
                  <a:gd name="T25" fmla="*/ 25 h 25"/>
                  <a:gd name="T26" fmla="*/ 7 w 15"/>
                  <a:gd name="T27" fmla="*/ 17 h 25"/>
                  <a:gd name="T28" fmla="*/ 7 w 15"/>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25"/>
                  <a:gd name="T47" fmla="*/ 15 w 15"/>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25">
                    <a:moveTo>
                      <a:pt x="7" y="8"/>
                    </a:moveTo>
                    <a:lnTo>
                      <a:pt x="0" y="17"/>
                    </a:lnTo>
                    <a:lnTo>
                      <a:pt x="0" y="8"/>
                    </a:lnTo>
                    <a:lnTo>
                      <a:pt x="7" y="0"/>
                    </a:lnTo>
                    <a:lnTo>
                      <a:pt x="7" y="8"/>
                    </a:lnTo>
                    <a:lnTo>
                      <a:pt x="7" y="17"/>
                    </a:lnTo>
                    <a:lnTo>
                      <a:pt x="0" y="17"/>
                    </a:lnTo>
                    <a:lnTo>
                      <a:pt x="0" y="8"/>
                    </a:lnTo>
                    <a:lnTo>
                      <a:pt x="7" y="0"/>
                    </a:lnTo>
                    <a:lnTo>
                      <a:pt x="7" y="8"/>
                    </a:lnTo>
                    <a:lnTo>
                      <a:pt x="7" y="17"/>
                    </a:lnTo>
                    <a:lnTo>
                      <a:pt x="15" y="17"/>
                    </a:lnTo>
                    <a:lnTo>
                      <a:pt x="7" y="25"/>
                    </a:lnTo>
                    <a:lnTo>
                      <a:pt x="7" y="17"/>
                    </a:lnTo>
                    <a:lnTo>
                      <a:pt x="7" y="8"/>
                    </a:lnTo>
                    <a:close/>
                  </a:path>
                </a:pathLst>
              </a:custGeom>
              <a:noFill/>
              <a:ln w="12700">
                <a:solidFill>
                  <a:srgbClr val="E75251"/>
                </a:solidFill>
                <a:round/>
                <a:headEnd/>
                <a:tailEnd/>
              </a:ln>
            </p:spPr>
            <p:txBody>
              <a:bodyPr/>
              <a:lstStyle/>
              <a:p>
                <a:endParaRPr lang="en-US">
                  <a:solidFill>
                    <a:srgbClr val="1C1C1C"/>
                  </a:solidFill>
                </a:endParaRPr>
              </a:p>
            </p:txBody>
          </p:sp>
        </p:grpSp>
        <p:sp>
          <p:nvSpPr>
            <p:cNvPr id="14389" name="Freeform 176"/>
            <p:cNvSpPr>
              <a:spLocks/>
            </p:cNvSpPr>
            <p:nvPr/>
          </p:nvSpPr>
          <p:spPr bwMode="auto">
            <a:xfrm>
              <a:off x="4938713" y="3638550"/>
              <a:ext cx="23812" cy="26988"/>
            </a:xfrm>
            <a:custGeom>
              <a:avLst/>
              <a:gdLst>
                <a:gd name="T0" fmla="*/ 2147483647 w 15"/>
                <a:gd name="T1" fmla="*/ 0 h 17"/>
                <a:gd name="T2" fmla="*/ 0 w 15"/>
                <a:gd name="T3" fmla="*/ 0 h 17"/>
                <a:gd name="T4" fmla="*/ 0 w 15"/>
                <a:gd name="T5" fmla="*/ 2147483647 h 17"/>
                <a:gd name="T6" fmla="*/ 2147483647 w 15"/>
                <a:gd name="T7" fmla="*/ 2147483647 h 17"/>
                <a:gd name="T8" fmla="*/ 2147483647 w 15"/>
                <a:gd name="T9" fmla="*/ 2147483647 h 17"/>
                <a:gd name="T10" fmla="*/ 2147483647 w 15"/>
                <a:gd name="T11" fmla="*/ 2147483647 h 17"/>
                <a:gd name="T12" fmla="*/ 2147483647 w 15"/>
                <a:gd name="T13" fmla="*/ 0 h 17"/>
                <a:gd name="T14" fmla="*/ 2147483647 w 15"/>
                <a:gd name="T15" fmla="*/ 0 h 17"/>
                <a:gd name="T16" fmla="*/ 2147483647 w 15"/>
                <a:gd name="T17" fmla="*/ 0 h 17"/>
                <a:gd name="T18" fmla="*/ 0 w 15"/>
                <a:gd name="T19" fmla="*/ 2147483647 h 17"/>
                <a:gd name="T20" fmla="*/ 2147483647 w 15"/>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7"/>
                <a:gd name="T35" fmla="*/ 15 w 1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7">
                  <a:moveTo>
                    <a:pt x="8" y="0"/>
                  </a:moveTo>
                  <a:lnTo>
                    <a:pt x="0" y="0"/>
                  </a:lnTo>
                  <a:lnTo>
                    <a:pt x="0" y="9"/>
                  </a:lnTo>
                  <a:lnTo>
                    <a:pt x="8" y="9"/>
                  </a:lnTo>
                  <a:lnTo>
                    <a:pt x="8" y="17"/>
                  </a:lnTo>
                  <a:lnTo>
                    <a:pt x="8" y="9"/>
                  </a:lnTo>
                  <a:lnTo>
                    <a:pt x="8" y="0"/>
                  </a:lnTo>
                  <a:lnTo>
                    <a:pt x="15" y="0"/>
                  </a:lnTo>
                  <a:lnTo>
                    <a:pt x="8" y="0"/>
                  </a:lnTo>
                  <a:lnTo>
                    <a:pt x="0" y="9"/>
                  </a:lnTo>
                  <a:lnTo>
                    <a:pt x="8" y="9"/>
                  </a:lnTo>
                </a:path>
              </a:pathLst>
            </a:custGeom>
            <a:noFill/>
            <a:ln w="12700">
              <a:solidFill>
                <a:srgbClr val="E75251"/>
              </a:solidFill>
              <a:round/>
              <a:headEnd/>
              <a:tailEnd/>
            </a:ln>
          </p:spPr>
          <p:txBody>
            <a:bodyPr/>
            <a:lstStyle/>
            <a:p>
              <a:endParaRPr lang="en-US">
                <a:solidFill>
                  <a:srgbClr val="1C1C1C"/>
                </a:solidFill>
              </a:endParaRPr>
            </a:p>
          </p:txBody>
        </p:sp>
        <p:grpSp>
          <p:nvGrpSpPr>
            <p:cNvPr id="14733" name="Group 177"/>
            <p:cNvGrpSpPr>
              <a:grpSpLocks/>
            </p:cNvGrpSpPr>
            <p:nvPr/>
          </p:nvGrpSpPr>
          <p:grpSpPr bwMode="auto">
            <a:xfrm>
              <a:off x="4902200" y="3652838"/>
              <a:ext cx="36513" cy="26987"/>
              <a:chOff x="2362" y="2301"/>
              <a:chExt cx="23" cy="17"/>
            </a:xfrm>
          </p:grpSpPr>
          <p:sp>
            <p:nvSpPr>
              <p:cNvPr id="14599" name="Freeform 178"/>
              <p:cNvSpPr>
                <a:spLocks/>
              </p:cNvSpPr>
              <p:nvPr/>
            </p:nvSpPr>
            <p:spPr bwMode="auto">
              <a:xfrm>
                <a:off x="2362" y="2301"/>
                <a:ext cx="23" cy="17"/>
              </a:xfrm>
              <a:custGeom>
                <a:avLst/>
                <a:gdLst>
                  <a:gd name="T0" fmla="*/ 15 w 23"/>
                  <a:gd name="T1" fmla="*/ 8 h 17"/>
                  <a:gd name="T2" fmla="*/ 15 w 23"/>
                  <a:gd name="T3" fmla="*/ 17 h 17"/>
                  <a:gd name="T4" fmla="*/ 8 w 23"/>
                  <a:gd name="T5" fmla="*/ 17 h 17"/>
                  <a:gd name="T6" fmla="*/ 8 w 23"/>
                  <a:gd name="T7" fmla="*/ 17 h 17"/>
                  <a:gd name="T8" fmla="*/ 8 w 23"/>
                  <a:gd name="T9" fmla="*/ 17 h 17"/>
                  <a:gd name="T10" fmla="*/ 15 w 23"/>
                  <a:gd name="T11" fmla="*/ 17 h 17"/>
                  <a:gd name="T12" fmla="*/ 15 w 23"/>
                  <a:gd name="T13" fmla="*/ 17 h 17"/>
                  <a:gd name="T14" fmla="*/ 15 w 23"/>
                  <a:gd name="T15" fmla="*/ 17 h 17"/>
                  <a:gd name="T16" fmla="*/ 15 w 23"/>
                  <a:gd name="T17" fmla="*/ 17 h 17"/>
                  <a:gd name="T18" fmla="*/ 15 w 23"/>
                  <a:gd name="T19" fmla="*/ 17 h 17"/>
                  <a:gd name="T20" fmla="*/ 15 w 23"/>
                  <a:gd name="T21" fmla="*/ 8 h 17"/>
                  <a:gd name="T22" fmla="*/ 8 w 23"/>
                  <a:gd name="T23" fmla="*/ 8 h 17"/>
                  <a:gd name="T24" fmla="*/ 8 w 23"/>
                  <a:gd name="T25" fmla="*/ 8 h 17"/>
                  <a:gd name="T26" fmla="*/ 8 w 23"/>
                  <a:gd name="T27" fmla="*/ 8 h 17"/>
                  <a:gd name="T28" fmla="*/ 8 w 23"/>
                  <a:gd name="T29" fmla="*/ 8 h 17"/>
                  <a:gd name="T30" fmla="*/ 8 w 23"/>
                  <a:gd name="T31" fmla="*/ 8 h 17"/>
                  <a:gd name="T32" fmla="*/ 8 w 23"/>
                  <a:gd name="T33" fmla="*/ 8 h 17"/>
                  <a:gd name="T34" fmla="*/ 0 w 23"/>
                  <a:gd name="T35" fmla="*/ 8 h 17"/>
                  <a:gd name="T36" fmla="*/ 8 w 23"/>
                  <a:gd name="T37" fmla="*/ 8 h 17"/>
                  <a:gd name="T38" fmla="*/ 8 w 23"/>
                  <a:gd name="T39" fmla="*/ 17 h 17"/>
                  <a:gd name="T40" fmla="*/ 8 w 23"/>
                  <a:gd name="T41" fmla="*/ 17 h 17"/>
                  <a:gd name="T42" fmla="*/ 8 w 23"/>
                  <a:gd name="T43" fmla="*/ 17 h 17"/>
                  <a:gd name="T44" fmla="*/ 8 w 23"/>
                  <a:gd name="T45" fmla="*/ 17 h 17"/>
                  <a:gd name="T46" fmla="*/ 15 w 23"/>
                  <a:gd name="T47" fmla="*/ 17 h 17"/>
                  <a:gd name="T48" fmla="*/ 15 w 23"/>
                  <a:gd name="T49" fmla="*/ 17 h 17"/>
                  <a:gd name="T50" fmla="*/ 15 w 23"/>
                  <a:gd name="T51" fmla="*/ 17 h 17"/>
                  <a:gd name="T52" fmla="*/ 15 w 23"/>
                  <a:gd name="T53" fmla="*/ 17 h 17"/>
                  <a:gd name="T54" fmla="*/ 15 w 23"/>
                  <a:gd name="T55" fmla="*/ 17 h 17"/>
                  <a:gd name="T56" fmla="*/ 15 w 23"/>
                  <a:gd name="T57" fmla="*/ 8 h 17"/>
                  <a:gd name="T58" fmla="*/ 15 w 23"/>
                  <a:gd name="T59" fmla="*/ 8 h 17"/>
                  <a:gd name="T60" fmla="*/ 15 w 23"/>
                  <a:gd name="T61" fmla="*/ 8 h 17"/>
                  <a:gd name="T62" fmla="*/ 15 w 23"/>
                  <a:gd name="T63" fmla="*/ 8 h 17"/>
                  <a:gd name="T64" fmla="*/ 15 w 23"/>
                  <a:gd name="T65" fmla="*/ 0 h 17"/>
                  <a:gd name="T66" fmla="*/ 15 w 23"/>
                  <a:gd name="T67" fmla="*/ 0 h 17"/>
                  <a:gd name="T68" fmla="*/ 8 w 23"/>
                  <a:gd name="T69" fmla="*/ 0 h 17"/>
                  <a:gd name="T70" fmla="*/ 8 w 23"/>
                  <a:gd name="T71" fmla="*/ 0 h 17"/>
                  <a:gd name="T72" fmla="*/ 8 w 23"/>
                  <a:gd name="T73" fmla="*/ 0 h 17"/>
                  <a:gd name="T74" fmla="*/ 8 w 23"/>
                  <a:gd name="T75" fmla="*/ 8 h 17"/>
                  <a:gd name="T76" fmla="*/ 8 w 23"/>
                  <a:gd name="T77" fmla="*/ 8 h 17"/>
                  <a:gd name="T78" fmla="*/ 0 w 23"/>
                  <a:gd name="T79" fmla="*/ 8 h 17"/>
                  <a:gd name="T80" fmla="*/ 8 w 23"/>
                  <a:gd name="T81" fmla="*/ 8 h 17"/>
                  <a:gd name="T82" fmla="*/ 8 w 23"/>
                  <a:gd name="T83" fmla="*/ 8 h 17"/>
                  <a:gd name="T84" fmla="*/ 8 w 23"/>
                  <a:gd name="T85" fmla="*/ 8 h 17"/>
                  <a:gd name="T86" fmla="*/ 8 w 23"/>
                  <a:gd name="T87" fmla="*/ 17 h 17"/>
                  <a:gd name="T88" fmla="*/ 15 w 23"/>
                  <a:gd name="T89" fmla="*/ 17 h 17"/>
                  <a:gd name="T90" fmla="*/ 15 w 23"/>
                  <a:gd name="T91" fmla="*/ 17 h 17"/>
                  <a:gd name="T92" fmla="*/ 15 w 23"/>
                  <a:gd name="T93" fmla="*/ 17 h 17"/>
                  <a:gd name="T94" fmla="*/ 15 w 23"/>
                  <a:gd name="T95" fmla="*/ 17 h 17"/>
                  <a:gd name="T96" fmla="*/ 23 w 23"/>
                  <a:gd name="T97" fmla="*/ 8 h 17"/>
                  <a:gd name="T98" fmla="*/ 23 w 23"/>
                  <a:gd name="T99" fmla="*/ 17 h 17"/>
                  <a:gd name="T100" fmla="*/ 23 w 23"/>
                  <a:gd name="T101" fmla="*/ 17 h 17"/>
                  <a:gd name="T102" fmla="*/ 23 w 23"/>
                  <a:gd name="T103" fmla="*/ 17 h 17"/>
                  <a:gd name="T104" fmla="*/ 15 w 23"/>
                  <a:gd name="T105" fmla="*/ 17 h 17"/>
                  <a:gd name="T106" fmla="*/ 15 w 23"/>
                  <a:gd name="T107" fmla="*/ 8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
                  <a:gd name="T163" fmla="*/ 0 h 17"/>
                  <a:gd name="T164" fmla="*/ 23 w 23"/>
                  <a:gd name="T165" fmla="*/ 17 h 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 h="17">
                    <a:moveTo>
                      <a:pt x="15" y="8"/>
                    </a:moveTo>
                    <a:lnTo>
                      <a:pt x="15" y="17"/>
                    </a:lnTo>
                    <a:lnTo>
                      <a:pt x="8" y="17"/>
                    </a:lnTo>
                    <a:lnTo>
                      <a:pt x="15" y="17"/>
                    </a:lnTo>
                    <a:lnTo>
                      <a:pt x="15" y="8"/>
                    </a:lnTo>
                    <a:lnTo>
                      <a:pt x="8" y="8"/>
                    </a:lnTo>
                    <a:lnTo>
                      <a:pt x="0" y="8"/>
                    </a:lnTo>
                    <a:lnTo>
                      <a:pt x="8" y="8"/>
                    </a:lnTo>
                    <a:lnTo>
                      <a:pt x="8" y="17"/>
                    </a:lnTo>
                    <a:lnTo>
                      <a:pt x="15" y="17"/>
                    </a:lnTo>
                    <a:lnTo>
                      <a:pt x="15" y="8"/>
                    </a:lnTo>
                    <a:lnTo>
                      <a:pt x="15" y="0"/>
                    </a:lnTo>
                    <a:lnTo>
                      <a:pt x="8" y="0"/>
                    </a:lnTo>
                    <a:lnTo>
                      <a:pt x="8" y="8"/>
                    </a:lnTo>
                    <a:lnTo>
                      <a:pt x="0" y="8"/>
                    </a:lnTo>
                    <a:lnTo>
                      <a:pt x="8" y="8"/>
                    </a:lnTo>
                    <a:lnTo>
                      <a:pt x="8" y="17"/>
                    </a:lnTo>
                    <a:lnTo>
                      <a:pt x="15" y="17"/>
                    </a:lnTo>
                    <a:lnTo>
                      <a:pt x="23" y="8"/>
                    </a:lnTo>
                    <a:lnTo>
                      <a:pt x="23" y="17"/>
                    </a:lnTo>
                    <a:lnTo>
                      <a:pt x="15" y="17"/>
                    </a:lnTo>
                    <a:lnTo>
                      <a:pt x="15" y="8"/>
                    </a:lnTo>
                    <a:close/>
                  </a:path>
                </a:pathLst>
              </a:custGeom>
              <a:solidFill>
                <a:srgbClr val="FFFFFF"/>
              </a:solidFill>
              <a:ln w="9525">
                <a:noFill/>
                <a:round/>
                <a:headEnd/>
                <a:tailEnd/>
              </a:ln>
            </p:spPr>
            <p:txBody>
              <a:bodyPr/>
              <a:lstStyle/>
              <a:p>
                <a:endParaRPr lang="en-US">
                  <a:solidFill>
                    <a:srgbClr val="1C1C1C"/>
                  </a:solidFill>
                </a:endParaRPr>
              </a:p>
            </p:txBody>
          </p:sp>
          <p:sp>
            <p:nvSpPr>
              <p:cNvPr id="14600" name="Freeform 179"/>
              <p:cNvSpPr>
                <a:spLocks/>
              </p:cNvSpPr>
              <p:nvPr/>
            </p:nvSpPr>
            <p:spPr bwMode="auto">
              <a:xfrm>
                <a:off x="2362" y="2301"/>
                <a:ext cx="23" cy="17"/>
              </a:xfrm>
              <a:custGeom>
                <a:avLst/>
                <a:gdLst>
                  <a:gd name="T0" fmla="*/ 15 w 23"/>
                  <a:gd name="T1" fmla="*/ 8 h 17"/>
                  <a:gd name="T2" fmla="*/ 15 w 23"/>
                  <a:gd name="T3" fmla="*/ 17 h 17"/>
                  <a:gd name="T4" fmla="*/ 8 w 23"/>
                  <a:gd name="T5" fmla="*/ 17 h 17"/>
                  <a:gd name="T6" fmla="*/ 15 w 23"/>
                  <a:gd name="T7" fmla="*/ 17 h 17"/>
                  <a:gd name="T8" fmla="*/ 15 w 23"/>
                  <a:gd name="T9" fmla="*/ 8 h 17"/>
                  <a:gd name="T10" fmla="*/ 8 w 23"/>
                  <a:gd name="T11" fmla="*/ 8 h 17"/>
                  <a:gd name="T12" fmla="*/ 0 w 23"/>
                  <a:gd name="T13" fmla="*/ 8 h 17"/>
                  <a:gd name="T14" fmla="*/ 8 w 23"/>
                  <a:gd name="T15" fmla="*/ 8 h 17"/>
                  <a:gd name="T16" fmla="*/ 8 w 23"/>
                  <a:gd name="T17" fmla="*/ 17 h 17"/>
                  <a:gd name="T18" fmla="*/ 15 w 23"/>
                  <a:gd name="T19" fmla="*/ 17 h 17"/>
                  <a:gd name="T20" fmla="*/ 15 w 23"/>
                  <a:gd name="T21" fmla="*/ 8 h 17"/>
                  <a:gd name="T22" fmla="*/ 15 w 23"/>
                  <a:gd name="T23" fmla="*/ 0 h 17"/>
                  <a:gd name="T24" fmla="*/ 8 w 23"/>
                  <a:gd name="T25" fmla="*/ 0 h 17"/>
                  <a:gd name="T26" fmla="*/ 8 w 23"/>
                  <a:gd name="T27" fmla="*/ 8 h 17"/>
                  <a:gd name="T28" fmla="*/ 0 w 23"/>
                  <a:gd name="T29" fmla="*/ 8 h 17"/>
                  <a:gd name="T30" fmla="*/ 8 w 23"/>
                  <a:gd name="T31" fmla="*/ 8 h 17"/>
                  <a:gd name="T32" fmla="*/ 8 w 23"/>
                  <a:gd name="T33" fmla="*/ 17 h 17"/>
                  <a:gd name="T34" fmla="*/ 15 w 23"/>
                  <a:gd name="T35" fmla="*/ 17 h 17"/>
                  <a:gd name="T36" fmla="*/ 23 w 23"/>
                  <a:gd name="T37" fmla="*/ 8 h 17"/>
                  <a:gd name="T38" fmla="*/ 23 w 23"/>
                  <a:gd name="T39" fmla="*/ 17 h 17"/>
                  <a:gd name="T40" fmla="*/ 15 w 23"/>
                  <a:gd name="T41" fmla="*/ 17 h 17"/>
                  <a:gd name="T42" fmla="*/ 15 w 23"/>
                  <a:gd name="T43" fmla="*/ 8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7"/>
                  <a:gd name="T68" fmla="*/ 23 w 23"/>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7">
                    <a:moveTo>
                      <a:pt x="15" y="8"/>
                    </a:moveTo>
                    <a:lnTo>
                      <a:pt x="15" y="17"/>
                    </a:lnTo>
                    <a:lnTo>
                      <a:pt x="8" y="17"/>
                    </a:lnTo>
                    <a:lnTo>
                      <a:pt x="15" y="17"/>
                    </a:lnTo>
                    <a:lnTo>
                      <a:pt x="15" y="8"/>
                    </a:lnTo>
                    <a:lnTo>
                      <a:pt x="8" y="8"/>
                    </a:lnTo>
                    <a:lnTo>
                      <a:pt x="0" y="8"/>
                    </a:lnTo>
                    <a:lnTo>
                      <a:pt x="8" y="8"/>
                    </a:lnTo>
                    <a:lnTo>
                      <a:pt x="8" y="17"/>
                    </a:lnTo>
                    <a:lnTo>
                      <a:pt x="15" y="17"/>
                    </a:lnTo>
                    <a:lnTo>
                      <a:pt x="15" y="8"/>
                    </a:lnTo>
                    <a:lnTo>
                      <a:pt x="15" y="0"/>
                    </a:lnTo>
                    <a:lnTo>
                      <a:pt x="8" y="0"/>
                    </a:lnTo>
                    <a:lnTo>
                      <a:pt x="8" y="8"/>
                    </a:lnTo>
                    <a:lnTo>
                      <a:pt x="0" y="8"/>
                    </a:lnTo>
                    <a:lnTo>
                      <a:pt x="8" y="8"/>
                    </a:lnTo>
                    <a:lnTo>
                      <a:pt x="8" y="17"/>
                    </a:lnTo>
                    <a:lnTo>
                      <a:pt x="15" y="17"/>
                    </a:lnTo>
                    <a:lnTo>
                      <a:pt x="23" y="8"/>
                    </a:lnTo>
                    <a:lnTo>
                      <a:pt x="23" y="17"/>
                    </a:lnTo>
                    <a:lnTo>
                      <a:pt x="15" y="17"/>
                    </a:lnTo>
                    <a:lnTo>
                      <a:pt x="15" y="8"/>
                    </a:lnTo>
                    <a:close/>
                  </a:path>
                </a:pathLst>
              </a:custGeom>
              <a:solidFill>
                <a:srgbClr val="FFFFFF"/>
              </a:solidFill>
              <a:ln w="9525">
                <a:noFill/>
                <a:round/>
                <a:headEnd/>
                <a:tailEnd/>
              </a:ln>
            </p:spPr>
            <p:txBody>
              <a:bodyPr/>
              <a:lstStyle/>
              <a:p>
                <a:endParaRPr lang="en-US">
                  <a:solidFill>
                    <a:srgbClr val="1C1C1C"/>
                  </a:solidFill>
                </a:endParaRPr>
              </a:p>
            </p:txBody>
          </p:sp>
          <p:sp>
            <p:nvSpPr>
              <p:cNvPr id="14601" name="Freeform 180"/>
              <p:cNvSpPr>
                <a:spLocks/>
              </p:cNvSpPr>
              <p:nvPr/>
            </p:nvSpPr>
            <p:spPr bwMode="auto">
              <a:xfrm>
                <a:off x="2362" y="2301"/>
                <a:ext cx="23" cy="17"/>
              </a:xfrm>
              <a:custGeom>
                <a:avLst/>
                <a:gdLst>
                  <a:gd name="T0" fmla="*/ 15 w 23"/>
                  <a:gd name="T1" fmla="*/ 8 h 17"/>
                  <a:gd name="T2" fmla="*/ 15 w 23"/>
                  <a:gd name="T3" fmla="*/ 17 h 17"/>
                  <a:gd name="T4" fmla="*/ 8 w 23"/>
                  <a:gd name="T5" fmla="*/ 17 h 17"/>
                  <a:gd name="T6" fmla="*/ 15 w 23"/>
                  <a:gd name="T7" fmla="*/ 17 h 17"/>
                  <a:gd name="T8" fmla="*/ 15 w 23"/>
                  <a:gd name="T9" fmla="*/ 8 h 17"/>
                  <a:gd name="T10" fmla="*/ 8 w 23"/>
                  <a:gd name="T11" fmla="*/ 8 h 17"/>
                  <a:gd name="T12" fmla="*/ 0 w 23"/>
                  <a:gd name="T13" fmla="*/ 8 h 17"/>
                  <a:gd name="T14" fmla="*/ 8 w 23"/>
                  <a:gd name="T15" fmla="*/ 8 h 17"/>
                  <a:gd name="T16" fmla="*/ 8 w 23"/>
                  <a:gd name="T17" fmla="*/ 17 h 17"/>
                  <a:gd name="T18" fmla="*/ 15 w 23"/>
                  <a:gd name="T19" fmla="*/ 17 h 17"/>
                  <a:gd name="T20" fmla="*/ 15 w 23"/>
                  <a:gd name="T21" fmla="*/ 8 h 17"/>
                  <a:gd name="T22" fmla="*/ 15 w 23"/>
                  <a:gd name="T23" fmla="*/ 0 h 17"/>
                  <a:gd name="T24" fmla="*/ 8 w 23"/>
                  <a:gd name="T25" fmla="*/ 0 h 17"/>
                  <a:gd name="T26" fmla="*/ 8 w 23"/>
                  <a:gd name="T27" fmla="*/ 8 h 17"/>
                  <a:gd name="T28" fmla="*/ 0 w 23"/>
                  <a:gd name="T29" fmla="*/ 8 h 17"/>
                  <a:gd name="T30" fmla="*/ 8 w 23"/>
                  <a:gd name="T31" fmla="*/ 8 h 17"/>
                  <a:gd name="T32" fmla="*/ 8 w 23"/>
                  <a:gd name="T33" fmla="*/ 17 h 17"/>
                  <a:gd name="T34" fmla="*/ 15 w 23"/>
                  <a:gd name="T35" fmla="*/ 17 h 17"/>
                  <a:gd name="T36" fmla="*/ 23 w 23"/>
                  <a:gd name="T37" fmla="*/ 8 h 17"/>
                  <a:gd name="T38" fmla="*/ 23 w 23"/>
                  <a:gd name="T39" fmla="*/ 17 h 17"/>
                  <a:gd name="T40" fmla="*/ 15 w 23"/>
                  <a:gd name="T41" fmla="*/ 17 h 17"/>
                  <a:gd name="T42" fmla="*/ 15 w 23"/>
                  <a:gd name="T43" fmla="*/ 8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7"/>
                  <a:gd name="T68" fmla="*/ 23 w 23"/>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7">
                    <a:moveTo>
                      <a:pt x="15" y="8"/>
                    </a:moveTo>
                    <a:lnTo>
                      <a:pt x="15" y="17"/>
                    </a:lnTo>
                    <a:lnTo>
                      <a:pt x="8" y="17"/>
                    </a:lnTo>
                    <a:lnTo>
                      <a:pt x="15" y="17"/>
                    </a:lnTo>
                    <a:lnTo>
                      <a:pt x="15" y="8"/>
                    </a:lnTo>
                    <a:lnTo>
                      <a:pt x="8" y="8"/>
                    </a:lnTo>
                    <a:lnTo>
                      <a:pt x="0" y="8"/>
                    </a:lnTo>
                    <a:lnTo>
                      <a:pt x="8" y="8"/>
                    </a:lnTo>
                    <a:lnTo>
                      <a:pt x="8" y="17"/>
                    </a:lnTo>
                    <a:lnTo>
                      <a:pt x="15" y="17"/>
                    </a:lnTo>
                    <a:lnTo>
                      <a:pt x="15" y="8"/>
                    </a:lnTo>
                    <a:lnTo>
                      <a:pt x="15" y="0"/>
                    </a:lnTo>
                    <a:lnTo>
                      <a:pt x="8" y="0"/>
                    </a:lnTo>
                    <a:lnTo>
                      <a:pt x="8" y="8"/>
                    </a:lnTo>
                    <a:lnTo>
                      <a:pt x="0" y="8"/>
                    </a:lnTo>
                    <a:lnTo>
                      <a:pt x="8" y="8"/>
                    </a:lnTo>
                    <a:lnTo>
                      <a:pt x="8" y="17"/>
                    </a:lnTo>
                    <a:lnTo>
                      <a:pt x="15" y="17"/>
                    </a:lnTo>
                    <a:lnTo>
                      <a:pt x="23" y="8"/>
                    </a:lnTo>
                    <a:lnTo>
                      <a:pt x="23" y="17"/>
                    </a:lnTo>
                    <a:lnTo>
                      <a:pt x="15" y="17"/>
                    </a:lnTo>
                    <a:lnTo>
                      <a:pt x="15" y="8"/>
                    </a:lnTo>
                    <a:close/>
                  </a:path>
                </a:pathLst>
              </a:custGeom>
              <a:noFill/>
              <a:ln w="12700">
                <a:solidFill>
                  <a:srgbClr val="E75251"/>
                </a:solidFill>
                <a:round/>
                <a:headEnd/>
                <a:tailEnd/>
              </a:ln>
            </p:spPr>
            <p:txBody>
              <a:bodyPr/>
              <a:lstStyle/>
              <a:p>
                <a:endParaRPr lang="en-US">
                  <a:solidFill>
                    <a:srgbClr val="1C1C1C"/>
                  </a:solidFill>
                </a:endParaRPr>
              </a:p>
            </p:txBody>
          </p:sp>
        </p:grpSp>
        <p:sp>
          <p:nvSpPr>
            <p:cNvPr id="14391" name="Freeform 181"/>
            <p:cNvSpPr>
              <a:spLocks/>
            </p:cNvSpPr>
            <p:nvPr/>
          </p:nvSpPr>
          <p:spPr bwMode="auto">
            <a:xfrm>
              <a:off x="4805363" y="3814763"/>
              <a:ext cx="36512" cy="26987"/>
            </a:xfrm>
            <a:custGeom>
              <a:avLst/>
              <a:gdLst>
                <a:gd name="T0" fmla="*/ 2147483647 w 23"/>
                <a:gd name="T1" fmla="*/ 2147483647 h 17"/>
                <a:gd name="T2" fmla="*/ 2147483647 w 23"/>
                <a:gd name="T3" fmla="*/ 2147483647 h 17"/>
                <a:gd name="T4" fmla="*/ 2147483647 w 23"/>
                <a:gd name="T5" fmla="*/ 2147483647 h 17"/>
                <a:gd name="T6" fmla="*/ 2147483647 w 23"/>
                <a:gd name="T7" fmla="*/ 0 h 17"/>
                <a:gd name="T8" fmla="*/ 2147483647 w 23"/>
                <a:gd name="T9" fmla="*/ 0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2147483647 w 23"/>
                <a:gd name="T21" fmla="*/ 2147483647 h 17"/>
                <a:gd name="T22" fmla="*/ 2147483647 w 23"/>
                <a:gd name="T23" fmla="*/ 0 h 17"/>
                <a:gd name="T24" fmla="*/ 2147483647 w 23"/>
                <a:gd name="T25" fmla="*/ 0 h 17"/>
                <a:gd name="T26" fmla="*/ 0 w 23"/>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7"/>
                <a:gd name="T44" fmla="*/ 23 w 23"/>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7">
                  <a:moveTo>
                    <a:pt x="23" y="9"/>
                  </a:moveTo>
                  <a:lnTo>
                    <a:pt x="23" y="17"/>
                  </a:lnTo>
                  <a:lnTo>
                    <a:pt x="16" y="9"/>
                  </a:lnTo>
                  <a:lnTo>
                    <a:pt x="16" y="0"/>
                  </a:lnTo>
                  <a:lnTo>
                    <a:pt x="8" y="0"/>
                  </a:lnTo>
                  <a:lnTo>
                    <a:pt x="8" y="9"/>
                  </a:lnTo>
                  <a:lnTo>
                    <a:pt x="16" y="9"/>
                  </a:lnTo>
                  <a:lnTo>
                    <a:pt x="16" y="17"/>
                  </a:lnTo>
                  <a:lnTo>
                    <a:pt x="23" y="17"/>
                  </a:lnTo>
                  <a:lnTo>
                    <a:pt x="23" y="9"/>
                  </a:lnTo>
                  <a:lnTo>
                    <a:pt x="16" y="9"/>
                  </a:lnTo>
                  <a:lnTo>
                    <a:pt x="16" y="0"/>
                  </a:lnTo>
                  <a:lnTo>
                    <a:pt x="8" y="0"/>
                  </a:lnTo>
                  <a:lnTo>
                    <a:pt x="0" y="0"/>
                  </a:lnTo>
                </a:path>
              </a:pathLst>
            </a:custGeom>
            <a:noFill/>
            <a:ln w="12700">
              <a:solidFill>
                <a:srgbClr val="3D9E4A"/>
              </a:solidFill>
              <a:round/>
              <a:headEnd/>
              <a:tailEnd/>
            </a:ln>
          </p:spPr>
          <p:txBody>
            <a:bodyPr/>
            <a:lstStyle/>
            <a:p>
              <a:endParaRPr lang="en-US">
                <a:solidFill>
                  <a:srgbClr val="1C1C1C"/>
                </a:solidFill>
              </a:endParaRPr>
            </a:p>
          </p:txBody>
        </p:sp>
        <p:sp>
          <p:nvSpPr>
            <p:cNvPr id="14392" name="Freeform 182"/>
            <p:cNvSpPr>
              <a:spLocks/>
            </p:cNvSpPr>
            <p:nvPr/>
          </p:nvSpPr>
          <p:spPr bwMode="auto">
            <a:xfrm>
              <a:off x="4865688" y="3760788"/>
              <a:ext cx="25400" cy="26987"/>
            </a:xfrm>
            <a:custGeom>
              <a:avLst/>
              <a:gdLst>
                <a:gd name="T0" fmla="*/ 2147483647 w 16"/>
                <a:gd name="T1" fmla="*/ 0 h 17"/>
                <a:gd name="T2" fmla="*/ 2147483647 w 16"/>
                <a:gd name="T3" fmla="*/ 0 h 17"/>
                <a:gd name="T4" fmla="*/ 2147483647 w 16"/>
                <a:gd name="T5" fmla="*/ 2147483647 h 17"/>
                <a:gd name="T6" fmla="*/ 2147483647 w 16"/>
                <a:gd name="T7" fmla="*/ 2147483647 h 17"/>
                <a:gd name="T8" fmla="*/ 2147483647 w 16"/>
                <a:gd name="T9" fmla="*/ 0 h 17"/>
                <a:gd name="T10" fmla="*/ 2147483647 w 16"/>
                <a:gd name="T11" fmla="*/ 0 h 17"/>
                <a:gd name="T12" fmla="*/ 2147483647 w 16"/>
                <a:gd name="T13" fmla="*/ 2147483647 h 17"/>
                <a:gd name="T14" fmla="*/ 0 w 16"/>
                <a:gd name="T15" fmla="*/ 2147483647 h 17"/>
                <a:gd name="T16" fmla="*/ 0 w 16"/>
                <a:gd name="T17" fmla="*/ 0 h 17"/>
                <a:gd name="T18" fmla="*/ 2147483647 w 16"/>
                <a:gd name="T19" fmla="*/ 0 h 17"/>
                <a:gd name="T20" fmla="*/ 2147483647 w 16"/>
                <a:gd name="T21" fmla="*/ 2147483647 h 17"/>
                <a:gd name="T22" fmla="*/ 0 w 16"/>
                <a:gd name="T23" fmla="*/ 2147483647 h 17"/>
                <a:gd name="T24" fmla="*/ 0 w 16"/>
                <a:gd name="T25" fmla="*/ 2147483647 h 17"/>
                <a:gd name="T26" fmla="*/ 0 w 16"/>
                <a:gd name="T27" fmla="*/ 2147483647 h 17"/>
                <a:gd name="T28" fmla="*/ 0 w 16"/>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7"/>
                <a:gd name="T47" fmla="*/ 16 w 1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7">
                  <a:moveTo>
                    <a:pt x="16" y="0"/>
                  </a:moveTo>
                  <a:lnTo>
                    <a:pt x="8" y="0"/>
                  </a:lnTo>
                  <a:lnTo>
                    <a:pt x="8" y="9"/>
                  </a:lnTo>
                  <a:lnTo>
                    <a:pt x="16" y="9"/>
                  </a:lnTo>
                  <a:lnTo>
                    <a:pt x="16" y="0"/>
                  </a:lnTo>
                  <a:lnTo>
                    <a:pt x="8" y="0"/>
                  </a:lnTo>
                  <a:lnTo>
                    <a:pt x="8" y="9"/>
                  </a:lnTo>
                  <a:lnTo>
                    <a:pt x="0" y="9"/>
                  </a:lnTo>
                  <a:lnTo>
                    <a:pt x="0" y="0"/>
                  </a:lnTo>
                  <a:lnTo>
                    <a:pt x="8" y="0"/>
                  </a:lnTo>
                  <a:lnTo>
                    <a:pt x="8" y="9"/>
                  </a:lnTo>
                  <a:lnTo>
                    <a:pt x="0" y="9"/>
                  </a:lnTo>
                  <a:lnTo>
                    <a:pt x="0" y="17"/>
                  </a:lnTo>
                  <a:lnTo>
                    <a:pt x="0" y="9"/>
                  </a:lnTo>
                  <a:lnTo>
                    <a:pt x="0" y="17"/>
                  </a:lnTo>
                </a:path>
              </a:pathLst>
            </a:custGeom>
            <a:noFill/>
            <a:ln w="12700">
              <a:solidFill>
                <a:srgbClr val="3D9E4A"/>
              </a:solidFill>
              <a:round/>
              <a:headEnd/>
              <a:tailEnd/>
            </a:ln>
          </p:spPr>
          <p:txBody>
            <a:bodyPr/>
            <a:lstStyle/>
            <a:p>
              <a:endParaRPr lang="en-US">
                <a:solidFill>
                  <a:srgbClr val="1C1C1C"/>
                </a:solidFill>
              </a:endParaRPr>
            </a:p>
          </p:txBody>
        </p:sp>
        <p:grpSp>
          <p:nvGrpSpPr>
            <p:cNvPr id="14734" name="Group 183"/>
            <p:cNvGrpSpPr>
              <a:grpSpLocks/>
            </p:cNvGrpSpPr>
            <p:nvPr/>
          </p:nvGrpSpPr>
          <p:grpSpPr bwMode="auto">
            <a:xfrm>
              <a:off x="5011738" y="3760788"/>
              <a:ext cx="11112" cy="41275"/>
              <a:chOff x="2431" y="2369"/>
              <a:chExt cx="7" cy="26"/>
            </a:xfrm>
          </p:grpSpPr>
          <p:sp>
            <p:nvSpPr>
              <p:cNvPr id="14596" name="Freeform 184"/>
              <p:cNvSpPr>
                <a:spLocks/>
              </p:cNvSpPr>
              <p:nvPr/>
            </p:nvSpPr>
            <p:spPr bwMode="auto">
              <a:xfrm>
                <a:off x="2431" y="2369"/>
                <a:ext cx="7" cy="26"/>
              </a:xfrm>
              <a:custGeom>
                <a:avLst/>
                <a:gdLst>
                  <a:gd name="T0" fmla="*/ 7 w 7"/>
                  <a:gd name="T1" fmla="*/ 9 h 26"/>
                  <a:gd name="T2" fmla="*/ 7 w 7"/>
                  <a:gd name="T3" fmla="*/ 9 h 26"/>
                  <a:gd name="T4" fmla="*/ 7 w 7"/>
                  <a:gd name="T5" fmla="*/ 9 h 26"/>
                  <a:gd name="T6" fmla="*/ 0 w 7"/>
                  <a:gd name="T7" fmla="*/ 9 h 26"/>
                  <a:gd name="T8" fmla="*/ 0 w 7"/>
                  <a:gd name="T9" fmla="*/ 9 h 26"/>
                  <a:gd name="T10" fmla="*/ 0 w 7"/>
                  <a:gd name="T11" fmla="*/ 17 h 26"/>
                  <a:gd name="T12" fmla="*/ 0 w 7"/>
                  <a:gd name="T13" fmla="*/ 17 h 26"/>
                  <a:gd name="T14" fmla="*/ 7 w 7"/>
                  <a:gd name="T15" fmla="*/ 9 h 26"/>
                  <a:gd name="T16" fmla="*/ 7 w 7"/>
                  <a:gd name="T17" fmla="*/ 9 h 26"/>
                  <a:gd name="T18" fmla="*/ 7 w 7"/>
                  <a:gd name="T19" fmla="*/ 9 h 26"/>
                  <a:gd name="T20" fmla="*/ 7 w 7"/>
                  <a:gd name="T21" fmla="*/ 17 h 26"/>
                  <a:gd name="T22" fmla="*/ 0 w 7"/>
                  <a:gd name="T23" fmla="*/ 17 h 26"/>
                  <a:gd name="T24" fmla="*/ 0 w 7"/>
                  <a:gd name="T25" fmla="*/ 17 h 26"/>
                  <a:gd name="T26" fmla="*/ 0 w 7"/>
                  <a:gd name="T27" fmla="*/ 17 h 26"/>
                  <a:gd name="T28" fmla="*/ 0 w 7"/>
                  <a:gd name="T29" fmla="*/ 26 h 26"/>
                  <a:gd name="T30" fmla="*/ 0 w 7"/>
                  <a:gd name="T31" fmla="*/ 17 h 26"/>
                  <a:gd name="T32" fmla="*/ 0 w 7"/>
                  <a:gd name="T33" fmla="*/ 17 h 26"/>
                  <a:gd name="T34" fmla="*/ 0 w 7"/>
                  <a:gd name="T35" fmla="*/ 17 h 26"/>
                  <a:gd name="T36" fmla="*/ 0 w 7"/>
                  <a:gd name="T37" fmla="*/ 17 h 26"/>
                  <a:gd name="T38" fmla="*/ 0 w 7"/>
                  <a:gd name="T39" fmla="*/ 17 h 26"/>
                  <a:gd name="T40" fmla="*/ 7 w 7"/>
                  <a:gd name="T41" fmla="*/ 9 h 26"/>
                  <a:gd name="T42" fmla="*/ 7 w 7"/>
                  <a:gd name="T43" fmla="*/ 9 h 26"/>
                  <a:gd name="T44" fmla="*/ 7 w 7"/>
                  <a:gd name="T45" fmla="*/ 9 h 26"/>
                  <a:gd name="T46" fmla="*/ 7 w 7"/>
                  <a:gd name="T47" fmla="*/ 9 h 26"/>
                  <a:gd name="T48" fmla="*/ 7 w 7"/>
                  <a:gd name="T49" fmla="*/ 9 h 26"/>
                  <a:gd name="T50" fmla="*/ 7 w 7"/>
                  <a:gd name="T51" fmla="*/ 0 h 26"/>
                  <a:gd name="T52" fmla="*/ 7 w 7"/>
                  <a:gd name="T53" fmla="*/ 0 h 26"/>
                  <a:gd name="T54" fmla="*/ 7 w 7"/>
                  <a:gd name="T55" fmla="*/ 0 h 26"/>
                  <a:gd name="T56" fmla="*/ 7 w 7"/>
                  <a:gd name="T57" fmla="*/ 0 h 26"/>
                  <a:gd name="T58" fmla="*/ 7 w 7"/>
                  <a:gd name="T59" fmla="*/ 0 h 26"/>
                  <a:gd name="T60" fmla="*/ 7 w 7"/>
                  <a:gd name="T61" fmla="*/ 0 h 26"/>
                  <a:gd name="T62" fmla="*/ 7 w 7"/>
                  <a:gd name="T63" fmla="*/ 0 h 26"/>
                  <a:gd name="T64" fmla="*/ 7 w 7"/>
                  <a:gd name="T65" fmla="*/ 0 h 26"/>
                  <a:gd name="T66" fmla="*/ 7 w 7"/>
                  <a:gd name="T67" fmla="*/ 9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
                  <a:gd name="T103" fmla="*/ 0 h 26"/>
                  <a:gd name="T104" fmla="*/ 7 w 7"/>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 h="26">
                    <a:moveTo>
                      <a:pt x="7" y="9"/>
                    </a:moveTo>
                    <a:lnTo>
                      <a:pt x="7" y="9"/>
                    </a:lnTo>
                    <a:lnTo>
                      <a:pt x="0" y="9"/>
                    </a:lnTo>
                    <a:lnTo>
                      <a:pt x="0" y="17"/>
                    </a:lnTo>
                    <a:lnTo>
                      <a:pt x="7" y="9"/>
                    </a:lnTo>
                    <a:lnTo>
                      <a:pt x="7" y="17"/>
                    </a:lnTo>
                    <a:lnTo>
                      <a:pt x="0" y="17"/>
                    </a:lnTo>
                    <a:lnTo>
                      <a:pt x="0" y="26"/>
                    </a:lnTo>
                    <a:lnTo>
                      <a:pt x="0" y="17"/>
                    </a:lnTo>
                    <a:lnTo>
                      <a:pt x="7" y="9"/>
                    </a:lnTo>
                    <a:lnTo>
                      <a:pt x="7" y="0"/>
                    </a:lnTo>
                    <a:lnTo>
                      <a:pt x="7" y="9"/>
                    </a:lnTo>
                    <a:close/>
                  </a:path>
                </a:pathLst>
              </a:custGeom>
              <a:solidFill>
                <a:srgbClr val="FFFFFF"/>
              </a:solidFill>
              <a:ln w="9525">
                <a:noFill/>
                <a:round/>
                <a:headEnd/>
                <a:tailEnd/>
              </a:ln>
            </p:spPr>
            <p:txBody>
              <a:bodyPr/>
              <a:lstStyle/>
              <a:p>
                <a:endParaRPr lang="en-US">
                  <a:solidFill>
                    <a:srgbClr val="1C1C1C"/>
                  </a:solidFill>
                </a:endParaRPr>
              </a:p>
            </p:txBody>
          </p:sp>
          <p:sp>
            <p:nvSpPr>
              <p:cNvPr id="14597" name="Freeform 185"/>
              <p:cNvSpPr>
                <a:spLocks/>
              </p:cNvSpPr>
              <p:nvPr/>
            </p:nvSpPr>
            <p:spPr bwMode="auto">
              <a:xfrm>
                <a:off x="2431" y="2369"/>
                <a:ext cx="7" cy="26"/>
              </a:xfrm>
              <a:custGeom>
                <a:avLst/>
                <a:gdLst>
                  <a:gd name="T0" fmla="*/ 7 w 7"/>
                  <a:gd name="T1" fmla="*/ 9 h 26"/>
                  <a:gd name="T2" fmla="*/ 0 w 7"/>
                  <a:gd name="T3" fmla="*/ 9 h 26"/>
                  <a:gd name="T4" fmla="*/ 0 w 7"/>
                  <a:gd name="T5" fmla="*/ 17 h 26"/>
                  <a:gd name="T6" fmla="*/ 7 w 7"/>
                  <a:gd name="T7" fmla="*/ 9 h 26"/>
                  <a:gd name="T8" fmla="*/ 7 w 7"/>
                  <a:gd name="T9" fmla="*/ 17 h 26"/>
                  <a:gd name="T10" fmla="*/ 0 w 7"/>
                  <a:gd name="T11" fmla="*/ 17 h 26"/>
                  <a:gd name="T12" fmla="*/ 0 w 7"/>
                  <a:gd name="T13" fmla="*/ 26 h 26"/>
                  <a:gd name="T14" fmla="*/ 0 w 7"/>
                  <a:gd name="T15" fmla="*/ 17 h 26"/>
                  <a:gd name="T16" fmla="*/ 7 w 7"/>
                  <a:gd name="T17" fmla="*/ 9 h 26"/>
                  <a:gd name="T18" fmla="*/ 7 w 7"/>
                  <a:gd name="T19" fmla="*/ 0 h 26"/>
                  <a:gd name="T20" fmla="*/ 7 w 7"/>
                  <a:gd name="T21" fmla="*/ 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26"/>
                  <a:gd name="T35" fmla="*/ 7 w 7"/>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26">
                    <a:moveTo>
                      <a:pt x="7" y="9"/>
                    </a:moveTo>
                    <a:lnTo>
                      <a:pt x="0" y="9"/>
                    </a:lnTo>
                    <a:lnTo>
                      <a:pt x="0" y="17"/>
                    </a:lnTo>
                    <a:lnTo>
                      <a:pt x="7" y="9"/>
                    </a:lnTo>
                    <a:lnTo>
                      <a:pt x="7" y="17"/>
                    </a:lnTo>
                    <a:lnTo>
                      <a:pt x="0" y="17"/>
                    </a:lnTo>
                    <a:lnTo>
                      <a:pt x="0" y="26"/>
                    </a:lnTo>
                    <a:lnTo>
                      <a:pt x="0" y="17"/>
                    </a:lnTo>
                    <a:lnTo>
                      <a:pt x="7" y="9"/>
                    </a:lnTo>
                    <a:lnTo>
                      <a:pt x="7" y="0"/>
                    </a:lnTo>
                    <a:lnTo>
                      <a:pt x="7" y="9"/>
                    </a:lnTo>
                    <a:close/>
                  </a:path>
                </a:pathLst>
              </a:custGeom>
              <a:solidFill>
                <a:srgbClr val="FFFFFF"/>
              </a:solidFill>
              <a:ln w="9525">
                <a:noFill/>
                <a:round/>
                <a:headEnd/>
                <a:tailEnd/>
              </a:ln>
            </p:spPr>
            <p:txBody>
              <a:bodyPr/>
              <a:lstStyle/>
              <a:p>
                <a:endParaRPr lang="en-US">
                  <a:solidFill>
                    <a:srgbClr val="1C1C1C"/>
                  </a:solidFill>
                </a:endParaRPr>
              </a:p>
            </p:txBody>
          </p:sp>
          <p:sp>
            <p:nvSpPr>
              <p:cNvPr id="14598" name="Freeform 186"/>
              <p:cNvSpPr>
                <a:spLocks/>
              </p:cNvSpPr>
              <p:nvPr/>
            </p:nvSpPr>
            <p:spPr bwMode="auto">
              <a:xfrm>
                <a:off x="2431" y="2369"/>
                <a:ext cx="7" cy="26"/>
              </a:xfrm>
              <a:custGeom>
                <a:avLst/>
                <a:gdLst>
                  <a:gd name="T0" fmla="*/ 7 w 7"/>
                  <a:gd name="T1" fmla="*/ 9 h 26"/>
                  <a:gd name="T2" fmla="*/ 0 w 7"/>
                  <a:gd name="T3" fmla="*/ 9 h 26"/>
                  <a:gd name="T4" fmla="*/ 0 w 7"/>
                  <a:gd name="T5" fmla="*/ 17 h 26"/>
                  <a:gd name="T6" fmla="*/ 7 w 7"/>
                  <a:gd name="T7" fmla="*/ 9 h 26"/>
                  <a:gd name="T8" fmla="*/ 7 w 7"/>
                  <a:gd name="T9" fmla="*/ 17 h 26"/>
                  <a:gd name="T10" fmla="*/ 0 w 7"/>
                  <a:gd name="T11" fmla="*/ 17 h 26"/>
                  <a:gd name="T12" fmla="*/ 0 w 7"/>
                  <a:gd name="T13" fmla="*/ 26 h 26"/>
                  <a:gd name="T14" fmla="*/ 0 w 7"/>
                  <a:gd name="T15" fmla="*/ 17 h 26"/>
                  <a:gd name="T16" fmla="*/ 7 w 7"/>
                  <a:gd name="T17" fmla="*/ 9 h 26"/>
                  <a:gd name="T18" fmla="*/ 7 w 7"/>
                  <a:gd name="T19" fmla="*/ 0 h 26"/>
                  <a:gd name="T20" fmla="*/ 7 w 7"/>
                  <a:gd name="T21" fmla="*/ 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26"/>
                  <a:gd name="T35" fmla="*/ 7 w 7"/>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26">
                    <a:moveTo>
                      <a:pt x="7" y="9"/>
                    </a:moveTo>
                    <a:lnTo>
                      <a:pt x="0" y="9"/>
                    </a:lnTo>
                    <a:lnTo>
                      <a:pt x="0" y="17"/>
                    </a:lnTo>
                    <a:lnTo>
                      <a:pt x="7" y="9"/>
                    </a:lnTo>
                    <a:lnTo>
                      <a:pt x="7" y="17"/>
                    </a:lnTo>
                    <a:lnTo>
                      <a:pt x="0" y="17"/>
                    </a:lnTo>
                    <a:lnTo>
                      <a:pt x="0" y="26"/>
                    </a:lnTo>
                    <a:lnTo>
                      <a:pt x="0" y="17"/>
                    </a:lnTo>
                    <a:lnTo>
                      <a:pt x="7" y="9"/>
                    </a:lnTo>
                    <a:lnTo>
                      <a:pt x="7" y="0"/>
                    </a:lnTo>
                    <a:lnTo>
                      <a:pt x="7" y="9"/>
                    </a:lnTo>
                    <a:close/>
                  </a:path>
                </a:pathLst>
              </a:custGeom>
              <a:noFill/>
              <a:ln w="12700">
                <a:solidFill>
                  <a:srgbClr val="3D9E4A"/>
                </a:solidFill>
                <a:round/>
                <a:headEnd/>
                <a:tailEnd/>
              </a:ln>
            </p:spPr>
            <p:txBody>
              <a:bodyPr/>
              <a:lstStyle/>
              <a:p>
                <a:endParaRPr lang="en-US">
                  <a:solidFill>
                    <a:srgbClr val="1C1C1C"/>
                  </a:solidFill>
                </a:endParaRPr>
              </a:p>
            </p:txBody>
          </p:sp>
        </p:grpSp>
        <p:grpSp>
          <p:nvGrpSpPr>
            <p:cNvPr id="14735" name="Group 187"/>
            <p:cNvGrpSpPr>
              <a:grpSpLocks/>
            </p:cNvGrpSpPr>
            <p:nvPr/>
          </p:nvGrpSpPr>
          <p:grpSpPr bwMode="auto">
            <a:xfrm>
              <a:off x="4854575" y="3868738"/>
              <a:ext cx="47625" cy="53975"/>
              <a:chOff x="2332" y="2437"/>
              <a:chExt cx="30" cy="34"/>
            </a:xfrm>
          </p:grpSpPr>
          <p:sp>
            <p:nvSpPr>
              <p:cNvPr id="14593" name="Freeform 188"/>
              <p:cNvSpPr>
                <a:spLocks/>
              </p:cNvSpPr>
              <p:nvPr/>
            </p:nvSpPr>
            <p:spPr bwMode="auto">
              <a:xfrm>
                <a:off x="2332" y="2437"/>
                <a:ext cx="30" cy="34"/>
              </a:xfrm>
              <a:custGeom>
                <a:avLst/>
                <a:gdLst>
                  <a:gd name="T0" fmla="*/ 15 w 30"/>
                  <a:gd name="T1" fmla="*/ 9 h 34"/>
                  <a:gd name="T2" fmla="*/ 15 w 30"/>
                  <a:gd name="T3" fmla="*/ 17 h 34"/>
                  <a:gd name="T4" fmla="*/ 7 w 30"/>
                  <a:gd name="T5" fmla="*/ 17 h 34"/>
                  <a:gd name="T6" fmla="*/ 7 w 30"/>
                  <a:gd name="T7" fmla="*/ 17 h 34"/>
                  <a:gd name="T8" fmla="*/ 7 w 30"/>
                  <a:gd name="T9" fmla="*/ 17 h 34"/>
                  <a:gd name="T10" fmla="*/ 7 w 30"/>
                  <a:gd name="T11" fmla="*/ 17 h 34"/>
                  <a:gd name="T12" fmla="*/ 7 w 30"/>
                  <a:gd name="T13" fmla="*/ 26 h 34"/>
                  <a:gd name="T14" fmla="*/ 7 w 30"/>
                  <a:gd name="T15" fmla="*/ 17 h 34"/>
                  <a:gd name="T16" fmla="*/ 15 w 30"/>
                  <a:gd name="T17" fmla="*/ 17 h 34"/>
                  <a:gd name="T18" fmla="*/ 23 w 30"/>
                  <a:gd name="T19" fmla="*/ 17 h 34"/>
                  <a:gd name="T20" fmla="*/ 23 w 30"/>
                  <a:gd name="T21" fmla="*/ 9 h 34"/>
                  <a:gd name="T22" fmla="*/ 23 w 30"/>
                  <a:gd name="T23" fmla="*/ 9 h 34"/>
                  <a:gd name="T24" fmla="*/ 23 w 30"/>
                  <a:gd name="T25" fmla="*/ 9 h 34"/>
                  <a:gd name="T26" fmla="*/ 23 w 30"/>
                  <a:gd name="T27" fmla="*/ 9 h 34"/>
                  <a:gd name="T28" fmla="*/ 30 w 30"/>
                  <a:gd name="T29" fmla="*/ 9 h 34"/>
                  <a:gd name="T30" fmla="*/ 23 w 30"/>
                  <a:gd name="T31" fmla="*/ 0 h 34"/>
                  <a:gd name="T32" fmla="*/ 23 w 30"/>
                  <a:gd name="T33" fmla="*/ 0 h 34"/>
                  <a:gd name="T34" fmla="*/ 23 w 30"/>
                  <a:gd name="T35" fmla="*/ 0 h 34"/>
                  <a:gd name="T36" fmla="*/ 15 w 30"/>
                  <a:gd name="T37" fmla="*/ 0 h 34"/>
                  <a:gd name="T38" fmla="*/ 15 w 30"/>
                  <a:gd name="T39" fmla="*/ 0 h 34"/>
                  <a:gd name="T40" fmla="*/ 15 w 30"/>
                  <a:gd name="T41" fmla="*/ 0 h 34"/>
                  <a:gd name="T42" fmla="*/ 15 w 30"/>
                  <a:gd name="T43" fmla="*/ 0 h 34"/>
                  <a:gd name="T44" fmla="*/ 15 w 30"/>
                  <a:gd name="T45" fmla="*/ 9 h 34"/>
                  <a:gd name="T46" fmla="*/ 7 w 30"/>
                  <a:gd name="T47" fmla="*/ 9 h 34"/>
                  <a:gd name="T48" fmla="*/ 7 w 30"/>
                  <a:gd name="T49" fmla="*/ 9 h 34"/>
                  <a:gd name="T50" fmla="*/ 7 w 30"/>
                  <a:gd name="T51" fmla="*/ 9 h 34"/>
                  <a:gd name="T52" fmla="*/ 7 w 30"/>
                  <a:gd name="T53" fmla="*/ 9 h 34"/>
                  <a:gd name="T54" fmla="*/ 7 w 30"/>
                  <a:gd name="T55" fmla="*/ 9 h 34"/>
                  <a:gd name="T56" fmla="*/ 0 w 30"/>
                  <a:gd name="T57" fmla="*/ 9 h 34"/>
                  <a:gd name="T58" fmla="*/ 0 w 30"/>
                  <a:gd name="T59" fmla="*/ 17 h 34"/>
                  <a:gd name="T60" fmla="*/ 0 w 30"/>
                  <a:gd name="T61" fmla="*/ 17 h 34"/>
                  <a:gd name="T62" fmla="*/ 0 w 30"/>
                  <a:gd name="T63" fmla="*/ 17 h 34"/>
                  <a:gd name="T64" fmla="*/ 0 w 30"/>
                  <a:gd name="T65" fmla="*/ 26 h 34"/>
                  <a:gd name="T66" fmla="*/ 0 w 30"/>
                  <a:gd name="T67" fmla="*/ 26 h 34"/>
                  <a:gd name="T68" fmla="*/ 0 w 30"/>
                  <a:gd name="T69" fmla="*/ 26 h 34"/>
                  <a:gd name="T70" fmla="*/ 0 w 30"/>
                  <a:gd name="T71" fmla="*/ 34 h 34"/>
                  <a:gd name="T72" fmla="*/ 0 w 30"/>
                  <a:gd name="T73" fmla="*/ 34 h 34"/>
                  <a:gd name="T74" fmla="*/ 0 w 30"/>
                  <a:gd name="T75" fmla="*/ 34 h 34"/>
                  <a:gd name="T76" fmla="*/ 7 w 30"/>
                  <a:gd name="T77" fmla="*/ 34 h 34"/>
                  <a:gd name="T78" fmla="*/ 7 w 30"/>
                  <a:gd name="T79" fmla="*/ 34 h 34"/>
                  <a:gd name="T80" fmla="*/ 7 w 30"/>
                  <a:gd name="T81" fmla="*/ 34 h 34"/>
                  <a:gd name="T82" fmla="*/ 7 w 30"/>
                  <a:gd name="T83" fmla="*/ 26 h 34"/>
                  <a:gd name="T84" fmla="*/ 7 w 30"/>
                  <a:gd name="T85" fmla="*/ 26 h 34"/>
                  <a:gd name="T86" fmla="*/ 15 w 30"/>
                  <a:gd name="T87" fmla="*/ 17 h 34"/>
                  <a:gd name="T88" fmla="*/ 15 w 30"/>
                  <a:gd name="T89" fmla="*/ 17 h 34"/>
                  <a:gd name="T90" fmla="*/ 15 w 30"/>
                  <a:gd name="T91" fmla="*/ 17 h 34"/>
                  <a:gd name="T92" fmla="*/ 15 w 30"/>
                  <a:gd name="T93" fmla="*/ 9 h 34"/>
                  <a:gd name="T94" fmla="*/ 15 w 30"/>
                  <a:gd name="T95" fmla="*/ 9 h 34"/>
                  <a:gd name="T96" fmla="*/ 15 w 30"/>
                  <a:gd name="T97" fmla="*/ 9 h 34"/>
                  <a:gd name="T98" fmla="*/ 7 w 30"/>
                  <a:gd name="T99" fmla="*/ 9 h 34"/>
                  <a:gd name="T100" fmla="*/ 7 w 30"/>
                  <a:gd name="T101" fmla="*/ 9 h 34"/>
                  <a:gd name="T102" fmla="*/ 7 w 30"/>
                  <a:gd name="T103" fmla="*/ 9 h 34"/>
                  <a:gd name="T104" fmla="*/ 7 w 30"/>
                  <a:gd name="T105" fmla="*/ 9 h 34"/>
                  <a:gd name="T106" fmla="*/ 7 w 30"/>
                  <a:gd name="T107" fmla="*/ 9 h 34"/>
                  <a:gd name="T108" fmla="*/ 15 w 30"/>
                  <a:gd name="T109" fmla="*/ 9 h 34"/>
                  <a:gd name="T110" fmla="*/ 15 w 30"/>
                  <a:gd name="T111" fmla="*/ 9 h 34"/>
                  <a:gd name="T112" fmla="*/ 15 w 30"/>
                  <a:gd name="T113" fmla="*/ 0 h 34"/>
                  <a:gd name="T114" fmla="*/ 15 w 30"/>
                  <a:gd name="T115" fmla="*/ 0 h 34"/>
                  <a:gd name="T116" fmla="*/ 15 w 30"/>
                  <a:gd name="T117" fmla="*/ 9 h 34"/>
                  <a:gd name="T118" fmla="*/ 15 w 30"/>
                  <a:gd name="T119" fmla="*/ 9 h 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
                  <a:gd name="T181" fmla="*/ 0 h 34"/>
                  <a:gd name="T182" fmla="*/ 30 w 30"/>
                  <a:gd name="T183" fmla="*/ 34 h 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 h="34">
                    <a:moveTo>
                      <a:pt x="15" y="9"/>
                    </a:moveTo>
                    <a:lnTo>
                      <a:pt x="15" y="17"/>
                    </a:lnTo>
                    <a:lnTo>
                      <a:pt x="7" y="17"/>
                    </a:lnTo>
                    <a:lnTo>
                      <a:pt x="7" y="26"/>
                    </a:lnTo>
                    <a:lnTo>
                      <a:pt x="7" y="17"/>
                    </a:lnTo>
                    <a:lnTo>
                      <a:pt x="15" y="17"/>
                    </a:lnTo>
                    <a:lnTo>
                      <a:pt x="23" y="17"/>
                    </a:lnTo>
                    <a:lnTo>
                      <a:pt x="23" y="9"/>
                    </a:lnTo>
                    <a:lnTo>
                      <a:pt x="30" y="9"/>
                    </a:lnTo>
                    <a:lnTo>
                      <a:pt x="23" y="0"/>
                    </a:lnTo>
                    <a:lnTo>
                      <a:pt x="15" y="0"/>
                    </a:lnTo>
                    <a:lnTo>
                      <a:pt x="15" y="9"/>
                    </a:lnTo>
                    <a:lnTo>
                      <a:pt x="7" y="9"/>
                    </a:lnTo>
                    <a:lnTo>
                      <a:pt x="0" y="9"/>
                    </a:lnTo>
                    <a:lnTo>
                      <a:pt x="0" y="17"/>
                    </a:lnTo>
                    <a:lnTo>
                      <a:pt x="0" y="26"/>
                    </a:lnTo>
                    <a:lnTo>
                      <a:pt x="0" y="34"/>
                    </a:lnTo>
                    <a:lnTo>
                      <a:pt x="7" y="34"/>
                    </a:lnTo>
                    <a:lnTo>
                      <a:pt x="7" y="26"/>
                    </a:lnTo>
                    <a:lnTo>
                      <a:pt x="15" y="17"/>
                    </a:lnTo>
                    <a:lnTo>
                      <a:pt x="15" y="9"/>
                    </a:lnTo>
                    <a:lnTo>
                      <a:pt x="7" y="9"/>
                    </a:lnTo>
                    <a:lnTo>
                      <a:pt x="15" y="9"/>
                    </a:lnTo>
                    <a:lnTo>
                      <a:pt x="15" y="0"/>
                    </a:lnTo>
                    <a:lnTo>
                      <a:pt x="15" y="9"/>
                    </a:lnTo>
                    <a:close/>
                  </a:path>
                </a:pathLst>
              </a:custGeom>
              <a:solidFill>
                <a:srgbClr val="FFFFFF"/>
              </a:solidFill>
              <a:ln w="9525">
                <a:noFill/>
                <a:round/>
                <a:headEnd/>
                <a:tailEnd/>
              </a:ln>
            </p:spPr>
            <p:txBody>
              <a:bodyPr/>
              <a:lstStyle/>
              <a:p>
                <a:endParaRPr lang="en-US">
                  <a:solidFill>
                    <a:srgbClr val="1C1C1C"/>
                  </a:solidFill>
                </a:endParaRPr>
              </a:p>
            </p:txBody>
          </p:sp>
          <p:sp>
            <p:nvSpPr>
              <p:cNvPr id="14594" name="Freeform 189"/>
              <p:cNvSpPr>
                <a:spLocks/>
              </p:cNvSpPr>
              <p:nvPr/>
            </p:nvSpPr>
            <p:spPr bwMode="auto">
              <a:xfrm>
                <a:off x="2332" y="2437"/>
                <a:ext cx="30" cy="34"/>
              </a:xfrm>
              <a:custGeom>
                <a:avLst/>
                <a:gdLst>
                  <a:gd name="T0" fmla="*/ 15 w 30"/>
                  <a:gd name="T1" fmla="*/ 9 h 34"/>
                  <a:gd name="T2" fmla="*/ 15 w 30"/>
                  <a:gd name="T3" fmla="*/ 17 h 34"/>
                  <a:gd name="T4" fmla="*/ 7 w 30"/>
                  <a:gd name="T5" fmla="*/ 17 h 34"/>
                  <a:gd name="T6" fmla="*/ 7 w 30"/>
                  <a:gd name="T7" fmla="*/ 26 h 34"/>
                  <a:gd name="T8" fmla="*/ 7 w 30"/>
                  <a:gd name="T9" fmla="*/ 17 h 34"/>
                  <a:gd name="T10" fmla="*/ 15 w 30"/>
                  <a:gd name="T11" fmla="*/ 17 h 34"/>
                  <a:gd name="T12" fmla="*/ 23 w 30"/>
                  <a:gd name="T13" fmla="*/ 17 h 34"/>
                  <a:gd name="T14" fmla="*/ 23 w 30"/>
                  <a:gd name="T15" fmla="*/ 9 h 34"/>
                  <a:gd name="T16" fmla="*/ 30 w 30"/>
                  <a:gd name="T17" fmla="*/ 9 h 34"/>
                  <a:gd name="T18" fmla="*/ 23 w 30"/>
                  <a:gd name="T19" fmla="*/ 0 h 34"/>
                  <a:gd name="T20" fmla="*/ 15 w 30"/>
                  <a:gd name="T21" fmla="*/ 0 h 34"/>
                  <a:gd name="T22" fmla="*/ 15 w 30"/>
                  <a:gd name="T23" fmla="*/ 9 h 34"/>
                  <a:gd name="T24" fmla="*/ 7 w 30"/>
                  <a:gd name="T25" fmla="*/ 9 h 34"/>
                  <a:gd name="T26" fmla="*/ 0 w 30"/>
                  <a:gd name="T27" fmla="*/ 9 h 34"/>
                  <a:gd name="T28" fmla="*/ 0 w 30"/>
                  <a:gd name="T29" fmla="*/ 17 h 34"/>
                  <a:gd name="T30" fmla="*/ 0 w 30"/>
                  <a:gd name="T31" fmla="*/ 26 h 34"/>
                  <a:gd name="T32" fmla="*/ 0 w 30"/>
                  <a:gd name="T33" fmla="*/ 34 h 34"/>
                  <a:gd name="T34" fmla="*/ 7 w 30"/>
                  <a:gd name="T35" fmla="*/ 34 h 34"/>
                  <a:gd name="T36" fmla="*/ 7 w 30"/>
                  <a:gd name="T37" fmla="*/ 26 h 34"/>
                  <a:gd name="T38" fmla="*/ 15 w 30"/>
                  <a:gd name="T39" fmla="*/ 17 h 34"/>
                  <a:gd name="T40" fmla="*/ 15 w 30"/>
                  <a:gd name="T41" fmla="*/ 9 h 34"/>
                  <a:gd name="T42" fmla="*/ 7 w 30"/>
                  <a:gd name="T43" fmla="*/ 9 h 34"/>
                  <a:gd name="T44" fmla="*/ 15 w 30"/>
                  <a:gd name="T45" fmla="*/ 9 h 34"/>
                  <a:gd name="T46" fmla="*/ 15 w 30"/>
                  <a:gd name="T47" fmla="*/ 0 h 34"/>
                  <a:gd name="T48" fmla="*/ 15 w 30"/>
                  <a:gd name="T49" fmla="*/ 9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34"/>
                  <a:gd name="T77" fmla="*/ 30 w 30"/>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34">
                    <a:moveTo>
                      <a:pt x="15" y="9"/>
                    </a:moveTo>
                    <a:lnTo>
                      <a:pt x="15" y="17"/>
                    </a:lnTo>
                    <a:lnTo>
                      <a:pt x="7" y="17"/>
                    </a:lnTo>
                    <a:lnTo>
                      <a:pt x="7" y="26"/>
                    </a:lnTo>
                    <a:lnTo>
                      <a:pt x="7" y="17"/>
                    </a:lnTo>
                    <a:lnTo>
                      <a:pt x="15" y="17"/>
                    </a:lnTo>
                    <a:lnTo>
                      <a:pt x="23" y="17"/>
                    </a:lnTo>
                    <a:lnTo>
                      <a:pt x="23" y="9"/>
                    </a:lnTo>
                    <a:lnTo>
                      <a:pt x="30" y="9"/>
                    </a:lnTo>
                    <a:lnTo>
                      <a:pt x="23" y="0"/>
                    </a:lnTo>
                    <a:lnTo>
                      <a:pt x="15" y="0"/>
                    </a:lnTo>
                    <a:lnTo>
                      <a:pt x="15" y="9"/>
                    </a:lnTo>
                    <a:lnTo>
                      <a:pt x="7" y="9"/>
                    </a:lnTo>
                    <a:lnTo>
                      <a:pt x="0" y="9"/>
                    </a:lnTo>
                    <a:lnTo>
                      <a:pt x="0" y="17"/>
                    </a:lnTo>
                    <a:lnTo>
                      <a:pt x="0" y="26"/>
                    </a:lnTo>
                    <a:lnTo>
                      <a:pt x="0" y="34"/>
                    </a:lnTo>
                    <a:lnTo>
                      <a:pt x="7" y="34"/>
                    </a:lnTo>
                    <a:lnTo>
                      <a:pt x="7" y="26"/>
                    </a:lnTo>
                    <a:lnTo>
                      <a:pt x="15" y="17"/>
                    </a:lnTo>
                    <a:lnTo>
                      <a:pt x="15" y="9"/>
                    </a:lnTo>
                    <a:lnTo>
                      <a:pt x="7" y="9"/>
                    </a:lnTo>
                    <a:lnTo>
                      <a:pt x="15" y="9"/>
                    </a:lnTo>
                    <a:lnTo>
                      <a:pt x="15" y="0"/>
                    </a:lnTo>
                    <a:lnTo>
                      <a:pt x="15" y="9"/>
                    </a:lnTo>
                    <a:close/>
                  </a:path>
                </a:pathLst>
              </a:custGeom>
              <a:solidFill>
                <a:srgbClr val="FFFFFF"/>
              </a:solidFill>
              <a:ln w="9525">
                <a:noFill/>
                <a:round/>
                <a:headEnd/>
                <a:tailEnd/>
              </a:ln>
            </p:spPr>
            <p:txBody>
              <a:bodyPr/>
              <a:lstStyle/>
              <a:p>
                <a:endParaRPr lang="en-US">
                  <a:solidFill>
                    <a:srgbClr val="1C1C1C"/>
                  </a:solidFill>
                </a:endParaRPr>
              </a:p>
            </p:txBody>
          </p:sp>
          <p:sp>
            <p:nvSpPr>
              <p:cNvPr id="14595" name="Freeform 190"/>
              <p:cNvSpPr>
                <a:spLocks/>
              </p:cNvSpPr>
              <p:nvPr/>
            </p:nvSpPr>
            <p:spPr bwMode="auto">
              <a:xfrm>
                <a:off x="2332" y="2437"/>
                <a:ext cx="30" cy="34"/>
              </a:xfrm>
              <a:custGeom>
                <a:avLst/>
                <a:gdLst>
                  <a:gd name="T0" fmla="*/ 15 w 30"/>
                  <a:gd name="T1" fmla="*/ 9 h 34"/>
                  <a:gd name="T2" fmla="*/ 15 w 30"/>
                  <a:gd name="T3" fmla="*/ 17 h 34"/>
                  <a:gd name="T4" fmla="*/ 7 w 30"/>
                  <a:gd name="T5" fmla="*/ 17 h 34"/>
                  <a:gd name="T6" fmla="*/ 7 w 30"/>
                  <a:gd name="T7" fmla="*/ 26 h 34"/>
                  <a:gd name="T8" fmla="*/ 7 w 30"/>
                  <a:gd name="T9" fmla="*/ 17 h 34"/>
                  <a:gd name="T10" fmla="*/ 15 w 30"/>
                  <a:gd name="T11" fmla="*/ 17 h 34"/>
                  <a:gd name="T12" fmla="*/ 23 w 30"/>
                  <a:gd name="T13" fmla="*/ 17 h 34"/>
                  <a:gd name="T14" fmla="*/ 23 w 30"/>
                  <a:gd name="T15" fmla="*/ 9 h 34"/>
                  <a:gd name="T16" fmla="*/ 30 w 30"/>
                  <a:gd name="T17" fmla="*/ 9 h 34"/>
                  <a:gd name="T18" fmla="*/ 23 w 30"/>
                  <a:gd name="T19" fmla="*/ 0 h 34"/>
                  <a:gd name="T20" fmla="*/ 15 w 30"/>
                  <a:gd name="T21" fmla="*/ 0 h 34"/>
                  <a:gd name="T22" fmla="*/ 15 w 30"/>
                  <a:gd name="T23" fmla="*/ 9 h 34"/>
                  <a:gd name="T24" fmla="*/ 7 w 30"/>
                  <a:gd name="T25" fmla="*/ 9 h 34"/>
                  <a:gd name="T26" fmla="*/ 0 w 30"/>
                  <a:gd name="T27" fmla="*/ 9 h 34"/>
                  <a:gd name="T28" fmla="*/ 0 w 30"/>
                  <a:gd name="T29" fmla="*/ 17 h 34"/>
                  <a:gd name="T30" fmla="*/ 0 w 30"/>
                  <a:gd name="T31" fmla="*/ 26 h 34"/>
                  <a:gd name="T32" fmla="*/ 0 w 30"/>
                  <a:gd name="T33" fmla="*/ 34 h 34"/>
                  <a:gd name="T34" fmla="*/ 7 w 30"/>
                  <a:gd name="T35" fmla="*/ 34 h 34"/>
                  <a:gd name="T36" fmla="*/ 7 w 30"/>
                  <a:gd name="T37" fmla="*/ 26 h 34"/>
                  <a:gd name="T38" fmla="*/ 15 w 30"/>
                  <a:gd name="T39" fmla="*/ 17 h 34"/>
                  <a:gd name="T40" fmla="*/ 15 w 30"/>
                  <a:gd name="T41" fmla="*/ 9 h 34"/>
                  <a:gd name="T42" fmla="*/ 7 w 30"/>
                  <a:gd name="T43" fmla="*/ 9 h 34"/>
                  <a:gd name="T44" fmla="*/ 15 w 30"/>
                  <a:gd name="T45" fmla="*/ 9 h 34"/>
                  <a:gd name="T46" fmla="*/ 15 w 30"/>
                  <a:gd name="T47" fmla="*/ 0 h 34"/>
                  <a:gd name="T48" fmla="*/ 15 w 30"/>
                  <a:gd name="T49" fmla="*/ 9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34"/>
                  <a:gd name="T77" fmla="*/ 30 w 30"/>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34">
                    <a:moveTo>
                      <a:pt x="15" y="9"/>
                    </a:moveTo>
                    <a:lnTo>
                      <a:pt x="15" y="17"/>
                    </a:lnTo>
                    <a:lnTo>
                      <a:pt x="7" y="17"/>
                    </a:lnTo>
                    <a:lnTo>
                      <a:pt x="7" y="26"/>
                    </a:lnTo>
                    <a:lnTo>
                      <a:pt x="7" y="17"/>
                    </a:lnTo>
                    <a:lnTo>
                      <a:pt x="15" y="17"/>
                    </a:lnTo>
                    <a:lnTo>
                      <a:pt x="23" y="17"/>
                    </a:lnTo>
                    <a:lnTo>
                      <a:pt x="23" y="9"/>
                    </a:lnTo>
                    <a:lnTo>
                      <a:pt x="30" y="9"/>
                    </a:lnTo>
                    <a:lnTo>
                      <a:pt x="23" y="0"/>
                    </a:lnTo>
                    <a:lnTo>
                      <a:pt x="15" y="0"/>
                    </a:lnTo>
                    <a:lnTo>
                      <a:pt x="15" y="9"/>
                    </a:lnTo>
                    <a:lnTo>
                      <a:pt x="7" y="9"/>
                    </a:lnTo>
                    <a:lnTo>
                      <a:pt x="0" y="9"/>
                    </a:lnTo>
                    <a:lnTo>
                      <a:pt x="0" y="17"/>
                    </a:lnTo>
                    <a:lnTo>
                      <a:pt x="0" y="26"/>
                    </a:lnTo>
                    <a:lnTo>
                      <a:pt x="0" y="34"/>
                    </a:lnTo>
                    <a:lnTo>
                      <a:pt x="7" y="34"/>
                    </a:lnTo>
                    <a:lnTo>
                      <a:pt x="7" y="26"/>
                    </a:lnTo>
                    <a:lnTo>
                      <a:pt x="15" y="17"/>
                    </a:lnTo>
                    <a:lnTo>
                      <a:pt x="15" y="9"/>
                    </a:lnTo>
                    <a:lnTo>
                      <a:pt x="7" y="9"/>
                    </a:lnTo>
                    <a:lnTo>
                      <a:pt x="15" y="9"/>
                    </a:lnTo>
                    <a:lnTo>
                      <a:pt x="15" y="0"/>
                    </a:lnTo>
                    <a:lnTo>
                      <a:pt x="15" y="9"/>
                    </a:lnTo>
                    <a:close/>
                  </a:path>
                </a:pathLst>
              </a:custGeom>
              <a:noFill/>
              <a:ln w="12700">
                <a:solidFill>
                  <a:srgbClr val="3D9E4A"/>
                </a:solidFill>
                <a:round/>
                <a:headEnd/>
                <a:tailEnd/>
              </a:ln>
            </p:spPr>
            <p:txBody>
              <a:bodyPr/>
              <a:lstStyle/>
              <a:p>
                <a:endParaRPr lang="en-US">
                  <a:solidFill>
                    <a:srgbClr val="1C1C1C"/>
                  </a:solidFill>
                </a:endParaRPr>
              </a:p>
            </p:txBody>
          </p:sp>
        </p:grpSp>
        <p:grpSp>
          <p:nvGrpSpPr>
            <p:cNvPr id="14736" name="Group 191"/>
            <p:cNvGrpSpPr>
              <a:grpSpLocks/>
            </p:cNvGrpSpPr>
            <p:nvPr/>
          </p:nvGrpSpPr>
          <p:grpSpPr bwMode="auto">
            <a:xfrm>
              <a:off x="4781550" y="3868738"/>
              <a:ext cx="23813" cy="41275"/>
              <a:chOff x="2286" y="2437"/>
              <a:chExt cx="15" cy="26"/>
            </a:xfrm>
          </p:grpSpPr>
          <p:sp>
            <p:nvSpPr>
              <p:cNvPr id="14590" name="Freeform 192"/>
              <p:cNvSpPr>
                <a:spLocks/>
              </p:cNvSpPr>
              <p:nvPr/>
            </p:nvSpPr>
            <p:spPr bwMode="auto">
              <a:xfrm>
                <a:off x="2286" y="2437"/>
                <a:ext cx="15" cy="26"/>
              </a:xfrm>
              <a:custGeom>
                <a:avLst/>
                <a:gdLst>
                  <a:gd name="T0" fmla="*/ 15 w 15"/>
                  <a:gd name="T1" fmla="*/ 9 h 26"/>
                  <a:gd name="T2" fmla="*/ 15 w 15"/>
                  <a:gd name="T3" fmla="*/ 17 h 26"/>
                  <a:gd name="T4" fmla="*/ 15 w 15"/>
                  <a:gd name="T5" fmla="*/ 17 h 26"/>
                  <a:gd name="T6" fmla="*/ 8 w 15"/>
                  <a:gd name="T7" fmla="*/ 17 h 26"/>
                  <a:gd name="T8" fmla="*/ 8 w 15"/>
                  <a:gd name="T9" fmla="*/ 17 h 26"/>
                  <a:gd name="T10" fmla="*/ 8 w 15"/>
                  <a:gd name="T11" fmla="*/ 17 h 26"/>
                  <a:gd name="T12" fmla="*/ 8 w 15"/>
                  <a:gd name="T13" fmla="*/ 17 h 26"/>
                  <a:gd name="T14" fmla="*/ 0 w 15"/>
                  <a:gd name="T15" fmla="*/ 26 h 26"/>
                  <a:gd name="T16" fmla="*/ 0 w 15"/>
                  <a:gd name="T17" fmla="*/ 26 h 26"/>
                  <a:gd name="T18" fmla="*/ 0 w 15"/>
                  <a:gd name="T19" fmla="*/ 26 h 26"/>
                  <a:gd name="T20" fmla="*/ 0 w 15"/>
                  <a:gd name="T21" fmla="*/ 26 h 26"/>
                  <a:gd name="T22" fmla="*/ 0 w 15"/>
                  <a:gd name="T23" fmla="*/ 26 h 26"/>
                  <a:gd name="T24" fmla="*/ 0 w 15"/>
                  <a:gd name="T25" fmla="*/ 17 h 26"/>
                  <a:gd name="T26" fmla="*/ 0 w 15"/>
                  <a:gd name="T27" fmla="*/ 17 h 26"/>
                  <a:gd name="T28" fmla="*/ 8 w 15"/>
                  <a:gd name="T29" fmla="*/ 17 h 26"/>
                  <a:gd name="T30" fmla="*/ 8 w 15"/>
                  <a:gd name="T31" fmla="*/ 17 h 26"/>
                  <a:gd name="T32" fmla="*/ 8 w 15"/>
                  <a:gd name="T33" fmla="*/ 9 h 26"/>
                  <a:gd name="T34" fmla="*/ 8 w 15"/>
                  <a:gd name="T35" fmla="*/ 9 h 26"/>
                  <a:gd name="T36" fmla="*/ 8 w 15"/>
                  <a:gd name="T37" fmla="*/ 9 h 26"/>
                  <a:gd name="T38" fmla="*/ 8 w 15"/>
                  <a:gd name="T39" fmla="*/ 9 h 26"/>
                  <a:gd name="T40" fmla="*/ 15 w 15"/>
                  <a:gd name="T41" fmla="*/ 0 h 26"/>
                  <a:gd name="T42" fmla="*/ 15 w 15"/>
                  <a:gd name="T43" fmla="*/ 0 h 26"/>
                  <a:gd name="T44" fmla="*/ 15 w 15"/>
                  <a:gd name="T45" fmla="*/ 0 h 26"/>
                  <a:gd name="T46" fmla="*/ 15 w 15"/>
                  <a:gd name="T47" fmla="*/ 0 h 26"/>
                  <a:gd name="T48" fmla="*/ 15 w 15"/>
                  <a:gd name="T49" fmla="*/ 0 h 26"/>
                  <a:gd name="T50" fmla="*/ 15 w 15"/>
                  <a:gd name="T51" fmla="*/ 9 h 26"/>
                  <a:gd name="T52" fmla="*/ 15 w 15"/>
                  <a:gd name="T53" fmla="*/ 9 h 26"/>
                  <a:gd name="T54" fmla="*/ 15 w 15"/>
                  <a:gd name="T55" fmla="*/ 9 h 26"/>
                  <a:gd name="T56" fmla="*/ 15 w 15"/>
                  <a:gd name="T57" fmla="*/ 9 h 26"/>
                  <a:gd name="T58" fmla="*/ 15 w 15"/>
                  <a:gd name="T59" fmla="*/ 9 h 26"/>
                  <a:gd name="T60" fmla="*/ 15 w 15"/>
                  <a:gd name="T61" fmla="*/ 9 h 26"/>
                  <a:gd name="T62" fmla="*/ 15 w 15"/>
                  <a:gd name="T63" fmla="*/ 9 h 26"/>
                  <a:gd name="T64" fmla="*/ 15 w 15"/>
                  <a:gd name="T65" fmla="*/ 9 h 26"/>
                  <a:gd name="T66" fmla="*/ 15 w 15"/>
                  <a:gd name="T67" fmla="*/ 0 h 26"/>
                  <a:gd name="T68" fmla="*/ 15 w 15"/>
                  <a:gd name="T69" fmla="*/ 9 h 26"/>
                  <a:gd name="T70" fmla="*/ 15 w 15"/>
                  <a:gd name="T71" fmla="*/ 9 h 26"/>
                  <a:gd name="T72" fmla="*/ 15 w 15"/>
                  <a:gd name="T73" fmla="*/ 9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26"/>
                  <a:gd name="T113" fmla="*/ 15 w 15"/>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26">
                    <a:moveTo>
                      <a:pt x="15" y="9"/>
                    </a:moveTo>
                    <a:lnTo>
                      <a:pt x="15" y="17"/>
                    </a:lnTo>
                    <a:lnTo>
                      <a:pt x="8" y="17"/>
                    </a:lnTo>
                    <a:lnTo>
                      <a:pt x="0" y="26"/>
                    </a:lnTo>
                    <a:lnTo>
                      <a:pt x="0" y="17"/>
                    </a:lnTo>
                    <a:lnTo>
                      <a:pt x="8" y="17"/>
                    </a:lnTo>
                    <a:lnTo>
                      <a:pt x="8" y="9"/>
                    </a:lnTo>
                    <a:lnTo>
                      <a:pt x="15" y="0"/>
                    </a:lnTo>
                    <a:lnTo>
                      <a:pt x="15" y="9"/>
                    </a:lnTo>
                    <a:lnTo>
                      <a:pt x="15" y="0"/>
                    </a:lnTo>
                    <a:lnTo>
                      <a:pt x="15" y="9"/>
                    </a:lnTo>
                    <a:close/>
                  </a:path>
                </a:pathLst>
              </a:custGeom>
              <a:solidFill>
                <a:srgbClr val="FFFFFF"/>
              </a:solidFill>
              <a:ln w="9525">
                <a:noFill/>
                <a:round/>
                <a:headEnd/>
                <a:tailEnd/>
              </a:ln>
            </p:spPr>
            <p:txBody>
              <a:bodyPr/>
              <a:lstStyle/>
              <a:p>
                <a:endParaRPr lang="en-US">
                  <a:solidFill>
                    <a:srgbClr val="1C1C1C"/>
                  </a:solidFill>
                </a:endParaRPr>
              </a:p>
            </p:txBody>
          </p:sp>
          <p:sp>
            <p:nvSpPr>
              <p:cNvPr id="14591" name="Freeform 193"/>
              <p:cNvSpPr>
                <a:spLocks/>
              </p:cNvSpPr>
              <p:nvPr/>
            </p:nvSpPr>
            <p:spPr bwMode="auto">
              <a:xfrm>
                <a:off x="2286" y="2437"/>
                <a:ext cx="15" cy="26"/>
              </a:xfrm>
              <a:custGeom>
                <a:avLst/>
                <a:gdLst>
                  <a:gd name="T0" fmla="*/ 15 w 15"/>
                  <a:gd name="T1" fmla="*/ 9 h 26"/>
                  <a:gd name="T2" fmla="*/ 15 w 15"/>
                  <a:gd name="T3" fmla="*/ 17 h 26"/>
                  <a:gd name="T4" fmla="*/ 8 w 15"/>
                  <a:gd name="T5" fmla="*/ 17 h 26"/>
                  <a:gd name="T6" fmla="*/ 0 w 15"/>
                  <a:gd name="T7" fmla="*/ 26 h 26"/>
                  <a:gd name="T8" fmla="*/ 0 w 15"/>
                  <a:gd name="T9" fmla="*/ 17 h 26"/>
                  <a:gd name="T10" fmla="*/ 8 w 15"/>
                  <a:gd name="T11" fmla="*/ 17 h 26"/>
                  <a:gd name="T12" fmla="*/ 8 w 15"/>
                  <a:gd name="T13" fmla="*/ 9 h 26"/>
                  <a:gd name="T14" fmla="*/ 15 w 15"/>
                  <a:gd name="T15" fmla="*/ 0 h 26"/>
                  <a:gd name="T16" fmla="*/ 15 w 15"/>
                  <a:gd name="T17" fmla="*/ 9 h 26"/>
                  <a:gd name="T18" fmla="*/ 15 w 15"/>
                  <a:gd name="T19" fmla="*/ 0 h 26"/>
                  <a:gd name="T20" fmla="*/ 15 w 15"/>
                  <a:gd name="T21" fmla="*/ 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26"/>
                  <a:gd name="T35" fmla="*/ 15 w 15"/>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26">
                    <a:moveTo>
                      <a:pt x="15" y="9"/>
                    </a:moveTo>
                    <a:lnTo>
                      <a:pt x="15" y="17"/>
                    </a:lnTo>
                    <a:lnTo>
                      <a:pt x="8" y="17"/>
                    </a:lnTo>
                    <a:lnTo>
                      <a:pt x="0" y="26"/>
                    </a:lnTo>
                    <a:lnTo>
                      <a:pt x="0" y="17"/>
                    </a:lnTo>
                    <a:lnTo>
                      <a:pt x="8" y="17"/>
                    </a:lnTo>
                    <a:lnTo>
                      <a:pt x="8" y="9"/>
                    </a:lnTo>
                    <a:lnTo>
                      <a:pt x="15" y="0"/>
                    </a:lnTo>
                    <a:lnTo>
                      <a:pt x="15" y="9"/>
                    </a:lnTo>
                    <a:lnTo>
                      <a:pt x="15" y="0"/>
                    </a:lnTo>
                    <a:lnTo>
                      <a:pt x="15" y="9"/>
                    </a:lnTo>
                    <a:close/>
                  </a:path>
                </a:pathLst>
              </a:custGeom>
              <a:solidFill>
                <a:srgbClr val="FFFFFF"/>
              </a:solidFill>
              <a:ln w="9525">
                <a:noFill/>
                <a:round/>
                <a:headEnd/>
                <a:tailEnd/>
              </a:ln>
            </p:spPr>
            <p:txBody>
              <a:bodyPr/>
              <a:lstStyle/>
              <a:p>
                <a:endParaRPr lang="en-US">
                  <a:solidFill>
                    <a:srgbClr val="1C1C1C"/>
                  </a:solidFill>
                </a:endParaRPr>
              </a:p>
            </p:txBody>
          </p:sp>
          <p:sp>
            <p:nvSpPr>
              <p:cNvPr id="14592" name="Freeform 194"/>
              <p:cNvSpPr>
                <a:spLocks/>
              </p:cNvSpPr>
              <p:nvPr/>
            </p:nvSpPr>
            <p:spPr bwMode="auto">
              <a:xfrm>
                <a:off x="2286" y="2437"/>
                <a:ext cx="15" cy="26"/>
              </a:xfrm>
              <a:custGeom>
                <a:avLst/>
                <a:gdLst>
                  <a:gd name="T0" fmla="*/ 15 w 15"/>
                  <a:gd name="T1" fmla="*/ 9 h 26"/>
                  <a:gd name="T2" fmla="*/ 15 w 15"/>
                  <a:gd name="T3" fmla="*/ 17 h 26"/>
                  <a:gd name="T4" fmla="*/ 8 w 15"/>
                  <a:gd name="T5" fmla="*/ 17 h 26"/>
                  <a:gd name="T6" fmla="*/ 0 w 15"/>
                  <a:gd name="T7" fmla="*/ 26 h 26"/>
                  <a:gd name="T8" fmla="*/ 0 w 15"/>
                  <a:gd name="T9" fmla="*/ 17 h 26"/>
                  <a:gd name="T10" fmla="*/ 8 w 15"/>
                  <a:gd name="T11" fmla="*/ 17 h 26"/>
                  <a:gd name="T12" fmla="*/ 8 w 15"/>
                  <a:gd name="T13" fmla="*/ 9 h 26"/>
                  <a:gd name="T14" fmla="*/ 15 w 15"/>
                  <a:gd name="T15" fmla="*/ 0 h 26"/>
                  <a:gd name="T16" fmla="*/ 15 w 15"/>
                  <a:gd name="T17" fmla="*/ 9 h 26"/>
                  <a:gd name="T18" fmla="*/ 15 w 15"/>
                  <a:gd name="T19" fmla="*/ 0 h 26"/>
                  <a:gd name="T20" fmla="*/ 15 w 15"/>
                  <a:gd name="T21" fmla="*/ 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26"/>
                  <a:gd name="T35" fmla="*/ 15 w 15"/>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26">
                    <a:moveTo>
                      <a:pt x="15" y="9"/>
                    </a:moveTo>
                    <a:lnTo>
                      <a:pt x="15" y="17"/>
                    </a:lnTo>
                    <a:lnTo>
                      <a:pt x="8" y="17"/>
                    </a:lnTo>
                    <a:lnTo>
                      <a:pt x="0" y="26"/>
                    </a:lnTo>
                    <a:lnTo>
                      <a:pt x="0" y="17"/>
                    </a:lnTo>
                    <a:lnTo>
                      <a:pt x="8" y="17"/>
                    </a:lnTo>
                    <a:lnTo>
                      <a:pt x="8" y="9"/>
                    </a:lnTo>
                    <a:lnTo>
                      <a:pt x="15" y="0"/>
                    </a:lnTo>
                    <a:lnTo>
                      <a:pt x="15" y="9"/>
                    </a:lnTo>
                    <a:lnTo>
                      <a:pt x="15" y="0"/>
                    </a:lnTo>
                    <a:lnTo>
                      <a:pt x="15" y="9"/>
                    </a:lnTo>
                    <a:close/>
                  </a:path>
                </a:pathLst>
              </a:custGeom>
              <a:noFill/>
              <a:ln w="12700">
                <a:solidFill>
                  <a:srgbClr val="3D9E4A"/>
                </a:solidFill>
                <a:round/>
                <a:headEnd/>
                <a:tailEnd/>
              </a:ln>
            </p:spPr>
            <p:txBody>
              <a:bodyPr/>
              <a:lstStyle/>
              <a:p>
                <a:endParaRPr lang="en-US">
                  <a:solidFill>
                    <a:srgbClr val="1C1C1C"/>
                  </a:solidFill>
                </a:endParaRPr>
              </a:p>
            </p:txBody>
          </p:sp>
        </p:grpSp>
        <p:grpSp>
          <p:nvGrpSpPr>
            <p:cNvPr id="14737" name="Group 195"/>
            <p:cNvGrpSpPr>
              <a:grpSpLocks/>
            </p:cNvGrpSpPr>
            <p:nvPr/>
          </p:nvGrpSpPr>
          <p:grpSpPr bwMode="auto">
            <a:xfrm>
              <a:off x="4962525" y="3856038"/>
              <a:ext cx="23813" cy="39687"/>
              <a:chOff x="2400" y="2429"/>
              <a:chExt cx="15" cy="25"/>
            </a:xfrm>
          </p:grpSpPr>
          <p:sp>
            <p:nvSpPr>
              <p:cNvPr id="14587" name="Freeform 196"/>
              <p:cNvSpPr>
                <a:spLocks/>
              </p:cNvSpPr>
              <p:nvPr/>
            </p:nvSpPr>
            <p:spPr bwMode="auto">
              <a:xfrm>
                <a:off x="2400" y="2429"/>
                <a:ext cx="15" cy="25"/>
              </a:xfrm>
              <a:custGeom>
                <a:avLst/>
                <a:gdLst>
                  <a:gd name="T0" fmla="*/ 15 w 15"/>
                  <a:gd name="T1" fmla="*/ 0 h 25"/>
                  <a:gd name="T2" fmla="*/ 8 w 15"/>
                  <a:gd name="T3" fmla="*/ 0 h 25"/>
                  <a:gd name="T4" fmla="*/ 8 w 15"/>
                  <a:gd name="T5" fmla="*/ 8 h 25"/>
                  <a:gd name="T6" fmla="*/ 8 w 15"/>
                  <a:gd name="T7" fmla="*/ 8 h 25"/>
                  <a:gd name="T8" fmla="*/ 8 w 15"/>
                  <a:gd name="T9" fmla="*/ 8 h 25"/>
                  <a:gd name="T10" fmla="*/ 8 w 15"/>
                  <a:gd name="T11" fmla="*/ 8 h 25"/>
                  <a:gd name="T12" fmla="*/ 8 w 15"/>
                  <a:gd name="T13" fmla="*/ 8 h 25"/>
                  <a:gd name="T14" fmla="*/ 0 w 15"/>
                  <a:gd name="T15" fmla="*/ 8 h 25"/>
                  <a:gd name="T16" fmla="*/ 0 w 15"/>
                  <a:gd name="T17" fmla="*/ 8 h 25"/>
                  <a:gd name="T18" fmla="*/ 0 w 15"/>
                  <a:gd name="T19" fmla="*/ 8 h 25"/>
                  <a:gd name="T20" fmla="*/ 0 w 15"/>
                  <a:gd name="T21" fmla="*/ 8 h 25"/>
                  <a:gd name="T22" fmla="*/ 0 w 15"/>
                  <a:gd name="T23" fmla="*/ 8 h 25"/>
                  <a:gd name="T24" fmla="*/ 0 w 15"/>
                  <a:gd name="T25" fmla="*/ 8 h 25"/>
                  <a:gd name="T26" fmla="*/ 0 w 15"/>
                  <a:gd name="T27" fmla="*/ 8 h 25"/>
                  <a:gd name="T28" fmla="*/ 0 w 15"/>
                  <a:gd name="T29" fmla="*/ 0 h 25"/>
                  <a:gd name="T30" fmla="*/ 8 w 15"/>
                  <a:gd name="T31" fmla="*/ 0 h 25"/>
                  <a:gd name="T32" fmla="*/ 8 w 15"/>
                  <a:gd name="T33" fmla="*/ 0 h 25"/>
                  <a:gd name="T34" fmla="*/ 8 w 15"/>
                  <a:gd name="T35" fmla="*/ 0 h 25"/>
                  <a:gd name="T36" fmla="*/ 8 w 15"/>
                  <a:gd name="T37" fmla="*/ 0 h 25"/>
                  <a:gd name="T38" fmla="*/ 8 w 15"/>
                  <a:gd name="T39" fmla="*/ 0 h 25"/>
                  <a:gd name="T40" fmla="*/ 15 w 15"/>
                  <a:gd name="T41" fmla="*/ 0 h 25"/>
                  <a:gd name="T42" fmla="*/ 15 w 15"/>
                  <a:gd name="T43" fmla="*/ 0 h 25"/>
                  <a:gd name="T44" fmla="*/ 15 w 15"/>
                  <a:gd name="T45" fmla="*/ 0 h 25"/>
                  <a:gd name="T46" fmla="*/ 15 w 15"/>
                  <a:gd name="T47" fmla="*/ 0 h 25"/>
                  <a:gd name="T48" fmla="*/ 15 w 15"/>
                  <a:gd name="T49" fmla="*/ 8 h 25"/>
                  <a:gd name="T50" fmla="*/ 15 w 15"/>
                  <a:gd name="T51" fmla="*/ 8 h 25"/>
                  <a:gd name="T52" fmla="*/ 15 w 15"/>
                  <a:gd name="T53" fmla="*/ 8 h 25"/>
                  <a:gd name="T54" fmla="*/ 15 w 15"/>
                  <a:gd name="T55" fmla="*/ 17 h 25"/>
                  <a:gd name="T56" fmla="*/ 15 w 15"/>
                  <a:gd name="T57" fmla="*/ 17 h 25"/>
                  <a:gd name="T58" fmla="*/ 15 w 15"/>
                  <a:gd name="T59" fmla="*/ 17 h 25"/>
                  <a:gd name="T60" fmla="*/ 15 w 15"/>
                  <a:gd name="T61" fmla="*/ 17 h 25"/>
                  <a:gd name="T62" fmla="*/ 15 w 15"/>
                  <a:gd name="T63" fmla="*/ 17 h 25"/>
                  <a:gd name="T64" fmla="*/ 15 w 15"/>
                  <a:gd name="T65" fmla="*/ 25 h 25"/>
                  <a:gd name="T66" fmla="*/ 15 w 15"/>
                  <a:gd name="T67" fmla="*/ 25 h 25"/>
                  <a:gd name="T68" fmla="*/ 15 w 15"/>
                  <a:gd name="T69" fmla="*/ 25 h 25"/>
                  <a:gd name="T70" fmla="*/ 8 w 15"/>
                  <a:gd name="T71" fmla="*/ 25 h 25"/>
                  <a:gd name="T72" fmla="*/ 8 w 15"/>
                  <a:gd name="T73" fmla="*/ 25 h 25"/>
                  <a:gd name="T74" fmla="*/ 8 w 15"/>
                  <a:gd name="T75" fmla="*/ 17 h 25"/>
                  <a:gd name="T76" fmla="*/ 8 w 15"/>
                  <a:gd name="T77" fmla="*/ 17 h 25"/>
                  <a:gd name="T78" fmla="*/ 8 w 15"/>
                  <a:gd name="T79" fmla="*/ 17 h 25"/>
                  <a:gd name="T80" fmla="*/ 8 w 15"/>
                  <a:gd name="T81" fmla="*/ 17 h 25"/>
                  <a:gd name="T82" fmla="*/ 8 w 15"/>
                  <a:gd name="T83" fmla="*/ 17 h 25"/>
                  <a:gd name="T84" fmla="*/ 8 w 15"/>
                  <a:gd name="T85" fmla="*/ 8 h 25"/>
                  <a:gd name="T86" fmla="*/ 15 w 15"/>
                  <a:gd name="T87" fmla="*/ 0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
                  <a:gd name="T133" fmla="*/ 0 h 25"/>
                  <a:gd name="T134" fmla="*/ 15 w 15"/>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 h="25">
                    <a:moveTo>
                      <a:pt x="15" y="0"/>
                    </a:moveTo>
                    <a:lnTo>
                      <a:pt x="8" y="0"/>
                    </a:lnTo>
                    <a:lnTo>
                      <a:pt x="8" y="8"/>
                    </a:lnTo>
                    <a:lnTo>
                      <a:pt x="0" y="8"/>
                    </a:lnTo>
                    <a:lnTo>
                      <a:pt x="0" y="0"/>
                    </a:lnTo>
                    <a:lnTo>
                      <a:pt x="8" y="0"/>
                    </a:lnTo>
                    <a:lnTo>
                      <a:pt x="15" y="0"/>
                    </a:lnTo>
                    <a:lnTo>
                      <a:pt x="15" y="8"/>
                    </a:lnTo>
                    <a:lnTo>
                      <a:pt x="15" y="17"/>
                    </a:lnTo>
                    <a:lnTo>
                      <a:pt x="15" y="25"/>
                    </a:lnTo>
                    <a:lnTo>
                      <a:pt x="8" y="25"/>
                    </a:lnTo>
                    <a:lnTo>
                      <a:pt x="8" y="17"/>
                    </a:lnTo>
                    <a:lnTo>
                      <a:pt x="8" y="8"/>
                    </a:lnTo>
                    <a:lnTo>
                      <a:pt x="15" y="0"/>
                    </a:lnTo>
                    <a:close/>
                  </a:path>
                </a:pathLst>
              </a:custGeom>
              <a:solidFill>
                <a:srgbClr val="FFFFFF"/>
              </a:solidFill>
              <a:ln w="9525">
                <a:noFill/>
                <a:round/>
                <a:headEnd/>
                <a:tailEnd/>
              </a:ln>
            </p:spPr>
            <p:txBody>
              <a:bodyPr/>
              <a:lstStyle/>
              <a:p>
                <a:endParaRPr lang="en-US">
                  <a:solidFill>
                    <a:srgbClr val="1C1C1C"/>
                  </a:solidFill>
                </a:endParaRPr>
              </a:p>
            </p:txBody>
          </p:sp>
          <p:sp>
            <p:nvSpPr>
              <p:cNvPr id="14588" name="Freeform 197"/>
              <p:cNvSpPr>
                <a:spLocks/>
              </p:cNvSpPr>
              <p:nvPr/>
            </p:nvSpPr>
            <p:spPr bwMode="auto">
              <a:xfrm>
                <a:off x="2400" y="2429"/>
                <a:ext cx="15" cy="25"/>
              </a:xfrm>
              <a:custGeom>
                <a:avLst/>
                <a:gdLst>
                  <a:gd name="T0" fmla="*/ 15 w 15"/>
                  <a:gd name="T1" fmla="*/ 0 h 25"/>
                  <a:gd name="T2" fmla="*/ 8 w 15"/>
                  <a:gd name="T3" fmla="*/ 0 h 25"/>
                  <a:gd name="T4" fmla="*/ 8 w 15"/>
                  <a:gd name="T5" fmla="*/ 8 h 25"/>
                  <a:gd name="T6" fmla="*/ 0 w 15"/>
                  <a:gd name="T7" fmla="*/ 8 h 25"/>
                  <a:gd name="T8" fmla="*/ 0 w 15"/>
                  <a:gd name="T9" fmla="*/ 0 h 25"/>
                  <a:gd name="T10" fmla="*/ 8 w 15"/>
                  <a:gd name="T11" fmla="*/ 0 h 25"/>
                  <a:gd name="T12" fmla="*/ 15 w 15"/>
                  <a:gd name="T13" fmla="*/ 0 h 25"/>
                  <a:gd name="T14" fmla="*/ 15 w 15"/>
                  <a:gd name="T15" fmla="*/ 8 h 25"/>
                  <a:gd name="T16" fmla="*/ 15 w 15"/>
                  <a:gd name="T17" fmla="*/ 17 h 25"/>
                  <a:gd name="T18" fmla="*/ 15 w 15"/>
                  <a:gd name="T19" fmla="*/ 25 h 25"/>
                  <a:gd name="T20" fmla="*/ 8 w 15"/>
                  <a:gd name="T21" fmla="*/ 25 h 25"/>
                  <a:gd name="T22" fmla="*/ 8 w 15"/>
                  <a:gd name="T23" fmla="*/ 17 h 25"/>
                  <a:gd name="T24" fmla="*/ 8 w 15"/>
                  <a:gd name="T25" fmla="*/ 8 h 25"/>
                  <a:gd name="T26" fmla="*/ 15 w 1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5"/>
                  <a:gd name="T44" fmla="*/ 15 w 1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5">
                    <a:moveTo>
                      <a:pt x="15" y="0"/>
                    </a:moveTo>
                    <a:lnTo>
                      <a:pt x="8" y="0"/>
                    </a:lnTo>
                    <a:lnTo>
                      <a:pt x="8" y="8"/>
                    </a:lnTo>
                    <a:lnTo>
                      <a:pt x="0" y="8"/>
                    </a:lnTo>
                    <a:lnTo>
                      <a:pt x="0" y="0"/>
                    </a:lnTo>
                    <a:lnTo>
                      <a:pt x="8" y="0"/>
                    </a:lnTo>
                    <a:lnTo>
                      <a:pt x="15" y="0"/>
                    </a:lnTo>
                    <a:lnTo>
                      <a:pt x="15" y="8"/>
                    </a:lnTo>
                    <a:lnTo>
                      <a:pt x="15" y="17"/>
                    </a:lnTo>
                    <a:lnTo>
                      <a:pt x="15" y="25"/>
                    </a:lnTo>
                    <a:lnTo>
                      <a:pt x="8" y="25"/>
                    </a:lnTo>
                    <a:lnTo>
                      <a:pt x="8" y="17"/>
                    </a:lnTo>
                    <a:lnTo>
                      <a:pt x="8" y="8"/>
                    </a:lnTo>
                    <a:lnTo>
                      <a:pt x="15" y="0"/>
                    </a:lnTo>
                    <a:close/>
                  </a:path>
                </a:pathLst>
              </a:custGeom>
              <a:solidFill>
                <a:srgbClr val="FFFFFF"/>
              </a:solidFill>
              <a:ln w="9525">
                <a:noFill/>
                <a:round/>
                <a:headEnd/>
                <a:tailEnd/>
              </a:ln>
            </p:spPr>
            <p:txBody>
              <a:bodyPr/>
              <a:lstStyle/>
              <a:p>
                <a:endParaRPr lang="en-US">
                  <a:solidFill>
                    <a:srgbClr val="1C1C1C"/>
                  </a:solidFill>
                </a:endParaRPr>
              </a:p>
            </p:txBody>
          </p:sp>
          <p:sp>
            <p:nvSpPr>
              <p:cNvPr id="14589" name="Freeform 198"/>
              <p:cNvSpPr>
                <a:spLocks/>
              </p:cNvSpPr>
              <p:nvPr/>
            </p:nvSpPr>
            <p:spPr bwMode="auto">
              <a:xfrm>
                <a:off x="2400" y="2429"/>
                <a:ext cx="15" cy="25"/>
              </a:xfrm>
              <a:custGeom>
                <a:avLst/>
                <a:gdLst>
                  <a:gd name="T0" fmla="*/ 15 w 15"/>
                  <a:gd name="T1" fmla="*/ 0 h 25"/>
                  <a:gd name="T2" fmla="*/ 8 w 15"/>
                  <a:gd name="T3" fmla="*/ 0 h 25"/>
                  <a:gd name="T4" fmla="*/ 8 w 15"/>
                  <a:gd name="T5" fmla="*/ 8 h 25"/>
                  <a:gd name="T6" fmla="*/ 0 w 15"/>
                  <a:gd name="T7" fmla="*/ 8 h 25"/>
                  <a:gd name="T8" fmla="*/ 0 w 15"/>
                  <a:gd name="T9" fmla="*/ 0 h 25"/>
                  <a:gd name="T10" fmla="*/ 8 w 15"/>
                  <a:gd name="T11" fmla="*/ 0 h 25"/>
                  <a:gd name="T12" fmla="*/ 15 w 15"/>
                  <a:gd name="T13" fmla="*/ 0 h 25"/>
                  <a:gd name="T14" fmla="*/ 15 w 15"/>
                  <a:gd name="T15" fmla="*/ 8 h 25"/>
                  <a:gd name="T16" fmla="*/ 15 w 15"/>
                  <a:gd name="T17" fmla="*/ 17 h 25"/>
                  <a:gd name="T18" fmla="*/ 15 w 15"/>
                  <a:gd name="T19" fmla="*/ 25 h 25"/>
                  <a:gd name="T20" fmla="*/ 8 w 15"/>
                  <a:gd name="T21" fmla="*/ 25 h 25"/>
                  <a:gd name="T22" fmla="*/ 8 w 15"/>
                  <a:gd name="T23" fmla="*/ 17 h 25"/>
                  <a:gd name="T24" fmla="*/ 8 w 15"/>
                  <a:gd name="T25" fmla="*/ 8 h 25"/>
                  <a:gd name="T26" fmla="*/ 15 w 1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5"/>
                  <a:gd name="T44" fmla="*/ 15 w 1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5">
                    <a:moveTo>
                      <a:pt x="15" y="0"/>
                    </a:moveTo>
                    <a:lnTo>
                      <a:pt x="8" y="0"/>
                    </a:lnTo>
                    <a:lnTo>
                      <a:pt x="8" y="8"/>
                    </a:lnTo>
                    <a:lnTo>
                      <a:pt x="0" y="8"/>
                    </a:lnTo>
                    <a:lnTo>
                      <a:pt x="0" y="0"/>
                    </a:lnTo>
                    <a:lnTo>
                      <a:pt x="8" y="0"/>
                    </a:lnTo>
                    <a:lnTo>
                      <a:pt x="15" y="0"/>
                    </a:lnTo>
                    <a:lnTo>
                      <a:pt x="15" y="8"/>
                    </a:lnTo>
                    <a:lnTo>
                      <a:pt x="15" y="17"/>
                    </a:lnTo>
                    <a:lnTo>
                      <a:pt x="15" y="25"/>
                    </a:lnTo>
                    <a:lnTo>
                      <a:pt x="8" y="25"/>
                    </a:lnTo>
                    <a:lnTo>
                      <a:pt x="8" y="17"/>
                    </a:lnTo>
                    <a:lnTo>
                      <a:pt x="8" y="8"/>
                    </a:lnTo>
                    <a:lnTo>
                      <a:pt x="15" y="0"/>
                    </a:lnTo>
                    <a:close/>
                  </a:path>
                </a:pathLst>
              </a:custGeom>
              <a:noFill/>
              <a:ln w="12700">
                <a:solidFill>
                  <a:srgbClr val="3D9E4A"/>
                </a:solidFill>
                <a:round/>
                <a:headEnd/>
                <a:tailEnd/>
              </a:ln>
            </p:spPr>
            <p:txBody>
              <a:bodyPr/>
              <a:lstStyle/>
              <a:p>
                <a:endParaRPr lang="en-US">
                  <a:solidFill>
                    <a:srgbClr val="1C1C1C"/>
                  </a:solidFill>
                </a:endParaRPr>
              </a:p>
            </p:txBody>
          </p:sp>
        </p:grpSp>
        <p:grpSp>
          <p:nvGrpSpPr>
            <p:cNvPr id="14738" name="Group 199"/>
            <p:cNvGrpSpPr>
              <a:grpSpLocks/>
            </p:cNvGrpSpPr>
            <p:nvPr/>
          </p:nvGrpSpPr>
          <p:grpSpPr bwMode="auto">
            <a:xfrm>
              <a:off x="5046663" y="3814763"/>
              <a:ext cx="12700" cy="41275"/>
              <a:chOff x="2453" y="2403"/>
              <a:chExt cx="8" cy="26"/>
            </a:xfrm>
          </p:grpSpPr>
          <p:sp>
            <p:nvSpPr>
              <p:cNvPr id="14584" name="Freeform 200"/>
              <p:cNvSpPr>
                <a:spLocks/>
              </p:cNvSpPr>
              <p:nvPr/>
            </p:nvSpPr>
            <p:spPr bwMode="auto">
              <a:xfrm>
                <a:off x="2453" y="2403"/>
                <a:ext cx="8" cy="26"/>
              </a:xfrm>
              <a:custGeom>
                <a:avLst/>
                <a:gdLst>
                  <a:gd name="T0" fmla="*/ 0 w 8"/>
                  <a:gd name="T1" fmla="*/ 9 h 26"/>
                  <a:gd name="T2" fmla="*/ 0 w 8"/>
                  <a:gd name="T3" fmla="*/ 9 h 26"/>
                  <a:gd name="T4" fmla="*/ 0 w 8"/>
                  <a:gd name="T5" fmla="*/ 9 h 26"/>
                  <a:gd name="T6" fmla="*/ 0 w 8"/>
                  <a:gd name="T7" fmla="*/ 9 h 26"/>
                  <a:gd name="T8" fmla="*/ 0 w 8"/>
                  <a:gd name="T9" fmla="*/ 9 h 26"/>
                  <a:gd name="T10" fmla="*/ 0 w 8"/>
                  <a:gd name="T11" fmla="*/ 17 h 26"/>
                  <a:gd name="T12" fmla="*/ 8 w 8"/>
                  <a:gd name="T13" fmla="*/ 17 h 26"/>
                  <a:gd name="T14" fmla="*/ 8 w 8"/>
                  <a:gd name="T15" fmla="*/ 17 h 26"/>
                  <a:gd name="T16" fmla="*/ 8 w 8"/>
                  <a:gd name="T17" fmla="*/ 17 h 26"/>
                  <a:gd name="T18" fmla="*/ 8 w 8"/>
                  <a:gd name="T19" fmla="*/ 26 h 26"/>
                  <a:gd name="T20" fmla="*/ 0 w 8"/>
                  <a:gd name="T21" fmla="*/ 26 h 26"/>
                  <a:gd name="T22" fmla="*/ 0 w 8"/>
                  <a:gd name="T23" fmla="*/ 26 h 26"/>
                  <a:gd name="T24" fmla="*/ 8 w 8"/>
                  <a:gd name="T25" fmla="*/ 26 h 26"/>
                  <a:gd name="T26" fmla="*/ 8 w 8"/>
                  <a:gd name="T27" fmla="*/ 26 h 26"/>
                  <a:gd name="T28" fmla="*/ 8 w 8"/>
                  <a:gd name="T29" fmla="*/ 26 h 26"/>
                  <a:gd name="T30" fmla="*/ 8 w 8"/>
                  <a:gd name="T31" fmla="*/ 26 h 26"/>
                  <a:gd name="T32" fmla="*/ 8 w 8"/>
                  <a:gd name="T33" fmla="*/ 26 h 26"/>
                  <a:gd name="T34" fmla="*/ 8 w 8"/>
                  <a:gd name="T35" fmla="*/ 26 h 26"/>
                  <a:gd name="T36" fmla="*/ 8 w 8"/>
                  <a:gd name="T37" fmla="*/ 26 h 26"/>
                  <a:gd name="T38" fmla="*/ 8 w 8"/>
                  <a:gd name="T39" fmla="*/ 17 h 26"/>
                  <a:gd name="T40" fmla="*/ 8 w 8"/>
                  <a:gd name="T41" fmla="*/ 17 h 26"/>
                  <a:gd name="T42" fmla="*/ 8 w 8"/>
                  <a:gd name="T43" fmla="*/ 17 h 26"/>
                  <a:gd name="T44" fmla="*/ 8 w 8"/>
                  <a:gd name="T45" fmla="*/ 17 h 26"/>
                  <a:gd name="T46" fmla="*/ 8 w 8"/>
                  <a:gd name="T47" fmla="*/ 17 h 26"/>
                  <a:gd name="T48" fmla="*/ 8 w 8"/>
                  <a:gd name="T49" fmla="*/ 17 h 26"/>
                  <a:gd name="T50" fmla="*/ 8 w 8"/>
                  <a:gd name="T51" fmla="*/ 17 h 26"/>
                  <a:gd name="T52" fmla="*/ 8 w 8"/>
                  <a:gd name="T53" fmla="*/ 17 h 26"/>
                  <a:gd name="T54" fmla="*/ 8 w 8"/>
                  <a:gd name="T55" fmla="*/ 9 h 26"/>
                  <a:gd name="T56" fmla="*/ 8 w 8"/>
                  <a:gd name="T57" fmla="*/ 9 h 26"/>
                  <a:gd name="T58" fmla="*/ 8 w 8"/>
                  <a:gd name="T59" fmla="*/ 9 h 26"/>
                  <a:gd name="T60" fmla="*/ 8 w 8"/>
                  <a:gd name="T61" fmla="*/ 9 h 26"/>
                  <a:gd name="T62" fmla="*/ 0 w 8"/>
                  <a:gd name="T63" fmla="*/ 9 h 26"/>
                  <a:gd name="T64" fmla="*/ 0 w 8"/>
                  <a:gd name="T65" fmla="*/ 9 h 26"/>
                  <a:gd name="T66" fmla="*/ 0 w 8"/>
                  <a:gd name="T67" fmla="*/ 0 h 26"/>
                  <a:gd name="T68" fmla="*/ 0 w 8"/>
                  <a:gd name="T69" fmla="*/ 0 h 26"/>
                  <a:gd name="T70" fmla="*/ 0 w 8"/>
                  <a:gd name="T71" fmla="*/ 9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
                  <a:gd name="T109" fmla="*/ 0 h 26"/>
                  <a:gd name="T110" fmla="*/ 8 w 8"/>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 h="26">
                    <a:moveTo>
                      <a:pt x="0" y="9"/>
                    </a:moveTo>
                    <a:lnTo>
                      <a:pt x="0" y="9"/>
                    </a:lnTo>
                    <a:lnTo>
                      <a:pt x="0" y="17"/>
                    </a:lnTo>
                    <a:lnTo>
                      <a:pt x="8" y="17"/>
                    </a:lnTo>
                    <a:lnTo>
                      <a:pt x="8" y="26"/>
                    </a:lnTo>
                    <a:lnTo>
                      <a:pt x="0" y="26"/>
                    </a:lnTo>
                    <a:lnTo>
                      <a:pt x="8" y="26"/>
                    </a:lnTo>
                    <a:lnTo>
                      <a:pt x="8" y="17"/>
                    </a:lnTo>
                    <a:lnTo>
                      <a:pt x="8" y="9"/>
                    </a:lnTo>
                    <a:lnTo>
                      <a:pt x="0" y="9"/>
                    </a:lnTo>
                    <a:lnTo>
                      <a:pt x="0" y="0"/>
                    </a:lnTo>
                    <a:lnTo>
                      <a:pt x="0" y="9"/>
                    </a:lnTo>
                    <a:close/>
                  </a:path>
                </a:pathLst>
              </a:custGeom>
              <a:solidFill>
                <a:srgbClr val="FFFFFF"/>
              </a:solidFill>
              <a:ln w="9525">
                <a:noFill/>
                <a:round/>
                <a:headEnd/>
                <a:tailEnd/>
              </a:ln>
            </p:spPr>
            <p:txBody>
              <a:bodyPr/>
              <a:lstStyle/>
              <a:p>
                <a:endParaRPr lang="en-US">
                  <a:solidFill>
                    <a:srgbClr val="1C1C1C"/>
                  </a:solidFill>
                </a:endParaRPr>
              </a:p>
            </p:txBody>
          </p:sp>
          <p:sp>
            <p:nvSpPr>
              <p:cNvPr id="14585" name="Freeform 201"/>
              <p:cNvSpPr>
                <a:spLocks/>
              </p:cNvSpPr>
              <p:nvPr/>
            </p:nvSpPr>
            <p:spPr bwMode="auto">
              <a:xfrm>
                <a:off x="2453" y="2403"/>
                <a:ext cx="8" cy="26"/>
              </a:xfrm>
              <a:custGeom>
                <a:avLst/>
                <a:gdLst>
                  <a:gd name="T0" fmla="*/ 0 w 8"/>
                  <a:gd name="T1" fmla="*/ 9 h 26"/>
                  <a:gd name="T2" fmla="*/ 0 w 8"/>
                  <a:gd name="T3" fmla="*/ 17 h 26"/>
                  <a:gd name="T4" fmla="*/ 8 w 8"/>
                  <a:gd name="T5" fmla="*/ 17 h 26"/>
                  <a:gd name="T6" fmla="*/ 8 w 8"/>
                  <a:gd name="T7" fmla="*/ 26 h 26"/>
                  <a:gd name="T8" fmla="*/ 0 w 8"/>
                  <a:gd name="T9" fmla="*/ 26 h 26"/>
                  <a:gd name="T10" fmla="*/ 8 w 8"/>
                  <a:gd name="T11" fmla="*/ 26 h 26"/>
                  <a:gd name="T12" fmla="*/ 8 w 8"/>
                  <a:gd name="T13" fmla="*/ 17 h 26"/>
                  <a:gd name="T14" fmla="*/ 8 w 8"/>
                  <a:gd name="T15" fmla="*/ 9 h 26"/>
                  <a:gd name="T16" fmla="*/ 0 w 8"/>
                  <a:gd name="T17" fmla="*/ 9 h 26"/>
                  <a:gd name="T18" fmla="*/ 0 w 8"/>
                  <a:gd name="T19" fmla="*/ 0 h 26"/>
                  <a:gd name="T20" fmla="*/ 0 w 8"/>
                  <a:gd name="T21" fmla="*/ 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6"/>
                  <a:gd name="T35" fmla="*/ 8 w 8"/>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6">
                    <a:moveTo>
                      <a:pt x="0" y="9"/>
                    </a:moveTo>
                    <a:lnTo>
                      <a:pt x="0" y="17"/>
                    </a:lnTo>
                    <a:lnTo>
                      <a:pt x="8" y="17"/>
                    </a:lnTo>
                    <a:lnTo>
                      <a:pt x="8" y="26"/>
                    </a:lnTo>
                    <a:lnTo>
                      <a:pt x="0" y="26"/>
                    </a:lnTo>
                    <a:lnTo>
                      <a:pt x="8" y="26"/>
                    </a:lnTo>
                    <a:lnTo>
                      <a:pt x="8" y="17"/>
                    </a:lnTo>
                    <a:lnTo>
                      <a:pt x="8" y="9"/>
                    </a:lnTo>
                    <a:lnTo>
                      <a:pt x="0" y="9"/>
                    </a:lnTo>
                    <a:lnTo>
                      <a:pt x="0" y="0"/>
                    </a:lnTo>
                    <a:lnTo>
                      <a:pt x="0" y="9"/>
                    </a:lnTo>
                    <a:close/>
                  </a:path>
                </a:pathLst>
              </a:custGeom>
              <a:solidFill>
                <a:srgbClr val="FFFFFF"/>
              </a:solidFill>
              <a:ln w="9525">
                <a:noFill/>
                <a:round/>
                <a:headEnd/>
                <a:tailEnd/>
              </a:ln>
            </p:spPr>
            <p:txBody>
              <a:bodyPr/>
              <a:lstStyle/>
              <a:p>
                <a:endParaRPr lang="en-US">
                  <a:solidFill>
                    <a:srgbClr val="1C1C1C"/>
                  </a:solidFill>
                </a:endParaRPr>
              </a:p>
            </p:txBody>
          </p:sp>
          <p:sp>
            <p:nvSpPr>
              <p:cNvPr id="14586" name="Freeform 202"/>
              <p:cNvSpPr>
                <a:spLocks/>
              </p:cNvSpPr>
              <p:nvPr/>
            </p:nvSpPr>
            <p:spPr bwMode="auto">
              <a:xfrm>
                <a:off x="2453" y="2403"/>
                <a:ext cx="8" cy="26"/>
              </a:xfrm>
              <a:custGeom>
                <a:avLst/>
                <a:gdLst>
                  <a:gd name="T0" fmla="*/ 0 w 8"/>
                  <a:gd name="T1" fmla="*/ 9 h 26"/>
                  <a:gd name="T2" fmla="*/ 0 w 8"/>
                  <a:gd name="T3" fmla="*/ 17 h 26"/>
                  <a:gd name="T4" fmla="*/ 8 w 8"/>
                  <a:gd name="T5" fmla="*/ 17 h 26"/>
                  <a:gd name="T6" fmla="*/ 8 w 8"/>
                  <a:gd name="T7" fmla="*/ 26 h 26"/>
                  <a:gd name="T8" fmla="*/ 0 w 8"/>
                  <a:gd name="T9" fmla="*/ 26 h 26"/>
                  <a:gd name="T10" fmla="*/ 8 w 8"/>
                  <a:gd name="T11" fmla="*/ 26 h 26"/>
                  <a:gd name="T12" fmla="*/ 8 w 8"/>
                  <a:gd name="T13" fmla="*/ 17 h 26"/>
                  <a:gd name="T14" fmla="*/ 8 w 8"/>
                  <a:gd name="T15" fmla="*/ 9 h 26"/>
                  <a:gd name="T16" fmla="*/ 0 w 8"/>
                  <a:gd name="T17" fmla="*/ 9 h 26"/>
                  <a:gd name="T18" fmla="*/ 0 w 8"/>
                  <a:gd name="T19" fmla="*/ 0 h 26"/>
                  <a:gd name="T20" fmla="*/ 0 w 8"/>
                  <a:gd name="T21" fmla="*/ 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6"/>
                  <a:gd name="T35" fmla="*/ 8 w 8"/>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6">
                    <a:moveTo>
                      <a:pt x="0" y="9"/>
                    </a:moveTo>
                    <a:lnTo>
                      <a:pt x="0" y="17"/>
                    </a:lnTo>
                    <a:lnTo>
                      <a:pt x="8" y="17"/>
                    </a:lnTo>
                    <a:lnTo>
                      <a:pt x="8" y="26"/>
                    </a:lnTo>
                    <a:lnTo>
                      <a:pt x="0" y="26"/>
                    </a:lnTo>
                    <a:lnTo>
                      <a:pt x="8" y="26"/>
                    </a:lnTo>
                    <a:lnTo>
                      <a:pt x="8" y="17"/>
                    </a:lnTo>
                    <a:lnTo>
                      <a:pt x="8" y="9"/>
                    </a:lnTo>
                    <a:lnTo>
                      <a:pt x="0" y="9"/>
                    </a:lnTo>
                    <a:lnTo>
                      <a:pt x="0" y="0"/>
                    </a:lnTo>
                    <a:lnTo>
                      <a:pt x="0" y="9"/>
                    </a:lnTo>
                    <a:close/>
                  </a:path>
                </a:pathLst>
              </a:custGeom>
              <a:noFill/>
              <a:ln w="12700">
                <a:solidFill>
                  <a:srgbClr val="3D9E4A"/>
                </a:solidFill>
                <a:round/>
                <a:headEnd/>
                <a:tailEnd/>
              </a:ln>
            </p:spPr>
            <p:txBody>
              <a:bodyPr/>
              <a:lstStyle/>
              <a:p>
                <a:endParaRPr lang="en-US">
                  <a:solidFill>
                    <a:srgbClr val="1C1C1C"/>
                  </a:solidFill>
                </a:endParaRPr>
              </a:p>
            </p:txBody>
          </p:sp>
        </p:grpSp>
        <p:grpSp>
          <p:nvGrpSpPr>
            <p:cNvPr id="14739" name="Group 203"/>
            <p:cNvGrpSpPr>
              <a:grpSpLocks/>
            </p:cNvGrpSpPr>
            <p:nvPr/>
          </p:nvGrpSpPr>
          <p:grpSpPr bwMode="auto">
            <a:xfrm>
              <a:off x="4878388" y="3665538"/>
              <a:ext cx="12700" cy="14287"/>
              <a:chOff x="2347" y="2309"/>
              <a:chExt cx="8" cy="9"/>
            </a:xfrm>
          </p:grpSpPr>
          <p:sp>
            <p:nvSpPr>
              <p:cNvPr id="14581" name="Freeform 204"/>
              <p:cNvSpPr>
                <a:spLocks/>
              </p:cNvSpPr>
              <p:nvPr/>
            </p:nvSpPr>
            <p:spPr bwMode="auto">
              <a:xfrm>
                <a:off x="2347" y="2309"/>
                <a:ext cx="8" cy="9"/>
              </a:xfrm>
              <a:custGeom>
                <a:avLst/>
                <a:gdLst>
                  <a:gd name="T0" fmla="*/ 8 w 8"/>
                  <a:gd name="T1" fmla="*/ 9 h 9"/>
                  <a:gd name="T2" fmla="*/ 8 w 8"/>
                  <a:gd name="T3" fmla="*/ 9 h 9"/>
                  <a:gd name="T4" fmla="*/ 8 w 8"/>
                  <a:gd name="T5" fmla="*/ 9 h 9"/>
                  <a:gd name="T6" fmla="*/ 8 w 8"/>
                  <a:gd name="T7" fmla="*/ 9 h 9"/>
                  <a:gd name="T8" fmla="*/ 8 w 8"/>
                  <a:gd name="T9" fmla="*/ 9 h 9"/>
                  <a:gd name="T10" fmla="*/ 8 w 8"/>
                  <a:gd name="T11" fmla="*/ 9 h 9"/>
                  <a:gd name="T12" fmla="*/ 8 w 8"/>
                  <a:gd name="T13" fmla="*/ 9 h 9"/>
                  <a:gd name="T14" fmla="*/ 8 w 8"/>
                  <a:gd name="T15" fmla="*/ 9 h 9"/>
                  <a:gd name="T16" fmla="*/ 8 w 8"/>
                  <a:gd name="T17" fmla="*/ 9 h 9"/>
                  <a:gd name="T18" fmla="*/ 8 w 8"/>
                  <a:gd name="T19" fmla="*/ 9 h 9"/>
                  <a:gd name="T20" fmla="*/ 0 w 8"/>
                  <a:gd name="T21" fmla="*/ 0 h 9"/>
                  <a:gd name="T22" fmla="*/ 0 w 8"/>
                  <a:gd name="T23" fmla="*/ 0 h 9"/>
                  <a:gd name="T24" fmla="*/ 8 w 8"/>
                  <a:gd name="T25" fmla="*/ 0 h 9"/>
                  <a:gd name="T26" fmla="*/ 8 w 8"/>
                  <a:gd name="T27" fmla="*/ 0 h 9"/>
                  <a:gd name="T28" fmla="*/ 8 w 8"/>
                  <a:gd name="T29" fmla="*/ 0 h 9"/>
                  <a:gd name="T30" fmla="*/ 8 w 8"/>
                  <a:gd name="T31" fmla="*/ 0 h 9"/>
                  <a:gd name="T32" fmla="*/ 8 w 8"/>
                  <a:gd name="T33" fmla="*/ 0 h 9"/>
                  <a:gd name="T34" fmla="*/ 8 w 8"/>
                  <a:gd name="T35" fmla="*/ 0 h 9"/>
                  <a:gd name="T36" fmla="*/ 8 w 8"/>
                  <a:gd name="T37" fmla="*/ 9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9"/>
                  <a:gd name="T59" fmla="*/ 8 w 8"/>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9">
                    <a:moveTo>
                      <a:pt x="8" y="9"/>
                    </a:moveTo>
                    <a:lnTo>
                      <a:pt x="8" y="9"/>
                    </a:lnTo>
                    <a:lnTo>
                      <a:pt x="0" y="0"/>
                    </a:lnTo>
                    <a:lnTo>
                      <a:pt x="8" y="0"/>
                    </a:lnTo>
                    <a:lnTo>
                      <a:pt x="8" y="9"/>
                    </a:lnTo>
                    <a:close/>
                  </a:path>
                </a:pathLst>
              </a:custGeom>
              <a:solidFill>
                <a:srgbClr val="FFFFFF"/>
              </a:solidFill>
              <a:ln w="9525">
                <a:noFill/>
                <a:round/>
                <a:headEnd/>
                <a:tailEnd/>
              </a:ln>
            </p:spPr>
            <p:txBody>
              <a:bodyPr/>
              <a:lstStyle/>
              <a:p>
                <a:endParaRPr lang="en-US">
                  <a:solidFill>
                    <a:srgbClr val="1C1C1C"/>
                  </a:solidFill>
                </a:endParaRPr>
              </a:p>
            </p:txBody>
          </p:sp>
          <p:sp>
            <p:nvSpPr>
              <p:cNvPr id="14582" name="Freeform 205"/>
              <p:cNvSpPr>
                <a:spLocks/>
              </p:cNvSpPr>
              <p:nvPr/>
            </p:nvSpPr>
            <p:spPr bwMode="auto">
              <a:xfrm>
                <a:off x="2347" y="2309"/>
                <a:ext cx="8" cy="9"/>
              </a:xfrm>
              <a:custGeom>
                <a:avLst/>
                <a:gdLst>
                  <a:gd name="T0" fmla="*/ 8 w 8"/>
                  <a:gd name="T1" fmla="*/ 9 h 9"/>
                  <a:gd name="T2" fmla="*/ 0 w 8"/>
                  <a:gd name="T3" fmla="*/ 0 h 9"/>
                  <a:gd name="T4" fmla="*/ 8 w 8"/>
                  <a:gd name="T5" fmla="*/ 0 h 9"/>
                  <a:gd name="T6" fmla="*/ 8 w 8"/>
                  <a:gd name="T7" fmla="*/ 9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8" y="9"/>
                    </a:moveTo>
                    <a:lnTo>
                      <a:pt x="0" y="0"/>
                    </a:lnTo>
                    <a:lnTo>
                      <a:pt x="8" y="0"/>
                    </a:lnTo>
                    <a:lnTo>
                      <a:pt x="8" y="9"/>
                    </a:lnTo>
                    <a:close/>
                  </a:path>
                </a:pathLst>
              </a:custGeom>
              <a:solidFill>
                <a:srgbClr val="FFFFFF"/>
              </a:solidFill>
              <a:ln w="9525">
                <a:noFill/>
                <a:round/>
                <a:headEnd/>
                <a:tailEnd/>
              </a:ln>
            </p:spPr>
            <p:txBody>
              <a:bodyPr/>
              <a:lstStyle/>
              <a:p>
                <a:endParaRPr lang="en-US">
                  <a:solidFill>
                    <a:srgbClr val="1C1C1C"/>
                  </a:solidFill>
                </a:endParaRPr>
              </a:p>
            </p:txBody>
          </p:sp>
          <p:sp>
            <p:nvSpPr>
              <p:cNvPr id="14583" name="Freeform 206"/>
              <p:cNvSpPr>
                <a:spLocks/>
              </p:cNvSpPr>
              <p:nvPr/>
            </p:nvSpPr>
            <p:spPr bwMode="auto">
              <a:xfrm>
                <a:off x="2347" y="2309"/>
                <a:ext cx="8" cy="9"/>
              </a:xfrm>
              <a:custGeom>
                <a:avLst/>
                <a:gdLst>
                  <a:gd name="T0" fmla="*/ 8 w 8"/>
                  <a:gd name="T1" fmla="*/ 9 h 9"/>
                  <a:gd name="T2" fmla="*/ 0 w 8"/>
                  <a:gd name="T3" fmla="*/ 0 h 9"/>
                  <a:gd name="T4" fmla="*/ 8 w 8"/>
                  <a:gd name="T5" fmla="*/ 0 h 9"/>
                  <a:gd name="T6" fmla="*/ 8 w 8"/>
                  <a:gd name="T7" fmla="*/ 9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8" y="9"/>
                    </a:moveTo>
                    <a:lnTo>
                      <a:pt x="0" y="0"/>
                    </a:lnTo>
                    <a:lnTo>
                      <a:pt x="8" y="0"/>
                    </a:lnTo>
                    <a:lnTo>
                      <a:pt x="8" y="9"/>
                    </a:lnTo>
                    <a:close/>
                  </a:path>
                </a:pathLst>
              </a:custGeom>
              <a:noFill/>
              <a:ln w="12700">
                <a:solidFill>
                  <a:srgbClr val="3D9E4A"/>
                </a:solidFill>
                <a:round/>
                <a:headEnd/>
                <a:tailEnd/>
              </a:ln>
            </p:spPr>
            <p:txBody>
              <a:bodyPr/>
              <a:lstStyle/>
              <a:p>
                <a:endParaRPr lang="en-US">
                  <a:solidFill>
                    <a:srgbClr val="1C1C1C"/>
                  </a:solidFill>
                </a:endParaRPr>
              </a:p>
            </p:txBody>
          </p:sp>
        </p:grpSp>
        <p:grpSp>
          <p:nvGrpSpPr>
            <p:cNvPr id="14740" name="Group 207"/>
            <p:cNvGrpSpPr>
              <a:grpSpLocks/>
            </p:cNvGrpSpPr>
            <p:nvPr/>
          </p:nvGrpSpPr>
          <p:grpSpPr bwMode="auto">
            <a:xfrm>
              <a:off x="4938713" y="3746500"/>
              <a:ext cx="12700" cy="14288"/>
              <a:chOff x="2385" y="2360"/>
              <a:chExt cx="8" cy="9"/>
            </a:xfrm>
          </p:grpSpPr>
          <p:sp>
            <p:nvSpPr>
              <p:cNvPr id="14578" name="Freeform 208"/>
              <p:cNvSpPr>
                <a:spLocks/>
              </p:cNvSpPr>
              <p:nvPr/>
            </p:nvSpPr>
            <p:spPr bwMode="auto">
              <a:xfrm>
                <a:off x="2385" y="2360"/>
                <a:ext cx="8" cy="9"/>
              </a:xfrm>
              <a:custGeom>
                <a:avLst/>
                <a:gdLst>
                  <a:gd name="T0" fmla="*/ 0 w 8"/>
                  <a:gd name="T1" fmla="*/ 9 h 9"/>
                  <a:gd name="T2" fmla="*/ 8 w 8"/>
                  <a:gd name="T3" fmla="*/ 9 h 9"/>
                  <a:gd name="T4" fmla="*/ 8 w 8"/>
                  <a:gd name="T5" fmla="*/ 0 h 9"/>
                  <a:gd name="T6" fmla="*/ 8 w 8"/>
                  <a:gd name="T7" fmla="*/ 0 h 9"/>
                  <a:gd name="T8" fmla="*/ 8 w 8"/>
                  <a:gd name="T9" fmla="*/ 9 h 9"/>
                  <a:gd name="T10" fmla="*/ 8 w 8"/>
                  <a:gd name="T11" fmla="*/ 9 h 9"/>
                  <a:gd name="T12" fmla="*/ 8 w 8"/>
                  <a:gd name="T13" fmla="*/ 9 h 9"/>
                  <a:gd name="T14" fmla="*/ 0 w 8"/>
                  <a:gd name="T15" fmla="*/ 9 h 9"/>
                  <a:gd name="T16" fmla="*/ 0 w 8"/>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0" y="9"/>
                    </a:moveTo>
                    <a:lnTo>
                      <a:pt x="8" y="9"/>
                    </a:lnTo>
                    <a:lnTo>
                      <a:pt x="8" y="0"/>
                    </a:lnTo>
                    <a:lnTo>
                      <a:pt x="8" y="9"/>
                    </a:lnTo>
                    <a:lnTo>
                      <a:pt x="0" y="9"/>
                    </a:lnTo>
                    <a:close/>
                  </a:path>
                </a:pathLst>
              </a:custGeom>
              <a:solidFill>
                <a:srgbClr val="FFFFFF"/>
              </a:solidFill>
              <a:ln w="9525">
                <a:noFill/>
                <a:round/>
                <a:headEnd/>
                <a:tailEnd/>
              </a:ln>
            </p:spPr>
            <p:txBody>
              <a:bodyPr/>
              <a:lstStyle/>
              <a:p>
                <a:endParaRPr lang="en-US">
                  <a:solidFill>
                    <a:srgbClr val="1C1C1C"/>
                  </a:solidFill>
                </a:endParaRPr>
              </a:p>
            </p:txBody>
          </p:sp>
          <p:sp>
            <p:nvSpPr>
              <p:cNvPr id="14579" name="Freeform 209"/>
              <p:cNvSpPr>
                <a:spLocks/>
              </p:cNvSpPr>
              <p:nvPr/>
            </p:nvSpPr>
            <p:spPr bwMode="auto">
              <a:xfrm>
                <a:off x="2385" y="2360"/>
                <a:ext cx="8" cy="9"/>
              </a:xfrm>
              <a:custGeom>
                <a:avLst/>
                <a:gdLst>
                  <a:gd name="T0" fmla="*/ 0 w 8"/>
                  <a:gd name="T1" fmla="*/ 9 h 9"/>
                  <a:gd name="T2" fmla="*/ 8 w 8"/>
                  <a:gd name="T3" fmla="*/ 9 h 9"/>
                  <a:gd name="T4" fmla="*/ 8 w 8"/>
                  <a:gd name="T5" fmla="*/ 0 h 9"/>
                  <a:gd name="T6" fmla="*/ 8 w 8"/>
                  <a:gd name="T7" fmla="*/ 9 h 9"/>
                  <a:gd name="T8" fmla="*/ 0 w 8"/>
                  <a:gd name="T9" fmla="*/ 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9"/>
                    </a:moveTo>
                    <a:lnTo>
                      <a:pt x="8" y="9"/>
                    </a:lnTo>
                    <a:lnTo>
                      <a:pt x="8" y="0"/>
                    </a:lnTo>
                    <a:lnTo>
                      <a:pt x="8" y="9"/>
                    </a:lnTo>
                    <a:lnTo>
                      <a:pt x="0" y="9"/>
                    </a:lnTo>
                    <a:close/>
                  </a:path>
                </a:pathLst>
              </a:custGeom>
              <a:solidFill>
                <a:srgbClr val="FFFFFF"/>
              </a:solidFill>
              <a:ln w="9525">
                <a:noFill/>
                <a:round/>
                <a:headEnd/>
                <a:tailEnd/>
              </a:ln>
            </p:spPr>
            <p:txBody>
              <a:bodyPr/>
              <a:lstStyle/>
              <a:p>
                <a:endParaRPr lang="en-US">
                  <a:solidFill>
                    <a:srgbClr val="1C1C1C"/>
                  </a:solidFill>
                </a:endParaRPr>
              </a:p>
            </p:txBody>
          </p:sp>
          <p:sp>
            <p:nvSpPr>
              <p:cNvPr id="14580" name="Freeform 210"/>
              <p:cNvSpPr>
                <a:spLocks/>
              </p:cNvSpPr>
              <p:nvPr/>
            </p:nvSpPr>
            <p:spPr bwMode="auto">
              <a:xfrm>
                <a:off x="2385" y="2360"/>
                <a:ext cx="8" cy="9"/>
              </a:xfrm>
              <a:custGeom>
                <a:avLst/>
                <a:gdLst>
                  <a:gd name="T0" fmla="*/ 0 w 8"/>
                  <a:gd name="T1" fmla="*/ 9 h 9"/>
                  <a:gd name="T2" fmla="*/ 8 w 8"/>
                  <a:gd name="T3" fmla="*/ 9 h 9"/>
                  <a:gd name="T4" fmla="*/ 8 w 8"/>
                  <a:gd name="T5" fmla="*/ 0 h 9"/>
                  <a:gd name="T6" fmla="*/ 8 w 8"/>
                  <a:gd name="T7" fmla="*/ 9 h 9"/>
                  <a:gd name="T8" fmla="*/ 0 w 8"/>
                  <a:gd name="T9" fmla="*/ 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9"/>
                    </a:moveTo>
                    <a:lnTo>
                      <a:pt x="8" y="9"/>
                    </a:lnTo>
                    <a:lnTo>
                      <a:pt x="8" y="0"/>
                    </a:lnTo>
                    <a:lnTo>
                      <a:pt x="8" y="9"/>
                    </a:lnTo>
                    <a:lnTo>
                      <a:pt x="0" y="9"/>
                    </a:lnTo>
                    <a:close/>
                  </a:path>
                </a:pathLst>
              </a:custGeom>
              <a:noFill/>
              <a:ln w="12700">
                <a:solidFill>
                  <a:srgbClr val="3D9E4A"/>
                </a:solidFill>
                <a:round/>
                <a:headEnd/>
                <a:tailEnd/>
              </a:ln>
            </p:spPr>
            <p:txBody>
              <a:bodyPr/>
              <a:lstStyle/>
              <a:p>
                <a:endParaRPr lang="en-US">
                  <a:solidFill>
                    <a:srgbClr val="1C1C1C"/>
                  </a:solidFill>
                </a:endParaRPr>
              </a:p>
            </p:txBody>
          </p:sp>
        </p:grpSp>
        <p:sp>
          <p:nvSpPr>
            <p:cNvPr id="14400" name="Freeform 211"/>
            <p:cNvSpPr>
              <a:spLocks/>
            </p:cNvSpPr>
            <p:nvPr/>
          </p:nvSpPr>
          <p:spPr bwMode="auto">
            <a:xfrm>
              <a:off x="4926013" y="3802063"/>
              <a:ext cx="25400" cy="26987"/>
            </a:xfrm>
            <a:custGeom>
              <a:avLst/>
              <a:gdLst>
                <a:gd name="T0" fmla="*/ 2147483647 w 16"/>
                <a:gd name="T1" fmla="*/ 0 h 17"/>
                <a:gd name="T2" fmla="*/ 2147483647 w 16"/>
                <a:gd name="T3" fmla="*/ 2147483647 h 17"/>
                <a:gd name="T4" fmla="*/ 0 w 16"/>
                <a:gd name="T5" fmla="*/ 2147483647 h 17"/>
                <a:gd name="T6" fmla="*/ 2147483647 w 16"/>
                <a:gd name="T7" fmla="*/ 2147483647 h 17"/>
                <a:gd name="T8" fmla="*/ 2147483647 w 16"/>
                <a:gd name="T9" fmla="*/ 0 h 17"/>
                <a:gd name="T10" fmla="*/ 2147483647 w 16"/>
                <a:gd name="T11" fmla="*/ 2147483647 h 17"/>
                <a:gd name="T12" fmla="*/ 2147483647 w 16"/>
                <a:gd name="T13" fmla="*/ 2147483647 h 17"/>
                <a:gd name="T14" fmla="*/ 2147483647 w 16"/>
                <a:gd name="T15" fmla="*/ 2147483647 h 17"/>
                <a:gd name="T16" fmla="*/ 2147483647 w 16"/>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8" y="0"/>
                  </a:moveTo>
                  <a:lnTo>
                    <a:pt x="8" y="8"/>
                  </a:lnTo>
                  <a:lnTo>
                    <a:pt x="0" y="17"/>
                  </a:lnTo>
                  <a:lnTo>
                    <a:pt x="8" y="8"/>
                  </a:lnTo>
                  <a:lnTo>
                    <a:pt x="8" y="0"/>
                  </a:lnTo>
                  <a:lnTo>
                    <a:pt x="8" y="8"/>
                  </a:lnTo>
                  <a:lnTo>
                    <a:pt x="8" y="17"/>
                  </a:lnTo>
                  <a:lnTo>
                    <a:pt x="16" y="17"/>
                  </a:lnTo>
                  <a:lnTo>
                    <a:pt x="8" y="17"/>
                  </a:lnTo>
                </a:path>
              </a:pathLst>
            </a:custGeom>
            <a:noFill/>
            <a:ln w="12700">
              <a:solidFill>
                <a:srgbClr val="3D9E4A"/>
              </a:solidFill>
              <a:round/>
              <a:headEnd/>
              <a:tailEnd/>
            </a:ln>
          </p:spPr>
          <p:txBody>
            <a:bodyPr/>
            <a:lstStyle/>
            <a:p>
              <a:endParaRPr lang="en-US">
                <a:solidFill>
                  <a:srgbClr val="1C1C1C"/>
                </a:solidFill>
              </a:endParaRPr>
            </a:p>
          </p:txBody>
        </p:sp>
        <p:grpSp>
          <p:nvGrpSpPr>
            <p:cNvPr id="14741" name="Group 212"/>
            <p:cNvGrpSpPr>
              <a:grpSpLocks/>
            </p:cNvGrpSpPr>
            <p:nvPr/>
          </p:nvGrpSpPr>
          <p:grpSpPr bwMode="auto">
            <a:xfrm>
              <a:off x="5083175" y="3503613"/>
              <a:ext cx="12700" cy="68262"/>
              <a:chOff x="2476" y="2207"/>
              <a:chExt cx="8" cy="43"/>
            </a:xfrm>
          </p:grpSpPr>
          <p:sp>
            <p:nvSpPr>
              <p:cNvPr id="14575" name="Freeform 213"/>
              <p:cNvSpPr>
                <a:spLocks/>
              </p:cNvSpPr>
              <p:nvPr/>
            </p:nvSpPr>
            <p:spPr bwMode="auto">
              <a:xfrm>
                <a:off x="2476" y="2207"/>
                <a:ext cx="8" cy="43"/>
              </a:xfrm>
              <a:custGeom>
                <a:avLst/>
                <a:gdLst>
                  <a:gd name="T0" fmla="*/ 8 w 8"/>
                  <a:gd name="T1" fmla="*/ 0 h 43"/>
                  <a:gd name="T2" fmla="*/ 8 w 8"/>
                  <a:gd name="T3" fmla="*/ 17 h 43"/>
                  <a:gd name="T4" fmla="*/ 8 w 8"/>
                  <a:gd name="T5" fmla="*/ 43 h 43"/>
                  <a:gd name="T6" fmla="*/ 0 w 8"/>
                  <a:gd name="T7" fmla="*/ 17 h 43"/>
                  <a:gd name="T8" fmla="*/ 8 w 8"/>
                  <a:gd name="T9" fmla="*/ 0 h 43"/>
                  <a:gd name="T10" fmla="*/ 0 60000 65536"/>
                  <a:gd name="T11" fmla="*/ 0 60000 65536"/>
                  <a:gd name="T12" fmla="*/ 0 60000 65536"/>
                  <a:gd name="T13" fmla="*/ 0 60000 65536"/>
                  <a:gd name="T14" fmla="*/ 0 60000 65536"/>
                  <a:gd name="T15" fmla="*/ 0 w 8"/>
                  <a:gd name="T16" fmla="*/ 0 h 43"/>
                  <a:gd name="T17" fmla="*/ 8 w 8"/>
                  <a:gd name="T18" fmla="*/ 43 h 43"/>
                </a:gdLst>
                <a:ahLst/>
                <a:cxnLst>
                  <a:cxn ang="T10">
                    <a:pos x="T0" y="T1"/>
                  </a:cxn>
                  <a:cxn ang="T11">
                    <a:pos x="T2" y="T3"/>
                  </a:cxn>
                  <a:cxn ang="T12">
                    <a:pos x="T4" y="T5"/>
                  </a:cxn>
                  <a:cxn ang="T13">
                    <a:pos x="T6" y="T7"/>
                  </a:cxn>
                  <a:cxn ang="T14">
                    <a:pos x="T8" y="T9"/>
                  </a:cxn>
                </a:cxnLst>
                <a:rect l="T15" t="T16" r="T17" b="T18"/>
                <a:pathLst>
                  <a:path w="8" h="43">
                    <a:moveTo>
                      <a:pt x="8" y="0"/>
                    </a:moveTo>
                    <a:lnTo>
                      <a:pt x="8" y="17"/>
                    </a:lnTo>
                    <a:lnTo>
                      <a:pt x="8" y="43"/>
                    </a:lnTo>
                    <a:lnTo>
                      <a:pt x="0" y="17"/>
                    </a:lnTo>
                    <a:lnTo>
                      <a:pt x="8" y="0"/>
                    </a:lnTo>
                    <a:close/>
                  </a:path>
                </a:pathLst>
              </a:custGeom>
              <a:solidFill>
                <a:srgbClr val="FFFFFF"/>
              </a:solidFill>
              <a:ln w="9525">
                <a:noFill/>
                <a:round/>
                <a:headEnd/>
                <a:tailEnd/>
              </a:ln>
            </p:spPr>
            <p:txBody>
              <a:bodyPr/>
              <a:lstStyle/>
              <a:p>
                <a:endParaRPr lang="en-US">
                  <a:solidFill>
                    <a:srgbClr val="1C1C1C"/>
                  </a:solidFill>
                </a:endParaRPr>
              </a:p>
            </p:txBody>
          </p:sp>
          <p:sp>
            <p:nvSpPr>
              <p:cNvPr id="14576" name="Freeform 214"/>
              <p:cNvSpPr>
                <a:spLocks/>
              </p:cNvSpPr>
              <p:nvPr/>
            </p:nvSpPr>
            <p:spPr bwMode="auto">
              <a:xfrm>
                <a:off x="2476" y="2207"/>
                <a:ext cx="8" cy="43"/>
              </a:xfrm>
              <a:custGeom>
                <a:avLst/>
                <a:gdLst>
                  <a:gd name="T0" fmla="*/ 8 w 8"/>
                  <a:gd name="T1" fmla="*/ 0 h 43"/>
                  <a:gd name="T2" fmla="*/ 8 w 8"/>
                  <a:gd name="T3" fmla="*/ 17 h 43"/>
                  <a:gd name="T4" fmla="*/ 8 w 8"/>
                  <a:gd name="T5" fmla="*/ 43 h 43"/>
                  <a:gd name="T6" fmla="*/ 0 w 8"/>
                  <a:gd name="T7" fmla="*/ 17 h 43"/>
                  <a:gd name="T8" fmla="*/ 8 w 8"/>
                  <a:gd name="T9" fmla="*/ 0 h 43"/>
                  <a:gd name="T10" fmla="*/ 0 60000 65536"/>
                  <a:gd name="T11" fmla="*/ 0 60000 65536"/>
                  <a:gd name="T12" fmla="*/ 0 60000 65536"/>
                  <a:gd name="T13" fmla="*/ 0 60000 65536"/>
                  <a:gd name="T14" fmla="*/ 0 60000 65536"/>
                  <a:gd name="T15" fmla="*/ 0 w 8"/>
                  <a:gd name="T16" fmla="*/ 0 h 43"/>
                  <a:gd name="T17" fmla="*/ 8 w 8"/>
                  <a:gd name="T18" fmla="*/ 43 h 43"/>
                </a:gdLst>
                <a:ahLst/>
                <a:cxnLst>
                  <a:cxn ang="T10">
                    <a:pos x="T0" y="T1"/>
                  </a:cxn>
                  <a:cxn ang="T11">
                    <a:pos x="T2" y="T3"/>
                  </a:cxn>
                  <a:cxn ang="T12">
                    <a:pos x="T4" y="T5"/>
                  </a:cxn>
                  <a:cxn ang="T13">
                    <a:pos x="T6" y="T7"/>
                  </a:cxn>
                  <a:cxn ang="T14">
                    <a:pos x="T8" y="T9"/>
                  </a:cxn>
                </a:cxnLst>
                <a:rect l="T15" t="T16" r="T17" b="T18"/>
                <a:pathLst>
                  <a:path w="8" h="43">
                    <a:moveTo>
                      <a:pt x="8" y="0"/>
                    </a:moveTo>
                    <a:lnTo>
                      <a:pt x="8" y="17"/>
                    </a:lnTo>
                    <a:lnTo>
                      <a:pt x="8" y="43"/>
                    </a:lnTo>
                    <a:lnTo>
                      <a:pt x="0" y="17"/>
                    </a:lnTo>
                    <a:lnTo>
                      <a:pt x="8" y="0"/>
                    </a:lnTo>
                    <a:close/>
                  </a:path>
                </a:pathLst>
              </a:custGeom>
              <a:solidFill>
                <a:srgbClr val="FFFFFF"/>
              </a:solidFill>
              <a:ln w="9525">
                <a:noFill/>
                <a:round/>
                <a:headEnd/>
                <a:tailEnd/>
              </a:ln>
            </p:spPr>
            <p:txBody>
              <a:bodyPr/>
              <a:lstStyle/>
              <a:p>
                <a:endParaRPr lang="en-US">
                  <a:solidFill>
                    <a:srgbClr val="1C1C1C"/>
                  </a:solidFill>
                </a:endParaRPr>
              </a:p>
            </p:txBody>
          </p:sp>
          <p:sp>
            <p:nvSpPr>
              <p:cNvPr id="14577" name="Freeform 215"/>
              <p:cNvSpPr>
                <a:spLocks/>
              </p:cNvSpPr>
              <p:nvPr/>
            </p:nvSpPr>
            <p:spPr bwMode="auto">
              <a:xfrm>
                <a:off x="2476" y="2207"/>
                <a:ext cx="8" cy="43"/>
              </a:xfrm>
              <a:custGeom>
                <a:avLst/>
                <a:gdLst>
                  <a:gd name="T0" fmla="*/ 8 w 8"/>
                  <a:gd name="T1" fmla="*/ 0 h 43"/>
                  <a:gd name="T2" fmla="*/ 8 w 8"/>
                  <a:gd name="T3" fmla="*/ 17 h 43"/>
                  <a:gd name="T4" fmla="*/ 8 w 8"/>
                  <a:gd name="T5" fmla="*/ 43 h 43"/>
                  <a:gd name="T6" fmla="*/ 0 w 8"/>
                  <a:gd name="T7" fmla="*/ 17 h 43"/>
                  <a:gd name="T8" fmla="*/ 8 w 8"/>
                  <a:gd name="T9" fmla="*/ 0 h 43"/>
                  <a:gd name="T10" fmla="*/ 0 60000 65536"/>
                  <a:gd name="T11" fmla="*/ 0 60000 65536"/>
                  <a:gd name="T12" fmla="*/ 0 60000 65536"/>
                  <a:gd name="T13" fmla="*/ 0 60000 65536"/>
                  <a:gd name="T14" fmla="*/ 0 60000 65536"/>
                  <a:gd name="T15" fmla="*/ 0 w 8"/>
                  <a:gd name="T16" fmla="*/ 0 h 43"/>
                  <a:gd name="T17" fmla="*/ 8 w 8"/>
                  <a:gd name="T18" fmla="*/ 43 h 43"/>
                </a:gdLst>
                <a:ahLst/>
                <a:cxnLst>
                  <a:cxn ang="T10">
                    <a:pos x="T0" y="T1"/>
                  </a:cxn>
                  <a:cxn ang="T11">
                    <a:pos x="T2" y="T3"/>
                  </a:cxn>
                  <a:cxn ang="T12">
                    <a:pos x="T4" y="T5"/>
                  </a:cxn>
                  <a:cxn ang="T13">
                    <a:pos x="T6" y="T7"/>
                  </a:cxn>
                  <a:cxn ang="T14">
                    <a:pos x="T8" y="T9"/>
                  </a:cxn>
                </a:cxnLst>
                <a:rect l="T15" t="T16" r="T17" b="T18"/>
                <a:pathLst>
                  <a:path w="8" h="43">
                    <a:moveTo>
                      <a:pt x="8" y="0"/>
                    </a:moveTo>
                    <a:lnTo>
                      <a:pt x="8" y="17"/>
                    </a:lnTo>
                    <a:lnTo>
                      <a:pt x="8" y="43"/>
                    </a:lnTo>
                    <a:lnTo>
                      <a:pt x="0" y="17"/>
                    </a:lnTo>
                    <a:lnTo>
                      <a:pt x="8" y="0"/>
                    </a:lnTo>
                    <a:close/>
                  </a:path>
                </a:pathLst>
              </a:custGeom>
              <a:noFill/>
              <a:ln w="12700">
                <a:solidFill>
                  <a:srgbClr val="02ABEA"/>
                </a:solidFill>
                <a:round/>
                <a:headEnd/>
                <a:tailEnd/>
              </a:ln>
            </p:spPr>
            <p:txBody>
              <a:bodyPr/>
              <a:lstStyle/>
              <a:p>
                <a:endParaRPr lang="en-US">
                  <a:solidFill>
                    <a:srgbClr val="1C1C1C"/>
                  </a:solidFill>
                </a:endParaRPr>
              </a:p>
            </p:txBody>
          </p:sp>
        </p:grpSp>
        <p:grpSp>
          <p:nvGrpSpPr>
            <p:cNvPr id="14742" name="Group 216"/>
            <p:cNvGrpSpPr>
              <a:grpSpLocks/>
            </p:cNvGrpSpPr>
            <p:nvPr/>
          </p:nvGrpSpPr>
          <p:grpSpPr bwMode="auto">
            <a:xfrm>
              <a:off x="5529263" y="3814763"/>
              <a:ext cx="25400" cy="68262"/>
              <a:chOff x="2757" y="2403"/>
              <a:chExt cx="16" cy="43"/>
            </a:xfrm>
          </p:grpSpPr>
          <p:sp>
            <p:nvSpPr>
              <p:cNvPr id="14572" name="Freeform 217"/>
              <p:cNvSpPr>
                <a:spLocks/>
              </p:cNvSpPr>
              <p:nvPr/>
            </p:nvSpPr>
            <p:spPr bwMode="auto">
              <a:xfrm>
                <a:off x="2757" y="2403"/>
                <a:ext cx="16" cy="43"/>
              </a:xfrm>
              <a:custGeom>
                <a:avLst/>
                <a:gdLst>
                  <a:gd name="T0" fmla="*/ 8 w 16"/>
                  <a:gd name="T1" fmla="*/ 0 h 43"/>
                  <a:gd name="T2" fmla="*/ 16 w 16"/>
                  <a:gd name="T3" fmla="*/ 26 h 43"/>
                  <a:gd name="T4" fmla="*/ 8 w 16"/>
                  <a:gd name="T5" fmla="*/ 43 h 43"/>
                  <a:gd name="T6" fmla="*/ 0 w 16"/>
                  <a:gd name="T7" fmla="*/ 26 h 43"/>
                  <a:gd name="T8" fmla="*/ 8 w 16"/>
                  <a:gd name="T9" fmla="*/ 0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8" y="0"/>
                    </a:moveTo>
                    <a:lnTo>
                      <a:pt x="16" y="26"/>
                    </a:lnTo>
                    <a:lnTo>
                      <a:pt x="8" y="43"/>
                    </a:lnTo>
                    <a:lnTo>
                      <a:pt x="0" y="26"/>
                    </a:lnTo>
                    <a:lnTo>
                      <a:pt x="8" y="0"/>
                    </a:lnTo>
                    <a:close/>
                  </a:path>
                </a:pathLst>
              </a:custGeom>
              <a:solidFill>
                <a:srgbClr val="FFFFFF"/>
              </a:solidFill>
              <a:ln w="9525">
                <a:noFill/>
                <a:round/>
                <a:headEnd/>
                <a:tailEnd/>
              </a:ln>
            </p:spPr>
            <p:txBody>
              <a:bodyPr/>
              <a:lstStyle/>
              <a:p>
                <a:endParaRPr lang="en-US">
                  <a:solidFill>
                    <a:srgbClr val="1C1C1C"/>
                  </a:solidFill>
                </a:endParaRPr>
              </a:p>
            </p:txBody>
          </p:sp>
          <p:sp>
            <p:nvSpPr>
              <p:cNvPr id="14573" name="Freeform 218"/>
              <p:cNvSpPr>
                <a:spLocks/>
              </p:cNvSpPr>
              <p:nvPr/>
            </p:nvSpPr>
            <p:spPr bwMode="auto">
              <a:xfrm>
                <a:off x="2757" y="2403"/>
                <a:ext cx="16" cy="43"/>
              </a:xfrm>
              <a:custGeom>
                <a:avLst/>
                <a:gdLst>
                  <a:gd name="T0" fmla="*/ 8 w 16"/>
                  <a:gd name="T1" fmla="*/ 0 h 43"/>
                  <a:gd name="T2" fmla="*/ 16 w 16"/>
                  <a:gd name="T3" fmla="*/ 26 h 43"/>
                  <a:gd name="T4" fmla="*/ 8 w 16"/>
                  <a:gd name="T5" fmla="*/ 43 h 43"/>
                  <a:gd name="T6" fmla="*/ 0 w 16"/>
                  <a:gd name="T7" fmla="*/ 26 h 43"/>
                  <a:gd name="T8" fmla="*/ 8 w 16"/>
                  <a:gd name="T9" fmla="*/ 0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8" y="0"/>
                    </a:moveTo>
                    <a:lnTo>
                      <a:pt x="16" y="26"/>
                    </a:lnTo>
                    <a:lnTo>
                      <a:pt x="8" y="43"/>
                    </a:lnTo>
                    <a:lnTo>
                      <a:pt x="0" y="26"/>
                    </a:lnTo>
                    <a:lnTo>
                      <a:pt x="8" y="0"/>
                    </a:lnTo>
                    <a:close/>
                  </a:path>
                </a:pathLst>
              </a:custGeom>
              <a:solidFill>
                <a:srgbClr val="FFFFFF"/>
              </a:solidFill>
              <a:ln w="9525">
                <a:noFill/>
                <a:round/>
                <a:headEnd/>
                <a:tailEnd/>
              </a:ln>
            </p:spPr>
            <p:txBody>
              <a:bodyPr/>
              <a:lstStyle/>
              <a:p>
                <a:endParaRPr lang="en-US">
                  <a:solidFill>
                    <a:srgbClr val="1C1C1C"/>
                  </a:solidFill>
                </a:endParaRPr>
              </a:p>
            </p:txBody>
          </p:sp>
          <p:sp>
            <p:nvSpPr>
              <p:cNvPr id="14574" name="Freeform 219"/>
              <p:cNvSpPr>
                <a:spLocks/>
              </p:cNvSpPr>
              <p:nvPr/>
            </p:nvSpPr>
            <p:spPr bwMode="auto">
              <a:xfrm>
                <a:off x="2757" y="2403"/>
                <a:ext cx="16" cy="43"/>
              </a:xfrm>
              <a:custGeom>
                <a:avLst/>
                <a:gdLst>
                  <a:gd name="T0" fmla="*/ 8 w 16"/>
                  <a:gd name="T1" fmla="*/ 0 h 43"/>
                  <a:gd name="T2" fmla="*/ 16 w 16"/>
                  <a:gd name="T3" fmla="*/ 26 h 43"/>
                  <a:gd name="T4" fmla="*/ 8 w 16"/>
                  <a:gd name="T5" fmla="*/ 43 h 43"/>
                  <a:gd name="T6" fmla="*/ 0 w 16"/>
                  <a:gd name="T7" fmla="*/ 26 h 43"/>
                  <a:gd name="T8" fmla="*/ 8 w 16"/>
                  <a:gd name="T9" fmla="*/ 0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8" y="0"/>
                    </a:moveTo>
                    <a:lnTo>
                      <a:pt x="16" y="26"/>
                    </a:lnTo>
                    <a:lnTo>
                      <a:pt x="8" y="43"/>
                    </a:lnTo>
                    <a:lnTo>
                      <a:pt x="0" y="26"/>
                    </a:lnTo>
                    <a:lnTo>
                      <a:pt x="8" y="0"/>
                    </a:lnTo>
                    <a:close/>
                  </a:path>
                </a:pathLst>
              </a:custGeom>
              <a:noFill/>
              <a:ln w="12700">
                <a:solidFill>
                  <a:srgbClr val="02ABEA"/>
                </a:solidFill>
                <a:round/>
                <a:headEnd/>
                <a:tailEnd/>
              </a:ln>
            </p:spPr>
            <p:txBody>
              <a:bodyPr/>
              <a:lstStyle/>
              <a:p>
                <a:endParaRPr lang="en-US">
                  <a:solidFill>
                    <a:srgbClr val="1C1C1C"/>
                  </a:solidFill>
                </a:endParaRPr>
              </a:p>
            </p:txBody>
          </p:sp>
        </p:grpSp>
        <p:grpSp>
          <p:nvGrpSpPr>
            <p:cNvPr id="14743" name="Group 220"/>
            <p:cNvGrpSpPr>
              <a:grpSpLocks/>
            </p:cNvGrpSpPr>
            <p:nvPr/>
          </p:nvGrpSpPr>
          <p:grpSpPr bwMode="auto">
            <a:xfrm>
              <a:off x="5468938" y="3937000"/>
              <a:ext cx="36512" cy="68263"/>
              <a:chOff x="2719" y="2480"/>
              <a:chExt cx="23" cy="43"/>
            </a:xfrm>
          </p:grpSpPr>
          <p:sp>
            <p:nvSpPr>
              <p:cNvPr id="14569" name="Freeform 221"/>
              <p:cNvSpPr>
                <a:spLocks/>
              </p:cNvSpPr>
              <p:nvPr/>
            </p:nvSpPr>
            <p:spPr bwMode="auto">
              <a:xfrm>
                <a:off x="2727" y="2480"/>
                <a:ext cx="15" cy="43"/>
              </a:xfrm>
              <a:custGeom>
                <a:avLst/>
                <a:gdLst>
                  <a:gd name="T0" fmla="*/ 8 w 15"/>
                  <a:gd name="T1" fmla="*/ 0 h 43"/>
                  <a:gd name="T2" fmla="*/ 15 w 15"/>
                  <a:gd name="T3" fmla="*/ 25 h 43"/>
                  <a:gd name="T4" fmla="*/ 8 w 15"/>
                  <a:gd name="T5" fmla="*/ 43 h 43"/>
                  <a:gd name="T6" fmla="*/ 0 w 15"/>
                  <a:gd name="T7" fmla="*/ 25 h 43"/>
                  <a:gd name="T8" fmla="*/ 8 w 15"/>
                  <a:gd name="T9" fmla="*/ 0 h 43"/>
                  <a:gd name="T10" fmla="*/ 0 60000 65536"/>
                  <a:gd name="T11" fmla="*/ 0 60000 65536"/>
                  <a:gd name="T12" fmla="*/ 0 60000 65536"/>
                  <a:gd name="T13" fmla="*/ 0 60000 65536"/>
                  <a:gd name="T14" fmla="*/ 0 60000 65536"/>
                  <a:gd name="T15" fmla="*/ 0 w 15"/>
                  <a:gd name="T16" fmla="*/ 0 h 43"/>
                  <a:gd name="T17" fmla="*/ 15 w 15"/>
                  <a:gd name="T18" fmla="*/ 43 h 43"/>
                </a:gdLst>
                <a:ahLst/>
                <a:cxnLst>
                  <a:cxn ang="T10">
                    <a:pos x="T0" y="T1"/>
                  </a:cxn>
                  <a:cxn ang="T11">
                    <a:pos x="T2" y="T3"/>
                  </a:cxn>
                  <a:cxn ang="T12">
                    <a:pos x="T4" y="T5"/>
                  </a:cxn>
                  <a:cxn ang="T13">
                    <a:pos x="T6" y="T7"/>
                  </a:cxn>
                  <a:cxn ang="T14">
                    <a:pos x="T8" y="T9"/>
                  </a:cxn>
                </a:cxnLst>
                <a:rect l="T15" t="T16" r="T17" b="T18"/>
                <a:pathLst>
                  <a:path w="15" h="43">
                    <a:moveTo>
                      <a:pt x="8" y="0"/>
                    </a:moveTo>
                    <a:lnTo>
                      <a:pt x="15" y="25"/>
                    </a:lnTo>
                    <a:lnTo>
                      <a:pt x="8" y="43"/>
                    </a:lnTo>
                    <a:lnTo>
                      <a:pt x="0" y="25"/>
                    </a:lnTo>
                    <a:lnTo>
                      <a:pt x="8" y="0"/>
                    </a:lnTo>
                    <a:close/>
                  </a:path>
                </a:pathLst>
              </a:custGeom>
              <a:solidFill>
                <a:srgbClr val="FFFFFF"/>
              </a:solidFill>
              <a:ln w="9525">
                <a:noFill/>
                <a:round/>
                <a:headEnd/>
                <a:tailEnd/>
              </a:ln>
            </p:spPr>
            <p:txBody>
              <a:bodyPr/>
              <a:lstStyle/>
              <a:p>
                <a:endParaRPr lang="en-US">
                  <a:solidFill>
                    <a:srgbClr val="1C1C1C"/>
                  </a:solidFill>
                </a:endParaRPr>
              </a:p>
            </p:txBody>
          </p:sp>
          <p:sp>
            <p:nvSpPr>
              <p:cNvPr id="14570" name="Freeform 222"/>
              <p:cNvSpPr>
                <a:spLocks/>
              </p:cNvSpPr>
              <p:nvPr/>
            </p:nvSpPr>
            <p:spPr bwMode="auto">
              <a:xfrm>
                <a:off x="2727" y="2480"/>
                <a:ext cx="15" cy="43"/>
              </a:xfrm>
              <a:custGeom>
                <a:avLst/>
                <a:gdLst>
                  <a:gd name="T0" fmla="*/ 8 w 15"/>
                  <a:gd name="T1" fmla="*/ 0 h 43"/>
                  <a:gd name="T2" fmla="*/ 15 w 15"/>
                  <a:gd name="T3" fmla="*/ 25 h 43"/>
                  <a:gd name="T4" fmla="*/ 8 w 15"/>
                  <a:gd name="T5" fmla="*/ 43 h 43"/>
                  <a:gd name="T6" fmla="*/ 0 w 15"/>
                  <a:gd name="T7" fmla="*/ 25 h 43"/>
                  <a:gd name="T8" fmla="*/ 8 w 15"/>
                  <a:gd name="T9" fmla="*/ 0 h 43"/>
                  <a:gd name="T10" fmla="*/ 0 60000 65536"/>
                  <a:gd name="T11" fmla="*/ 0 60000 65536"/>
                  <a:gd name="T12" fmla="*/ 0 60000 65536"/>
                  <a:gd name="T13" fmla="*/ 0 60000 65536"/>
                  <a:gd name="T14" fmla="*/ 0 60000 65536"/>
                  <a:gd name="T15" fmla="*/ 0 w 15"/>
                  <a:gd name="T16" fmla="*/ 0 h 43"/>
                  <a:gd name="T17" fmla="*/ 15 w 15"/>
                  <a:gd name="T18" fmla="*/ 43 h 43"/>
                </a:gdLst>
                <a:ahLst/>
                <a:cxnLst>
                  <a:cxn ang="T10">
                    <a:pos x="T0" y="T1"/>
                  </a:cxn>
                  <a:cxn ang="T11">
                    <a:pos x="T2" y="T3"/>
                  </a:cxn>
                  <a:cxn ang="T12">
                    <a:pos x="T4" y="T5"/>
                  </a:cxn>
                  <a:cxn ang="T13">
                    <a:pos x="T6" y="T7"/>
                  </a:cxn>
                  <a:cxn ang="T14">
                    <a:pos x="T8" y="T9"/>
                  </a:cxn>
                </a:cxnLst>
                <a:rect l="T15" t="T16" r="T17" b="T18"/>
                <a:pathLst>
                  <a:path w="15" h="43">
                    <a:moveTo>
                      <a:pt x="8" y="0"/>
                    </a:moveTo>
                    <a:lnTo>
                      <a:pt x="15" y="25"/>
                    </a:lnTo>
                    <a:lnTo>
                      <a:pt x="8" y="43"/>
                    </a:lnTo>
                    <a:lnTo>
                      <a:pt x="0" y="25"/>
                    </a:lnTo>
                    <a:lnTo>
                      <a:pt x="8" y="0"/>
                    </a:lnTo>
                    <a:close/>
                  </a:path>
                </a:pathLst>
              </a:custGeom>
              <a:solidFill>
                <a:srgbClr val="FFFFFF"/>
              </a:solidFill>
              <a:ln w="9525">
                <a:noFill/>
                <a:round/>
                <a:headEnd/>
                <a:tailEnd/>
              </a:ln>
            </p:spPr>
            <p:txBody>
              <a:bodyPr/>
              <a:lstStyle/>
              <a:p>
                <a:endParaRPr lang="en-US">
                  <a:solidFill>
                    <a:srgbClr val="1C1C1C"/>
                  </a:solidFill>
                </a:endParaRPr>
              </a:p>
            </p:txBody>
          </p:sp>
          <p:sp>
            <p:nvSpPr>
              <p:cNvPr id="14571" name="Freeform 223"/>
              <p:cNvSpPr>
                <a:spLocks/>
              </p:cNvSpPr>
              <p:nvPr/>
            </p:nvSpPr>
            <p:spPr bwMode="auto">
              <a:xfrm>
                <a:off x="2719" y="2480"/>
                <a:ext cx="16" cy="43"/>
              </a:xfrm>
              <a:custGeom>
                <a:avLst/>
                <a:gdLst>
                  <a:gd name="T0" fmla="*/ 8 w 16"/>
                  <a:gd name="T1" fmla="*/ 0 h 43"/>
                  <a:gd name="T2" fmla="*/ 16 w 16"/>
                  <a:gd name="T3" fmla="*/ 25 h 43"/>
                  <a:gd name="T4" fmla="*/ 8 w 16"/>
                  <a:gd name="T5" fmla="*/ 43 h 43"/>
                  <a:gd name="T6" fmla="*/ 0 w 16"/>
                  <a:gd name="T7" fmla="*/ 25 h 43"/>
                  <a:gd name="T8" fmla="*/ 8 w 16"/>
                  <a:gd name="T9" fmla="*/ 0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8" y="0"/>
                    </a:moveTo>
                    <a:lnTo>
                      <a:pt x="16" y="25"/>
                    </a:lnTo>
                    <a:lnTo>
                      <a:pt x="8" y="43"/>
                    </a:lnTo>
                    <a:lnTo>
                      <a:pt x="0" y="25"/>
                    </a:lnTo>
                    <a:lnTo>
                      <a:pt x="8" y="0"/>
                    </a:lnTo>
                    <a:close/>
                  </a:path>
                </a:pathLst>
              </a:custGeom>
              <a:noFill/>
              <a:ln w="12700">
                <a:solidFill>
                  <a:srgbClr val="02ABEA"/>
                </a:solidFill>
                <a:round/>
                <a:headEnd/>
                <a:tailEnd/>
              </a:ln>
            </p:spPr>
            <p:txBody>
              <a:bodyPr/>
              <a:lstStyle/>
              <a:p>
                <a:endParaRPr lang="en-US">
                  <a:solidFill>
                    <a:srgbClr val="1C1C1C"/>
                  </a:solidFill>
                </a:endParaRPr>
              </a:p>
            </p:txBody>
          </p:sp>
        </p:grpSp>
        <p:sp>
          <p:nvSpPr>
            <p:cNvPr id="14404" name="Freeform 224"/>
            <p:cNvSpPr>
              <a:spLocks/>
            </p:cNvSpPr>
            <p:nvPr/>
          </p:nvSpPr>
          <p:spPr bwMode="auto">
            <a:xfrm>
              <a:off x="5722938" y="4789488"/>
              <a:ext cx="398462" cy="379412"/>
            </a:xfrm>
            <a:custGeom>
              <a:avLst/>
              <a:gdLst>
                <a:gd name="T0" fmla="*/ 2147483647 w 251"/>
                <a:gd name="T1" fmla="*/ 2147483647 h 239"/>
                <a:gd name="T2" fmla="*/ 2147483647 w 251"/>
                <a:gd name="T3" fmla="*/ 2147483647 h 239"/>
                <a:gd name="T4" fmla="*/ 2147483647 w 251"/>
                <a:gd name="T5" fmla="*/ 2147483647 h 239"/>
                <a:gd name="T6" fmla="*/ 2147483647 w 251"/>
                <a:gd name="T7" fmla="*/ 2147483647 h 239"/>
                <a:gd name="T8" fmla="*/ 2147483647 w 251"/>
                <a:gd name="T9" fmla="*/ 2147483647 h 239"/>
                <a:gd name="T10" fmla="*/ 2147483647 w 251"/>
                <a:gd name="T11" fmla="*/ 2147483647 h 239"/>
                <a:gd name="T12" fmla="*/ 2147483647 w 251"/>
                <a:gd name="T13" fmla="*/ 2147483647 h 239"/>
                <a:gd name="T14" fmla="*/ 2147483647 w 251"/>
                <a:gd name="T15" fmla="*/ 2147483647 h 239"/>
                <a:gd name="T16" fmla="*/ 2147483647 w 251"/>
                <a:gd name="T17" fmla="*/ 2147483647 h 239"/>
                <a:gd name="T18" fmla="*/ 2147483647 w 251"/>
                <a:gd name="T19" fmla="*/ 2147483647 h 239"/>
                <a:gd name="T20" fmla="*/ 2147483647 w 251"/>
                <a:gd name="T21" fmla="*/ 2147483647 h 239"/>
                <a:gd name="T22" fmla="*/ 2147483647 w 251"/>
                <a:gd name="T23" fmla="*/ 2147483647 h 239"/>
                <a:gd name="T24" fmla="*/ 2147483647 w 251"/>
                <a:gd name="T25" fmla="*/ 2147483647 h 239"/>
                <a:gd name="T26" fmla="*/ 2147483647 w 251"/>
                <a:gd name="T27" fmla="*/ 2147483647 h 239"/>
                <a:gd name="T28" fmla="*/ 2147483647 w 251"/>
                <a:gd name="T29" fmla="*/ 2147483647 h 239"/>
                <a:gd name="T30" fmla="*/ 2147483647 w 251"/>
                <a:gd name="T31" fmla="*/ 2147483647 h 239"/>
                <a:gd name="T32" fmla="*/ 2147483647 w 251"/>
                <a:gd name="T33" fmla="*/ 2147483647 h 239"/>
                <a:gd name="T34" fmla="*/ 2147483647 w 251"/>
                <a:gd name="T35" fmla="*/ 2147483647 h 239"/>
                <a:gd name="T36" fmla="*/ 2147483647 w 251"/>
                <a:gd name="T37" fmla="*/ 2147483647 h 239"/>
                <a:gd name="T38" fmla="*/ 2147483647 w 251"/>
                <a:gd name="T39" fmla="*/ 2147483647 h 239"/>
                <a:gd name="T40" fmla="*/ 2147483647 w 251"/>
                <a:gd name="T41" fmla="*/ 2147483647 h 239"/>
                <a:gd name="T42" fmla="*/ 2147483647 w 251"/>
                <a:gd name="T43" fmla="*/ 2147483647 h 239"/>
                <a:gd name="T44" fmla="*/ 2147483647 w 251"/>
                <a:gd name="T45" fmla="*/ 2147483647 h 239"/>
                <a:gd name="T46" fmla="*/ 2147483647 w 251"/>
                <a:gd name="T47" fmla="*/ 2147483647 h 239"/>
                <a:gd name="T48" fmla="*/ 2147483647 w 251"/>
                <a:gd name="T49" fmla="*/ 2147483647 h 239"/>
                <a:gd name="T50" fmla="*/ 2147483647 w 251"/>
                <a:gd name="T51" fmla="*/ 2147483647 h 239"/>
                <a:gd name="T52" fmla="*/ 2147483647 w 251"/>
                <a:gd name="T53" fmla="*/ 2147483647 h 239"/>
                <a:gd name="T54" fmla="*/ 2147483647 w 251"/>
                <a:gd name="T55" fmla="*/ 2147483647 h 239"/>
                <a:gd name="T56" fmla="*/ 2147483647 w 251"/>
                <a:gd name="T57" fmla="*/ 2147483647 h 239"/>
                <a:gd name="T58" fmla="*/ 2147483647 w 251"/>
                <a:gd name="T59" fmla="*/ 2147483647 h 239"/>
                <a:gd name="T60" fmla="*/ 2147483647 w 251"/>
                <a:gd name="T61" fmla="*/ 2147483647 h 239"/>
                <a:gd name="T62" fmla="*/ 2147483647 w 251"/>
                <a:gd name="T63" fmla="*/ 2147483647 h 239"/>
                <a:gd name="T64" fmla="*/ 2147483647 w 251"/>
                <a:gd name="T65" fmla="*/ 2147483647 h 239"/>
                <a:gd name="T66" fmla="*/ 2147483647 w 251"/>
                <a:gd name="T67" fmla="*/ 2147483647 h 239"/>
                <a:gd name="T68" fmla="*/ 2147483647 w 251"/>
                <a:gd name="T69" fmla="*/ 2147483647 h 239"/>
                <a:gd name="T70" fmla="*/ 2147483647 w 251"/>
                <a:gd name="T71" fmla="*/ 2147483647 h 239"/>
                <a:gd name="T72" fmla="*/ 2147483647 w 251"/>
                <a:gd name="T73" fmla="*/ 2147483647 h 239"/>
                <a:gd name="T74" fmla="*/ 2147483647 w 251"/>
                <a:gd name="T75" fmla="*/ 2147483647 h 239"/>
                <a:gd name="T76" fmla="*/ 2147483647 w 251"/>
                <a:gd name="T77" fmla="*/ 2147483647 h 239"/>
                <a:gd name="T78" fmla="*/ 2147483647 w 251"/>
                <a:gd name="T79" fmla="*/ 2147483647 h 239"/>
                <a:gd name="T80" fmla="*/ 2147483647 w 251"/>
                <a:gd name="T81" fmla="*/ 2147483647 h 239"/>
                <a:gd name="T82" fmla="*/ 2147483647 w 251"/>
                <a:gd name="T83" fmla="*/ 2147483647 h 239"/>
                <a:gd name="T84" fmla="*/ 2147483647 w 251"/>
                <a:gd name="T85" fmla="*/ 2147483647 h 239"/>
                <a:gd name="T86" fmla="*/ 2147483647 w 251"/>
                <a:gd name="T87" fmla="*/ 2147483647 h 239"/>
                <a:gd name="T88" fmla="*/ 2147483647 w 251"/>
                <a:gd name="T89" fmla="*/ 2147483647 h 239"/>
                <a:gd name="T90" fmla="*/ 2147483647 w 251"/>
                <a:gd name="T91" fmla="*/ 2147483647 h 239"/>
                <a:gd name="T92" fmla="*/ 2147483647 w 251"/>
                <a:gd name="T93" fmla="*/ 2147483647 h 239"/>
                <a:gd name="T94" fmla="*/ 2147483647 w 251"/>
                <a:gd name="T95" fmla="*/ 2147483647 h 239"/>
                <a:gd name="T96" fmla="*/ 2147483647 w 251"/>
                <a:gd name="T97" fmla="*/ 2147483647 h 239"/>
                <a:gd name="T98" fmla="*/ 2147483647 w 251"/>
                <a:gd name="T99" fmla="*/ 2147483647 h 239"/>
                <a:gd name="T100" fmla="*/ 2147483647 w 251"/>
                <a:gd name="T101" fmla="*/ 2147483647 h 239"/>
                <a:gd name="T102" fmla="*/ 2147483647 w 251"/>
                <a:gd name="T103" fmla="*/ 2147483647 h 239"/>
                <a:gd name="T104" fmla="*/ 2147483647 w 251"/>
                <a:gd name="T105" fmla="*/ 2147483647 h 239"/>
                <a:gd name="T106" fmla="*/ 2147483647 w 251"/>
                <a:gd name="T107" fmla="*/ 2147483647 h 239"/>
                <a:gd name="T108" fmla="*/ 2147483647 w 251"/>
                <a:gd name="T109" fmla="*/ 2147483647 h 239"/>
                <a:gd name="T110" fmla="*/ 2147483647 w 251"/>
                <a:gd name="T111" fmla="*/ 2147483647 h 239"/>
                <a:gd name="T112" fmla="*/ 0 w 251"/>
                <a:gd name="T113" fmla="*/ 2147483647 h 239"/>
                <a:gd name="T114" fmla="*/ 0 w 251"/>
                <a:gd name="T115" fmla="*/ 2147483647 h 239"/>
                <a:gd name="T116" fmla="*/ 2147483647 w 251"/>
                <a:gd name="T117" fmla="*/ 2147483647 h 239"/>
                <a:gd name="T118" fmla="*/ 2147483647 w 251"/>
                <a:gd name="T119" fmla="*/ 2147483647 h 239"/>
                <a:gd name="T120" fmla="*/ 2147483647 w 251"/>
                <a:gd name="T121" fmla="*/ 2147483647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1"/>
                <a:gd name="T184" fmla="*/ 0 h 239"/>
                <a:gd name="T185" fmla="*/ 251 w 251"/>
                <a:gd name="T186" fmla="*/ 239 h 2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1" h="239">
                  <a:moveTo>
                    <a:pt x="61" y="111"/>
                  </a:moveTo>
                  <a:lnTo>
                    <a:pt x="61" y="103"/>
                  </a:lnTo>
                  <a:lnTo>
                    <a:pt x="69" y="94"/>
                  </a:lnTo>
                  <a:lnTo>
                    <a:pt x="69" y="86"/>
                  </a:lnTo>
                  <a:lnTo>
                    <a:pt x="76" y="77"/>
                  </a:lnTo>
                  <a:lnTo>
                    <a:pt x="76" y="86"/>
                  </a:lnTo>
                  <a:lnTo>
                    <a:pt x="76" y="94"/>
                  </a:lnTo>
                  <a:lnTo>
                    <a:pt x="84" y="86"/>
                  </a:lnTo>
                  <a:lnTo>
                    <a:pt x="91" y="77"/>
                  </a:lnTo>
                  <a:lnTo>
                    <a:pt x="99" y="77"/>
                  </a:lnTo>
                  <a:lnTo>
                    <a:pt x="107" y="77"/>
                  </a:lnTo>
                  <a:lnTo>
                    <a:pt x="114" y="77"/>
                  </a:lnTo>
                  <a:lnTo>
                    <a:pt x="122" y="77"/>
                  </a:lnTo>
                  <a:lnTo>
                    <a:pt x="122" y="86"/>
                  </a:lnTo>
                  <a:lnTo>
                    <a:pt x="129" y="77"/>
                  </a:lnTo>
                  <a:lnTo>
                    <a:pt x="137" y="77"/>
                  </a:lnTo>
                  <a:lnTo>
                    <a:pt x="137" y="86"/>
                  </a:lnTo>
                  <a:lnTo>
                    <a:pt x="145" y="86"/>
                  </a:lnTo>
                  <a:lnTo>
                    <a:pt x="145" y="94"/>
                  </a:lnTo>
                  <a:lnTo>
                    <a:pt x="152" y="94"/>
                  </a:lnTo>
                  <a:lnTo>
                    <a:pt x="160" y="94"/>
                  </a:lnTo>
                  <a:lnTo>
                    <a:pt x="167" y="94"/>
                  </a:lnTo>
                  <a:lnTo>
                    <a:pt x="167" y="103"/>
                  </a:lnTo>
                  <a:lnTo>
                    <a:pt x="167" y="111"/>
                  </a:lnTo>
                  <a:lnTo>
                    <a:pt x="175" y="111"/>
                  </a:lnTo>
                  <a:lnTo>
                    <a:pt x="183" y="111"/>
                  </a:lnTo>
                  <a:lnTo>
                    <a:pt x="183" y="103"/>
                  </a:lnTo>
                  <a:lnTo>
                    <a:pt x="183" y="94"/>
                  </a:lnTo>
                  <a:lnTo>
                    <a:pt x="190" y="94"/>
                  </a:lnTo>
                  <a:lnTo>
                    <a:pt x="190" y="86"/>
                  </a:lnTo>
                  <a:lnTo>
                    <a:pt x="190" y="77"/>
                  </a:lnTo>
                  <a:lnTo>
                    <a:pt x="190" y="69"/>
                  </a:lnTo>
                  <a:lnTo>
                    <a:pt x="190" y="60"/>
                  </a:lnTo>
                  <a:lnTo>
                    <a:pt x="198" y="51"/>
                  </a:lnTo>
                  <a:lnTo>
                    <a:pt x="198" y="43"/>
                  </a:lnTo>
                  <a:lnTo>
                    <a:pt x="205" y="34"/>
                  </a:lnTo>
                  <a:lnTo>
                    <a:pt x="198" y="34"/>
                  </a:lnTo>
                  <a:lnTo>
                    <a:pt x="198" y="26"/>
                  </a:lnTo>
                  <a:lnTo>
                    <a:pt x="205" y="26"/>
                  </a:lnTo>
                  <a:lnTo>
                    <a:pt x="205" y="17"/>
                  </a:lnTo>
                  <a:lnTo>
                    <a:pt x="213" y="17"/>
                  </a:lnTo>
                  <a:lnTo>
                    <a:pt x="213" y="9"/>
                  </a:lnTo>
                  <a:lnTo>
                    <a:pt x="205" y="9"/>
                  </a:lnTo>
                  <a:lnTo>
                    <a:pt x="213" y="9"/>
                  </a:lnTo>
                  <a:lnTo>
                    <a:pt x="221" y="9"/>
                  </a:lnTo>
                  <a:lnTo>
                    <a:pt x="228" y="0"/>
                  </a:lnTo>
                  <a:lnTo>
                    <a:pt x="228" y="9"/>
                  </a:lnTo>
                  <a:lnTo>
                    <a:pt x="228" y="17"/>
                  </a:lnTo>
                  <a:lnTo>
                    <a:pt x="236" y="17"/>
                  </a:lnTo>
                  <a:lnTo>
                    <a:pt x="236" y="26"/>
                  </a:lnTo>
                  <a:lnTo>
                    <a:pt x="236" y="34"/>
                  </a:lnTo>
                  <a:lnTo>
                    <a:pt x="236" y="26"/>
                  </a:lnTo>
                  <a:lnTo>
                    <a:pt x="236" y="34"/>
                  </a:lnTo>
                  <a:lnTo>
                    <a:pt x="243" y="34"/>
                  </a:lnTo>
                  <a:lnTo>
                    <a:pt x="251" y="34"/>
                  </a:lnTo>
                  <a:lnTo>
                    <a:pt x="243" y="51"/>
                  </a:lnTo>
                  <a:lnTo>
                    <a:pt x="236" y="60"/>
                  </a:lnTo>
                  <a:lnTo>
                    <a:pt x="243" y="60"/>
                  </a:lnTo>
                  <a:lnTo>
                    <a:pt x="236" y="69"/>
                  </a:lnTo>
                  <a:lnTo>
                    <a:pt x="236" y="77"/>
                  </a:lnTo>
                  <a:lnTo>
                    <a:pt x="236" y="86"/>
                  </a:lnTo>
                  <a:lnTo>
                    <a:pt x="228" y="86"/>
                  </a:lnTo>
                  <a:lnTo>
                    <a:pt x="221" y="94"/>
                  </a:lnTo>
                  <a:lnTo>
                    <a:pt x="213" y="103"/>
                  </a:lnTo>
                  <a:lnTo>
                    <a:pt x="213" y="111"/>
                  </a:lnTo>
                  <a:lnTo>
                    <a:pt x="205" y="111"/>
                  </a:lnTo>
                  <a:lnTo>
                    <a:pt x="213" y="111"/>
                  </a:lnTo>
                  <a:lnTo>
                    <a:pt x="205" y="120"/>
                  </a:lnTo>
                  <a:lnTo>
                    <a:pt x="198" y="120"/>
                  </a:lnTo>
                  <a:lnTo>
                    <a:pt x="198" y="128"/>
                  </a:lnTo>
                  <a:lnTo>
                    <a:pt x="190" y="128"/>
                  </a:lnTo>
                  <a:lnTo>
                    <a:pt x="190" y="137"/>
                  </a:lnTo>
                  <a:lnTo>
                    <a:pt x="183" y="137"/>
                  </a:lnTo>
                  <a:lnTo>
                    <a:pt x="183" y="145"/>
                  </a:lnTo>
                  <a:lnTo>
                    <a:pt x="190" y="145"/>
                  </a:lnTo>
                  <a:lnTo>
                    <a:pt x="183" y="154"/>
                  </a:lnTo>
                  <a:lnTo>
                    <a:pt x="183" y="162"/>
                  </a:lnTo>
                  <a:lnTo>
                    <a:pt x="190" y="162"/>
                  </a:lnTo>
                  <a:lnTo>
                    <a:pt x="190" y="171"/>
                  </a:lnTo>
                  <a:lnTo>
                    <a:pt x="183" y="171"/>
                  </a:lnTo>
                  <a:lnTo>
                    <a:pt x="183" y="179"/>
                  </a:lnTo>
                  <a:lnTo>
                    <a:pt x="183" y="188"/>
                  </a:lnTo>
                  <a:lnTo>
                    <a:pt x="183" y="197"/>
                  </a:lnTo>
                  <a:lnTo>
                    <a:pt x="183" y="205"/>
                  </a:lnTo>
                  <a:lnTo>
                    <a:pt x="183" y="214"/>
                  </a:lnTo>
                  <a:lnTo>
                    <a:pt x="190" y="214"/>
                  </a:lnTo>
                  <a:lnTo>
                    <a:pt x="190" y="222"/>
                  </a:lnTo>
                  <a:lnTo>
                    <a:pt x="190" y="231"/>
                  </a:lnTo>
                  <a:lnTo>
                    <a:pt x="183" y="231"/>
                  </a:lnTo>
                  <a:lnTo>
                    <a:pt x="175" y="231"/>
                  </a:lnTo>
                  <a:lnTo>
                    <a:pt x="175" y="239"/>
                  </a:lnTo>
                  <a:lnTo>
                    <a:pt x="167" y="239"/>
                  </a:lnTo>
                  <a:lnTo>
                    <a:pt x="167" y="231"/>
                  </a:lnTo>
                  <a:lnTo>
                    <a:pt x="160" y="231"/>
                  </a:lnTo>
                  <a:lnTo>
                    <a:pt x="160" y="222"/>
                  </a:lnTo>
                  <a:lnTo>
                    <a:pt x="160" y="214"/>
                  </a:lnTo>
                  <a:lnTo>
                    <a:pt x="160" y="205"/>
                  </a:lnTo>
                  <a:lnTo>
                    <a:pt x="160" y="197"/>
                  </a:lnTo>
                  <a:lnTo>
                    <a:pt x="152" y="197"/>
                  </a:lnTo>
                  <a:lnTo>
                    <a:pt x="152" y="188"/>
                  </a:lnTo>
                  <a:lnTo>
                    <a:pt x="145" y="188"/>
                  </a:lnTo>
                  <a:lnTo>
                    <a:pt x="145" y="179"/>
                  </a:lnTo>
                  <a:lnTo>
                    <a:pt x="145" y="171"/>
                  </a:lnTo>
                  <a:lnTo>
                    <a:pt x="137" y="171"/>
                  </a:lnTo>
                  <a:lnTo>
                    <a:pt x="137" y="162"/>
                  </a:lnTo>
                  <a:lnTo>
                    <a:pt x="137" y="154"/>
                  </a:lnTo>
                  <a:lnTo>
                    <a:pt x="129" y="154"/>
                  </a:lnTo>
                  <a:lnTo>
                    <a:pt x="137" y="162"/>
                  </a:lnTo>
                  <a:lnTo>
                    <a:pt x="137" y="171"/>
                  </a:lnTo>
                  <a:lnTo>
                    <a:pt x="145" y="171"/>
                  </a:lnTo>
                  <a:lnTo>
                    <a:pt x="145" y="179"/>
                  </a:lnTo>
                  <a:lnTo>
                    <a:pt x="137" y="179"/>
                  </a:lnTo>
                  <a:lnTo>
                    <a:pt x="129" y="179"/>
                  </a:lnTo>
                  <a:lnTo>
                    <a:pt x="122" y="179"/>
                  </a:lnTo>
                  <a:lnTo>
                    <a:pt x="114" y="179"/>
                  </a:lnTo>
                  <a:lnTo>
                    <a:pt x="107" y="179"/>
                  </a:lnTo>
                  <a:lnTo>
                    <a:pt x="99" y="179"/>
                  </a:lnTo>
                  <a:lnTo>
                    <a:pt x="91" y="179"/>
                  </a:lnTo>
                  <a:lnTo>
                    <a:pt x="84" y="179"/>
                  </a:lnTo>
                  <a:lnTo>
                    <a:pt x="91" y="179"/>
                  </a:lnTo>
                  <a:lnTo>
                    <a:pt x="91" y="171"/>
                  </a:lnTo>
                  <a:lnTo>
                    <a:pt x="99" y="171"/>
                  </a:lnTo>
                  <a:lnTo>
                    <a:pt x="99" y="162"/>
                  </a:lnTo>
                  <a:lnTo>
                    <a:pt x="99" y="154"/>
                  </a:lnTo>
                  <a:lnTo>
                    <a:pt x="91" y="154"/>
                  </a:lnTo>
                  <a:lnTo>
                    <a:pt x="91" y="162"/>
                  </a:lnTo>
                  <a:lnTo>
                    <a:pt x="99" y="162"/>
                  </a:lnTo>
                  <a:lnTo>
                    <a:pt x="99" y="171"/>
                  </a:lnTo>
                  <a:lnTo>
                    <a:pt x="99" y="179"/>
                  </a:lnTo>
                  <a:lnTo>
                    <a:pt x="91" y="179"/>
                  </a:lnTo>
                  <a:lnTo>
                    <a:pt x="91" y="188"/>
                  </a:lnTo>
                  <a:lnTo>
                    <a:pt x="84" y="188"/>
                  </a:lnTo>
                  <a:lnTo>
                    <a:pt x="84" y="197"/>
                  </a:lnTo>
                  <a:lnTo>
                    <a:pt x="76" y="197"/>
                  </a:lnTo>
                  <a:lnTo>
                    <a:pt x="76" y="205"/>
                  </a:lnTo>
                  <a:lnTo>
                    <a:pt x="76" y="214"/>
                  </a:lnTo>
                  <a:lnTo>
                    <a:pt x="69" y="214"/>
                  </a:lnTo>
                  <a:lnTo>
                    <a:pt x="76" y="214"/>
                  </a:lnTo>
                  <a:lnTo>
                    <a:pt x="76" y="222"/>
                  </a:lnTo>
                  <a:lnTo>
                    <a:pt x="84" y="222"/>
                  </a:lnTo>
                  <a:lnTo>
                    <a:pt x="84" y="231"/>
                  </a:lnTo>
                  <a:lnTo>
                    <a:pt x="76" y="231"/>
                  </a:lnTo>
                  <a:lnTo>
                    <a:pt x="69" y="231"/>
                  </a:lnTo>
                  <a:lnTo>
                    <a:pt x="61" y="231"/>
                  </a:lnTo>
                  <a:lnTo>
                    <a:pt x="53" y="231"/>
                  </a:lnTo>
                  <a:lnTo>
                    <a:pt x="46" y="231"/>
                  </a:lnTo>
                  <a:lnTo>
                    <a:pt x="46" y="222"/>
                  </a:lnTo>
                  <a:lnTo>
                    <a:pt x="46" y="214"/>
                  </a:lnTo>
                  <a:lnTo>
                    <a:pt x="53" y="214"/>
                  </a:lnTo>
                  <a:lnTo>
                    <a:pt x="53" y="205"/>
                  </a:lnTo>
                  <a:lnTo>
                    <a:pt x="61" y="205"/>
                  </a:lnTo>
                  <a:lnTo>
                    <a:pt x="61" y="197"/>
                  </a:lnTo>
                  <a:lnTo>
                    <a:pt x="61" y="188"/>
                  </a:lnTo>
                  <a:lnTo>
                    <a:pt x="69" y="179"/>
                  </a:lnTo>
                  <a:lnTo>
                    <a:pt x="69" y="171"/>
                  </a:lnTo>
                  <a:lnTo>
                    <a:pt x="61" y="171"/>
                  </a:lnTo>
                  <a:lnTo>
                    <a:pt x="61" y="179"/>
                  </a:lnTo>
                  <a:lnTo>
                    <a:pt x="53" y="179"/>
                  </a:lnTo>
                  <a:lnTo>
                    <a:pt x="53" y="171"/>
                  </a:lnTo>
                  <a:lnTo>
                    <a:pt x="46" y="171"/>
                  </a:lnTo>
                  <a:lnTo>
                    <a:pt x="46" y="179"/>
                  </a:lnTo>
                  <a:lnTo>
                    <a:pt x="46" y="188"/>
                  </a:lnTo>
                  <a:lnTo>
                    <a:pt x="38" y="188"/>
                  </a:lnTo>
                  <a:lnTo>
                    <a:pt x="31" y="197"/>
                  </a:lnTo>
                  <a:lnTo>
                    <a:pt x="23" y="197"/>
                  </a:lnTo>
                  <a:lnTo>
                    <a:pt x="23" y="205"/>
                  </a:lnTo>
                  <a:lnTo>
                    <a:pt x="23" y="214"/>
                  </a:lnTo>
                  <a:lnTo>
                    <a:pt x="23" y="222"/>
                  </a:lnTo>
                  <a:lnTo>
                    <a:pt x="15" y="222"/>
                  </a:lnTo>
                  <a:lnTo>
                    <a:pt x="8" y="222"/>
                  </a:lnTo>
                  <a:lnTo>
                    <a:pt x="0" y="222"/>
                  </a:lnTo>
                  <a:lnTo>
                    <a:pt x="0" y="214"/>
                  </a:lnTo>
                  <a:lnTo>
                    <a:pt x="0" y="205"/>
                  </a:lnTo>
                  <a:lnTo>
                    <a:pt x="0" y="197"/>
                  </a:lnTo>
                  <a:lnTo>
                    <a:pt x="0" y="188"/>
                  </a:lnTo>
                  <a:lnTo>
                    <a:pt x="8" y="188"/>
                  </a:lnTo>
                  <a:lnTo>
                    <a:pt x="8" y="179"/>
                  </a:lnTo>
                  <a:lnTo>
                    <a:pt x="15" y="179"/>
                  </a:lnTo>
                  <a:lnTo>
                    <a:pt x="23" y="179"/>
                  </a:lnTo>
                  <a:lnTo>
                    <a:pt x="23" y="171"/>
                  </a:lnTo>
                  <a:lnTo>
                    <a:pt x="31" y="171"/>
                  </a:lnTo>
                  <a:lnTo>
                    <a:pt x="31" y="162"/>
                  </a:lnTo>
                  <a:lnTo>
                    <a:pt x="31" y="154"/>
                  </a:lnTo>
                  <a:lnTo>
                    <a:pt x="31" y="145"/>
                  </a:lnTo>
                </a:path>
              </a:pathLst>
            </a:custGeom>
            <a:noFill/>
            <a:ln w="12700">
              <a:solidFill>
                <a:srgbClr val="000000"/>
              </a:solidFill>
              <a:round/>
              <a:headEnd/>
              <a:tailEnd/>
            </a:ln>
          </p:spPr>
          <p:txBody>
            <a:bodyPr/>
            <a:lstStyle/>
            <a:p>
              <a:endParaRPr lang="en-US">
                <a:solidFill>
                  <a:srgbClr val="1C1C1C"/>
                </a:solidFill>
              </a:endParaRPr>
            </a:p>
          </p:txBody>
        </p:sp>
        <p:sp>
          <p:nvSpPr>
            <p:cNvPr id="14405" name="Freeform 225"/>
            <p:cNvSpPr>
              <a:spLocks/>
            </p:cNvSpPr>
            <p:nvPr/>
          </p:nvSpPr>
          <p:spPr bwMode="auto">
            <a:xfrm>
              <a:off x="5699125" y="4911725"/>
              <a:ext cx="120650" cy="122238"/>
            </a:xfrm>
            <a:custGeom>
              <a:avLst/>
              <a:gdLst>
                <a:gd name="T0" fmla="*/ 2147483647 w 76"/>
                <a:gd name="T1" fmla="*/ 2147483647 h 77"/>
                <a:gd name="T2" fmla="*/ 2147483647 w 76"/>
                <a:gd name="T3" fmla="*/ 2147483647 h 77"/>
                <a:gd name="T4" fmla="*/ 2147483647 w 76"/>
                <a:gd name="T5" fmla="*/ 2147483647 h 77"/>
                <a:gd name="T6" fmla="*/ 2147483647 w 76"/>
                <a:gd name="T7" fmla="*/ 2147483647 h 77"/>
                <a:gd name="T8" fmla="*/ 2147483647 w 76"/>
                <a:gd name="T9" fmla="*/ 2147483647 h 77"/>
                <a:gd name="T10" fmla="*/ 2147483647 w 76"/>
                <a:gd name="T11" fmla="*/ 2147483647 h 77"/>
                <a:gd name="T12" fmla="*/ 2147483647 w 76"/>
                <a:gd name="T13" fmla="*/ 0 h 77"/>
                <a:gd name="T14" fmla="*/ 2147483647 w 76"/>
                <a:gd name="T15" fmla="*/ 0 h 77"/>
                <a:gd name="T16" fmla="*/ 2147483647 w 76"/>
                <a:gd name="T17" fmla="*/ 0 h 77"/>
                <a:gd name="T18" fmla="*/ 2147483647 w 76"/>
                <a:gd name="T19" fmla="*/ 0 h 77"/>
                <a:gd name="T20" fmla="*/ 2147483647 w 76"/>
                <a:gd name="T21" fmla="*/ 2147483647 h 77"/>
                <a:gd name="T22" fmla="*/ 2147483647 w 76"/>
                <a:gd name="T23" fmla="*/ 2147483647 h 77"/>
                <a:gd name="T24" fmla="*/ 2147483647 w 76"/>
                <a:gd name="T25" fmla="*/ 2147483647 h 77"/>
                <a:gd name="T26" fmla="*/ 2147483647 w 76"/>
                <a:gd name="T27" fmla="*/ 2147483647 h 77"/>
                <a:gd name="T28" fmla="*/ 2147483647 w 76"/>
                <a:gd name="T29" fmla="*/ 2147483647 h 77"/>
                <a:gd name="T30" fmla="*/ 2147483647 w 76"/>
                <a:gd name="T31" fmla="*/ 2147483647 h 77"/>
                <a:gd name="T32" fmla="*/ 2147483647 w 76"/>
                <a:gd name="T33" fmla="*/ 2147483647 h 77"/>
                <a:gd name="T34" fmla="*/ 2147483647 w 76"/>
                <a:gd name="T35" fmla="*/ 2147483647 h 77"/>
                <a:gd name="T36" fmla="*/ 2147483647 w 76"/>
                <a:gd name="T37" fmla="*/ 0 h 77"/>
                <a:gd name="T38" fmla="*/ 2147483647 w 76"/>
                <a:gd name="T39" fmla="*/ 0 h 77"/>
                <a:gd name="T40" fmla="*/ 0 w 76"/>
                <a:gd name="T41" fmla="*/ 0 h 77"/>
                <a:gd name="T42" fmla="*/ 2147483647 w 76"/>
                <a:gd name="T43" fmla="*/ 2147483647 h 77"/>
                <a:gd name="T44" fmla="*/ 2147483647 w 76"/>
                <a:gd name="T45" fmla="*/ 2147483647 h 77"/>
                <a:gd name="T46" fmla="*/ 2147483647 w 76"/>
                <a:gd name="T47" fmla="*/ 2147483647 h 77"/>
                <a:gd name="T48" fmla="*/ 2147483647 w 76"/>
                <a:gd name="T49" fmla="*/ 2147483647 h 77"/>
                <a:gd name="T50" fmla="*/ 2147483647 w 76"/>
                <a:gd name="T51" fmla="*/ 2147483647 h 77"/>
                <a:gd name="T52" fmla="*/ 2147483647 w 76"/>
                <a:gd name="T53" fmla="*/ 2147483647 h 77"/>
                <a:gd name="T54" fmla="*/ 2147483647 w 76"/>
                <a:gd name="T55" fmla="*/ 2147483647 h 77"/>
                <a:gd name="T56" fmla="*/ 2147483647 w 76"/>
                <a:gd name="T57" fmla="*/ 2147483647 h 77"/>
                <a:gd name="T58" fmla="*/ 2147483647 w 76"/>
                <a:gd name="T59" fmla="*/ 2147483647 h 77"/>
                <a:gd name="T60" fmla="*/ 2147483647 w 76"/>
                <a:gd name="T61" fmla="*/ 2147483647 h 77"/>
                <a:gd name="T62" fmla="*/ 2147483647 w 76"/>
                <a:gd name="T63" fmla="*/ 2147483647 h 77"/>
                <a:gd name="T64" fmla="*/ 2147483647 w 76"/>
                <a:gd name="T65" fmla="*/ 2147483647 h 77"/>
                <a:gd name="T66" fmla="*/ 2147483647 w 76"/>
                <a:gd name="T67" fmla="*/ 2147483647 h 77"/>
                <a:gd name="T68" fmla="*/ 2147483647 w 76"/>
                <a:gd name="T69" fmla="*/ 2147483647 h 77"/>
                <a:gd name="T70" fmla="*/ 2147483647 w 76"/>
                <a:gd name="T71" fmla="*/ 2147483647 h 77"/>
                <a:gd name="T72" fmla="*/ 2147483647 w 76"/>
                <a:gd name="T73" fmla="*/ 2147483647 h 77"/>
                <a:gd name="T74" fmla="*/ 2147483647 w 76"/>
                <a:gd name="T75" fmla="*/ 2147483647 h 77"/>
                <a:gd name="T76" fmla="*/ 2147483647 w 76"/>
                <a:gd name="T77" fmla="*/ 2147483647 h 77"/>
                <a:gd name="T78" fmla="*/ 2147483647 w 76"/>
                <a:gd name="T79" fmla="*/ 2147483647 h 77"/>
                <a:gd name="T80" fmla="*/ 2147483647 w 76"/>
                <a:gd name="T81" fmla="*/ 2147483647 h 77"/>
                <a:gd name="T82" fmla="*/ 2147483647 w 76"/>
                <a:gd name="T83" fmla="*/ 2147483647 h 77"/>
                <a:gd name="T84" fmla="*/ 2147483647 w 76"/>
                <a:gd name="T85" fmla="*/ 2147483647 h 77"/>
                <a:gd name="T86" fmla="*/ 2147483647 w 76"/>
                <a:gd name="T87" fmla="*/ 2147483647 h 77"/>
                <a:gd name="T88" fmla="*/ 2147483647 w 76"/>
                <a:gd name="T89" fmla="*/ 2147483647 h 77"/>
                <a:gd name="T90" fmla="*/ 2147483647 w 76"/>
                <a:gd name="T91" fmla="*/ 2147483647 h 77"/>
                <a:gd name="T92" fmla="*/ 2147483647 w 76"/>
                <a:gd name="T93" fmla="*/ 2147483647 h 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77"/>
                <a:gd name="T143" fmla="*/ 76 w 76"/>
                <a:gd name="T144" fmla="*/ 77 h 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77">
                  <a:moveTo>
                    <a:pt x="76" y="26"/>
                  </a:moveTo>
                  <a:lnTo>
                    <a:pt x="68" y="26"/>
                  </a:lnTo>
                  <a:lnTo>
                    <a:pt x="61" y="26"/>
                  </a:lnTo>
                  <a:lnTo>
                    <a:pt x="61" y="17"/>
                  </a:lnTo>
                  <a:lnTo>
                    <a:pt x="68" y="17"/>
                  </a:lnTo>
                  <a:lnTo>
                    <a:pt x="68" y="9"/>
                  </a:lnTo>
                  <a:lnTo>
                    <a:pt x="68" y="0"/>
                  </a:lnTo>
                  <a:lnTo>
                    <a:pt x="76" y="0"/>
                  </a:lnTo>
                  <a:lnTo>
                    <a:pt x="68" y="0"/>
                  </a:lnTo>
                  <a:lnTo>
                    <a:pt x="61" y="0"/>
                  </a:lnTo>
                  <a:lnTo>
                    <a:pt x="61" y="9"/>
                  </a:lnTo>
                  <a:lnTo>
                    <a:pt x="53" y="9"/>
                  </a:lnTo>
                  <a:lnTo>
                    <a:pt x="46" y="17"/>
                  </a:lnTo>
                  <a:lnTo>
                    <a:pt x="46" y="9"/>
                  </a:lnTo>
                  <a:lnTo>
                    <a:pt x="38" y="9"/>
                  </a:lnTo>
                  <a:lnTo>
                    <a:pt x="30" y="9"/>
                  </a:lnTo>
                  <a:lnTo>
                    <a:pt x="23" y="9"/>
                  </a:lnTo>
                  <a:lnTo>
                    <a:pt x="15" y="9"/>
                  </a:lnTo>
                  <a:lnTo>
                    <a:pt x="15" y="0"/>
                  </a:lnTo>
                  <a:lnTo>
                    <a:pt x="7" y="0"/>
                  </a:lnTo>
                  <a:lnTo>
                    <a:pt x="0" y="0"/>
                  </a:lnTo>
                  <a:lnTo>
                    <a:pt x="7" y="9"/>
                  </a:lnTo>
                  <a:lnTo>
                    <a:pt x="7" y="17"/>
                  </a:lnTo>
                  <a:lnTo>
                    <a:pt x="15" y="17"/>
                  </a:lnTo>
                  <a:lnTo>
                    <a:pt x="15" y="26"/>
                  </a:lnTo>
                  <a:lnTo>
                    <a:pt x="7" y="26"/>
                  </a:lnTo>
                  <a:lnTo>
                    <a:pt x="7" y="34"/>
                  </a:lnTo>
                  <a:lnTo>
                    <a:pt x="7" y="43"/>
                  </a:lnTo>
                  <a:lnTo>
                    <a:pt x="7" y="51"/>
                  </a:lnTo>
                  <a:lnTo>
                    <a:pt x="7" y="60"/>
                  </a:lnTo>
                  <a:lnTo>
                    <a:pt x="15" y="68"/>
                  </a:lnTo>
                  <a:lnTo>
                    <a:pt x="23" y="77"/>
                  </a:lnTo>
                  <a:lnTo>
                    <a:pt x="15" y="68"/>
                  </a:lnTo>
                  <a:lnTo>
                    <a:pt x="7" y="68"/>
                  </a:lnTo>
                  <a:lnTo>
                    <a:pt x="15" y="68"/>
                  </a:lnTo>
                  <a:lnTo>
                    <a:pt x="15" y="77"/>
                  </a:lnTo>
                  <a:lnTo>
                    <a:pt x="23" y="77"/>
                  </a:lnTo>
                  <a:lnTo>
                    <a:pt x="30" y="77"/>
                  </a:lnTo>
                  <a:lnTo>
                    <a:pt x="38" y="68"/>
                  </a:lnTo>
                  <a:lnTo>
                    <a:pt x="30" y="77"/>
                  </a:lnTo>
                  <a:lnTo>
                    <a:pt x="30" y="68"/>
                  </a:lnTo>
                  <a:lnTo>
                    <a:pt x="38" y="68"/>
                  </a:lnTo>
                  <a:lnTo>
                    <a:pt x="46" y="68"/>
                  </a:lnTo>
                  <a:lnTo>
                    <a:pt x="53" y="68"/>
                  </a:lnTo>
                  <a:lnTo>
                    <a:pt x="53" y="60"/>
                  </a:lnTo>
                  <a:lnTo>
                    <a:pt x="61" y="60"/>
                  </a:lnTo>
                  <a:lnTo>
                    <a:pt x="61" y="51"/>
                  </a:lnTo>
                </a:path>
              </a:pathLst>
            </a:custGeom>
            <a:noFill/>
            <a:ln w="12700">
              <a:solidFill>
                <a:srgbClr val="000000"/>
              </a:solidFill>
              <a:round/>
              <a:headEnd/>
              <a:tailEnd/>
            </a:ln>
          </p:spPr>
          <p:txBody>
            <a:bodyPr/>
            <a:lstStyle/>
            <a:p>
              <a:endParaRPr lang="en-US">
                <a:solidFill>
                  <a:srgbClr val="1C1C1C"/>
                </a:solidFill>
              </a:endParaRPr>
            </a:p>
          </p:txBody>
        </p:sp>
        <p:grpSp>
          <p:nvGrpSpPr>
            <p:cNvPr id="14744" name="Group 226"/>
            <p:cNvGrpSpPr>
              <a:grpSpLocks/>
            </p:cNvGrpSpPr>
            <p:nvPr/>
          </p:nvGrpSpPr>
          <p:grpSpPr bwMode="auto">
            <a:xfrm>
              <a:off x="5759450" y="4953000"/>
              <a:ext cx="12700" cy="12700"/>
              <a:chOff x="2902" y="3120"/>
              <a:chExt cx="8" cy="8"/>
            </a:xfrm>
          </p:grpSpPr>
          <p:sp>
            <p:nvSpPr>
              <p:cNvPr id="14566" name="Freeform 227"/>
              <p:cNvSpPr>
                <a:spLocks/>
              </p:cNvSpPr>
              <p:nvPr/>
            </p:nvSpPr>
            <p:spPr bwMode="auto">
              <a:xfrm>
                <a:off x="2902" y="3120"/>
                <a:ext cx="8" cy="8"/>
              </a:xfrm>
              <a:custGeom>
                <a:avLst/>
                <a:gdLst>
                  <a:gd name="T0" fmla="*/ 0 w 8"/>
                  <a:gd name="T1" fmla="*/ 8 h 8"/>
                  <a:gd name="T2" fmla="*/ 0 w 8"/>
                  <a:gd name="T3" fmla="*/ 8 h 8"/>
                  <a:gd name="T4" fmla="*/ 0 w 8"/>
                  <a:gd name="T5" fmla="*/ 8 h 8"/>
                  <a:gd name="T6" fmla="*/ 0 w 8"/>
                  <a:gd name="T7" fmla="*/ 0 h 8"/>
                  <a:gd name="T8" fmla="*/ 0 w 8"/>
                  <a:gd name="T9" fmla="*/ 0 h 8"/>
                  <a:gd name="T10" fmla="*/ 0 w 8"/>
                  <a:gd name="T11" fmla="*/ 0 h 8"/>
                  <a:gd name="T12" fmla="*/ 0 w 8"/>
                  <a:gd name="T13" fmla="*/ 0 h 8"/>
                  <a:gd name="T14" fmla="*/ 0 w 8"/>
                  <a:gd name="T15" fmla="*/ 0 h 8"/>
                  <a:gd name="T16" fmla="*/ 0 w 8"/>
                  <a:gd name="T17" fmla="*/ 0 h 8"/>
                  <a:gd name="T18" fmla="*/ 0 w 8"/>
                  <a:gd name="T19" fmla="*/ 0 h 8"/>
                  <a:gd name="T20" fmla="*/ 0 w 8"/>
                  <a:gd name="T21" fmla="*/ 8 h 8"/>
                  <a:gd name="T22" fmla="*/ 0 w 8"/>
                  <a:gd name="T23" fmla="*/ 8 h 8"/>
                  <a:gd name="T24" fmla="*/ 0 w 8"/>
                  <a:gd name="T25" fmla="*/ 8 h 8"/>
                  <a:gd name="T26" fmla="*/ 0 w 8"/>
                  <a:gd name="T27" fmla="*/ 0 h 8"/>
                  <a:gd name="T28" fmla="*/ 8 w 8"/>
                  <a:gd name="T29" fmla="*/ 0 h 8"/>
                  <a:gd name="T30" fmla="*/ 8 w 8"/>
                  <a:gd name="T31" fmla="*/ 0 h 8"/>
                  <a:gd name="T32" fmla="*/ 8 w 8"/>
                  <a:gd name="T33" fmla="*/ 0 h 8"/>
                  <a:gd name="T34" fmla="*/ 8 w 8"/>
                  <a:gd name="T35" fmla="*/ 0 h 8"/>
                  <a:gd name="T36" fmla="*/ 0 w 8"/>
                  <a:gd name="T37" fmla="*/ 0 h 8"/>
                  <a:gd name="T38" fmla="*/ 0 w 8"/>
                  <a:gd name="T39" fmla="*/ 8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
                  <a:gd name="T61" fmla="*/ 0 h 8"/>
                  <a:gd name="T62" fmla="*/ 8 w 8"/>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 h="8">
                    <a:moveTo>
                      <a:pt x="0" y="8"/>
                    </a:moveTo>
                    <a:lnTo>
                      <a:pt x="0" y="8"/>
                    </a:lnTo>
                    <a:lnTo>
                      <a:pt x="0" y="0"/>
                    </a:lnTo>
                    <a:lnTo>
                      <a:pt x="0" y="8"/>
                    </a:lnTo>
                    <a:lnTo>
                      <a:pt x="0" y="0"/>
                    </a:lnTo>
                    <a:lnTo>
                      <a:pt x="8" y="0"/>
                    </a:lnTo>
                    <a:lnTo>
                      <a:pt x="0" y="0"/>
                    </a:lnTo>
                    <a:lnTo>
                      <a:pt x="0" y="8"/>
                    </a:lnTo>
                    <a:close/>
                  </a:path>
                </a:pathLst>
              </a:custGeom>
              <a:solidFill>
                <a:srgbClr val="FFFFFF"/>
              </a:solidFill>
              <a:ln w="9525">
                <a:noFill/>
                <a:round/>
                <a:headEnd/>
                <a:tailEnd/>
              </a:ln>
            </p:spPr>
            <p:txBody>
              <a:bodyPr/>
              <a:lstStyle/>
              <a:p>
                <a:endParaRPr lang="en-US">
                  <a:solidFill>
                    <a:srgbClr val="1C1C1C"/>
                  </a:solidFill>
                </a:endParaRPr>
              </a:p>
            </p:txBody>
          </p:sp>
          <p:sp>
            <p:nvSpPr>
              <p:cNvPr id="14567" name="Freeform 228"/>
              <p:cNvSpPr>
                <a:spLocks/>
              </p:cNvSpPr>
              <p:nvPr/>
            </p:nvSpPr>
            <p:spPr bwMode="auto">
              <a:xfrm>
                <a:off x="2902" y="3120"/>
                <a:ext cx="8" cy="8"/>
              </a:xfrm>
              <a:custGeom>
                <a:avLst/>
                <a:gdLst>
                  <a:gd name="T0" fmla="*/ 0 w 8"/>
                  <a:gd name="T1" fmla="*/ 8 h 8"/>
                  <a:gd name="T2" fmla="*/ 0 w 8"/>
                  <a:gd name="T3" fmla="*/ 0 h 8"/>
                  <a:gd name="T4" fmla="*/ 0 w 8"/>
                  <a:gd name="T5" fmla="*/ 8 h 8"/>
                  <a:gd name="T6" fmla="*/ 0 w 8"/>
                  <a:gd name="T7" fmla="*/ 0 h 8"/>
                  <a:gd name="T8" fmla="*/ 8 w 8"/>
                  <a:gd name="T9" fmla="*/ 0 h 8"/>
                  <a:gd name="T10" fmla="*/ 0 w 8"/>
                  <a:gd name="T11" fmla="*/ 0 h 8"/>
                  <a:gd name="T12" fmla="*/ 0 w 8"/>
                  <a:gd name="T13" fmla="*/ 8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0" y="8"/>
                    </a:moveTo>
                    <a:lnTo>
                      <a:pt x="0" y="0"/>
                    </a:lnTo>
                    <a:lnTo>
                      <a:pt x="0" y="8"/>
                    </a:lnTo>
                    <a:lnTo>
                      <a:pt x="0" y="0"/>
                    </a:lnTo>
                    <a:lnTo>
                      <a:pt x="8" y="0"/>
                    </a:lnTo>
                    <a:lnTo>
                      <a:pt x="0" y="0"/>
                    </a:lnTo>
                    <a:lnTo>
                      <a:pt x="0" y="8"/>
                    </a:lnTo>
                    <a:close/>
                  </a:path>
                </a:pathLst>
              </a:custGeom>
              <a:solidFill>
                <a:srgbClr val="FFFFFF"/>
              </a:solidFill>
              <a:ln w="9525">
                <a:noFill/>
                <a:round/>
                <a:headEnd/>
                <a:tailEnd/>
              </a:ln>
            </p:spPr>
            <p:txBody>
              <a:bodyPr/>
              <a:lstStyle/>
              <a:p>
                <a:endParaRPr lang="en-US">
                  <a:solidFill>
                    <a:srgbClr val="1C1C1C"/>
                  </a:solidFill>
                </a:endParaRPr>
              </a:p>
            </p:txBody>
          </p:sp>
          <p:sp>
            <p:nvSpPr>
              <p:cNvPr id="14568" name="Freeform 229"/>
              <p:cNvSpPr>
                <a:spLocks/>
              </p:cNvSpPr>
              <p:nvPr/>
            </p:nvSpPr>
            <p:spPr bwMode="auto">
              <a:xfrm>
                <a:off x="2902" y="3120"/>
                <a:ext cx="8" cy="8"/>
              </a:xfrm>
              <a:custGeom>
                <a:avLst/>
                <a:gdLst>
                  <a:gd name="T0" fmla="*/ 0 w 8"/>
                  <a:gd name="T1" fmla="*/ 8 h 8"/>
                  <a:gd name="T2" fmla="*/ 0 w 8"/>
                  <a:gd name="T3" fmla="*/ 0 h 8"/>
                  <a:gd name="T4" fmla="*/ 0 w 8"/>
                  <a:gd name="T5" fmla="*/ 8 h 8"/>
                  <a:gd name="T6" fmla="*/ 0 w 8"/>
                  <a:gd name="T7" fmla="*/ 0 h 8"/>
                  <a:gd name="T8" fmla="*/ 8 w 8"/>
                  <a:gd name="T9" fmla="*/ 0 h 8"/>
                  <a:gd name="T10" fmla="*/ 0 w 8"/>
                  <a:gd name="T11" fmla="*/ 0 h 8"/>
                  <a:gd name="T12" fmla="*/ 0 w 8"/>
                  <a:gd name="T13" fmla="*/ 8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0" y="8"/>
                    </a:moveTo>
                    <a:lnTo>
                      <a:pt x="0" y="0"/>
                    </a:lnTo>
                    <a:lnTo>
                      <a:pt x="0" y="8"/>
                    </a:lnTo>
                    <a:lnTo>
                      <a:pt x="0" y="0"/>
                    </a:lnTo>
                    <a:lnTo>
                      <a:pt x="8" y="0"/>
                    </a:lnTo>
                    <a:lnTo>
                      <a:pt x="0" y="0"/>
                    </a:lnTo>
                    <a:lnTo>
                      <a:pt x="0" y="8"/>
                    </a:lnTo>
                    <a:close/>
                  </a:path>
                </a:pathLst>
              </a:custGeom>
              <a:noFill/>
              <a:ln w="12700">
                <a:solidFill>
                  <a:srgbClr val="000000"/>
                </a:solidFill>
                <a:round/>
                <a:headEnd/>
                <a:tailEnd/>
              </a:ln>
            </p:spPr>
            <p:txBody>
              <a:bodyPr/>
              <a:lstStyle/>
              <a:p>
                <a:endParaRPr lang="en-US">
                  <a:solidFill>
                    <a:srgbClr val="1C1C1C"/>
                  </a:solidFill>
                </a:endParaRPr>
              </a:p>
            </p:txBody>
          </p:sp>
        </p:grpSp>
        <p:grpSp>
          <p:nvGrpSpPr>
            <p:cNvPr id="14745" name="Group 230"/>
            <p:cNvGrpSpPr>
              <a:grpSpLocks/>
            </p:cNvGrpSpPr>
            <p:nvPr/>
          </p:nvGrpSpPr>
          <p:grpSpPr bwMode="auto">
            <a:xfrm>
              <a:off x="5722938" y="4953000"/>
              <a:ext cx="12700" cy="12700"/>
              <a:chOff x="2879" y="3120"/>
              <a:chExt cx="8" cy="8"/>
            </a:xfrm>
          </p:grpSpPr>
          <p:sp>
            <p:nvSpPr>
              <p:cNvPr id="14563" name="Freeform 231"/>
              <p:cNvSpPr>
                <a:spLocks/>
              </p:cNvSpPr>
              <p:nvPr/>
            </p:nvSpPr>
            <p:spPr bwMode="auto">
              <a:xfrm>
                <a:off x="2879" y="3120"/>
                <a:ext cx="8" cy="8"/>
              </a:xfrm>
              <a:custGeom>
                <a:avLst/>
                <a:gdLst>
                  <a:gd name="T0" fmla="*/ 0 w 8"/>
                  <a:gd name="T1" fmla="*/ 8 h 8"/>
                  <a:gd name="T2" fmla="*/ 8 w 8"/>
                  <a:gd name="T3" fmla="*/ 8 h 8"/>
                  <a:gd name="T4" fmla="*/ 8 w 8"/>
                  <a:gd name="T5" fmla="*/ 8 h 8"/>
                  <a:gd name="T6" fmla="*/ 8 w 8"/>
                  <a:gd name="T7" fmla="*/ 8 h 8"/>
                  <a:gd name="T8" fmla="*/ 8 w 8"/>
                  <a:gd name="T9" fmla="*/ 0 h 8"/>
                  <a:gd name="T10" fmla="*/ 0 w 8"/>
                  <a:gd name="T11" fmla="*/ 8 h 8"/>
                  <a:gd name="T12" fmla="*/ 0 w 8"/>
                  <a:gd name="T13" fmla="*/ 8 h 8"/>
                  <a:gd name="T14" fmla="*/ 0 w 8"/>
                  <a:gd name="T15" fmla="*/ 8 h 8"/>
                  <a:gd name="T16" fmla="*/ 0 w 8"/>
                  <a:gd name="T17" fmla="*/ 8 h 8"/>
                  <a:gd name="T18" fmla="*/ 0 w 8"/>
                  <a:gd name="T19" fmla="*/ 8 h 8"/>
                  <a:gd name="T20" fmla="*/ 0 w 8"/>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8"/>
                    </a:moveTo>
                    <a:lnTo>
                      <a:pt x="8" y="8"/>
                    </a:lnTo>
                    <a:lnTo>
                      <a:pt x="8" y="0"/>
                    </a:lnTo>
                    <a:lnTo>
                      <a:pt x="0" y="8"/>
                    </a:lnTo>
                    <a:close/>
                  </a:path>
                </a:pathLst>
              </a:custGeom>
              <a:solidFill>
                <a:srgbClr val="FFFFFF"/>
              </a:solidFill>
              <a:ln w="9525">
                <a:noFill/>
                <a:round/>
                <a:headEnd/>
                <a:tailEnd/>
              </a:ln>
            </p:spPr>
            <p:txBody>
              <a:bodyPr/>
              <a:lstStyle/>
              <a:p>
                <a:endParaRPr lang="en-US">
                  <a:solidFill>
                    <a:srgbClr val="1C1C1C"/>
                  </a:solidFill>
                </a:endParaRPr>
              </a:p>
            </p:txBody>
          </p:sp>
          <p:sp>
            <p:nvSpPr>
              <p:cNvPr id="14564" name="Freeform 232"/>
              <p:cNvSpPr>
                <a:spLocks/>
              </p:cNvSpPr>
              <p:nvPr/>
            </p:nvSpPr>
            <p:spPr bwMode="auto">
              <a:xfrm>
                <a:off x="2879" y="3120"/>
                <a:ext cx="8" cy="8"/>
              </a:xfrm>
              <a:custGeom>
                <a:avLst/>
                <a:gdLst>
                  <a:gd name="T0" fmla="*/ 0 w 8"/>
                  <a:gd name="T1" fmla="*/ 8 h 8"/>
                  <a:gd name="T2" fmla="*/ 8 w 8"/>
                  <a:gd name="T3" fmla="*/ 8 h 8"/>
                  <a:gd name="T4" fmla="*/ 8 w 8"/>
                  <a:gd name="T5" fmla="*/ 0 h 8"/>
                  <a:gd name="T6" fmla="*/ 0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8"/>
                    </a:lnTo>
                    <a:lnTo>
                      <a:pt x="8" y="0"/>
                    </a:lnTo>
                    <a:lnTo>
                      <a:pt x="0" y="8"/>
                    </a:lnTo>
                    <a:close/>
                  </a:path>
                </a:pathLst>
              </a:custGeom>
              <a:solidFill>
                <a:srgbClr val="FFFFFF"/>
              </a:solidFill>
              <a:ln w="9525">
                <a:noFill/>
                <a:round/>
                <a:headEnd/>
                <a:tailEnd/>
              </a:ln>
            </p:spPr>
            <p:txBody>
              <a:bodyPr/>
              <a:lstStyle/>
              <a:p>
                <a:endParaRPr lang="en-US">
                  <a:solidFill>
                    <a:srgbClr val="1C1C1C"/>
                  </a:solidFill>
                </a:endParaRPr>
              </a:p>
            </p:txBody>
          </p:sp>
          <p:sp>
            <p:nvSpPr>
              <p:cNvPr id="14565" name="Freeform 233"/>
              <p:cNvSpPr>
                <a:spLocks/>
              </p:cNvSpPr>
              <p:nvPr/>
            </p:nvSpPr>
            <p:spPr bwMode="auto">
              <a:xfrm>
                <a:off x="2879" y="3120"/>
                <a:ext cx="8" cy="8"/>
              </a:xfrm>
              <a:custGeom>
                <a:avLst/>
                <a:gdLst>
                  <a:gd name="T0" fmla="*/ 0 w 8"/>
                  <a:gd name="T1" fmla="*/ 8 h 8"/>
                  <a:gd name="T2" fmla="*/ 8 w 8"/>
                  <a:gd name="T3" fmla="*/ 8 h 8"/>
                  <a:gd name="T4" fmla="*/ 8 w 8"/>
                  <a:gd name="T5" fmla="*/ 0 h 8"/>
                  <a:gd name="T6" fmla="*/ 0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8"/>
                    </a:lnTo>
                    <a:lnTo>
                      <a:pt x="8" y="0"/>
                    </a:lnTo>
                    <a:lnTo>
                      <a:pt x="0" y="8"/>
                    </a:lnTo>
                    <a:close/>
                  </a:path>
                </a:pathLst>
              </a:custGeom>
              <a:noFill/>
              <a:ln w="12700">
                <a:solidFill>
                  <a:srgbClr val="000000"/>
                </a:solidFill>
                <a:round/>
                <a:headEnd/>
                <a:tailEnd/>
              </a:ln>
            </p:spPr>
            <p:txBody>
              <a:bodyPr/>
              <a:lstStyle/>
              <a:p>
                <a:endParaRPr lang="en-US">
                  <a:solidFill>
                    <a:srgbClr val="1C1C1C"/>
                  </a:solidFill>
                </a:endParaRPr>
              </a:p>
            </p:txBody>
          </p:sp>
        </p:grpSp>
        <p:sp>
          <p:nvSpPr>
            <p:cNvPr id="14408" name="Line 234"/>
            <p:cNvSpPr>
              <a:spLocks noChangeShapeType="1"/>
            </p:cNvSpPr>
            <p:nvPr/>
          </p:nvSpPr>
          <p:spPr bwMode="auto">
            <a:xfrm>
              <a:off x="5541963" y="2989263"/>
              <a:ext cx="1587" cy="825500"/>
            </a:xfrm>
            <a:prstGeom prst="line">
              <a:avLst/>
            </a:prstGeom>
            <a:noFill/>
            <a:ln w="12700">
              <a:solidFill>
                <a:srgbClr val="02ABEA"/>
              </a:solidFill>
              <a:round/>
              <a:headEnd/>
              <a:tailEnd/>
            </a:ln>
          </p:spPr>
          <p:txBody>
            <a:bodyPr/>
            <a:lstStyle/>
            <a:p>
              <a:endParaRPr lang="en-US">
                <a:solidFill>
                  <a:srgbClr val="1C1C1C"/>
                </a:solidFill>
              </a:endParaRPr>
            </a:p>
          </p:txBody>
        </p:sp>
        <p:sp>
          <p:nvSpPr>
            <p:cNvPr id="14409" name="Line 235"/>
            <p:cNvSpPr>
              <a:spLocks noChangeShapeType="1"/>
            </p:cNvSpPr>
            <p:nvPr/>
          </p:nvSpPr>
          <p:spPr bwMode="auto">
            <a:xfrm>
              <a:off x="5494338" y="2989263"/>
              <a:ext cx="1587" cy="947737"/>
            </a:xfrm>
            <a:prstGeom prst="line">
              <a:avLst/>
            </a:prstGeom>
            <a:noFill/>
            <a:ln w="12700">
              <a:solidFill>
                <a:srgbClr val="02ABEA"/>
              </a:solidFill>
              <a:round/>
              <a:headEnd/>
              <a:tailEnd/>
            </a:ln>
          </p:spPr>
          <p:txBody>
            <a:bodyPr/>
            <a:lstStyle/>
            <a:p>
              <a:endParaRPr lang="en-US">
                <a:solidFill>
                  <a:srgbClr val="1C1C1C"/>
                </a:solidFill>
              </a:endParaRPr>
            </a:p>
          </p:txBody>
        </p:sp>
        <p:grpSp>
          <p:nvGrpSpPr>
            <p:cNvPr id="14746" name="Group 236"/>
            <p:cNvGrpSpPr>
              <a:grpSpLocks/>
            </p:cNvGrpSpPr>
            <p:nvPr/>
          </p:nvGrpSpPr>
          <p:grpSpPr bwMode="auto">
            <a:xfrm>
              <a:off x="5481638" y="4953000"/>
              <a:ext cx="241300" cy="176213"/>
              <a:chOff x="2727" y="3120"/>
              <a:chExt cx="152" cy="111"/>
            </a:xfrm>
          </p:grpSpPr>
          <p:sp>
            <p:nvSpPr>
              <p:cNvPr id="14561" name="Freeform 237"/>
              <p:cNvSpPr>
                <a:spLocks/>
              </p:cNvSpPr>
              <p:nvPr/>
            </p:nvSpPr>
            <p:spPr bwMode="auto">
              <a:xfrm>
                <a:off x="2727" y="3120"/>
                <a:ext cx="152" cy="111"/>
              </a:xfrm>
              <a:custGeom>
                <a:avLst/>
                <a:gdLst>
                  <a:gd name="T0" fmla="*/ 129 w 152"/>
                  <a:gd name="T1" fmla="*/ 25 h 111"/>
                  <a:gd name="T2" fmla="*/ 122 w 152"/>
                  <a:gd name="T3" fmla="*/ 17 h 111"/>
                  <a:gd name="T4" fmla="*/ 106 w 152"/>
                  <a:gd name="T5" fmla="*/ 0 h 111"/>
                  <a:gd name="T6" fmla="*/ 91 w 152"/>
                  <a:gd name="T7" fmla="*/ 0 h 111"/>
                  <a:gd name="T8" fmla="*/ 84 w 152"/>
                  <a:gd name="T9" fmla="*/ 8 h 111"/>
                  <a:gd name="T10" fmla="*/ 76 w 152"/>
                  <a:gd name="T11" fmla="*/ 8 h 111"/>
                  <a:gd name="T12" fmla="*/ 68 w 152"/>
                  <a:gd name="T13" fmla="*/ 8 h 111"/>
                  <a:gd name="T14" fmla="*/ 61 w 152"/>
                  <a:gd name="T15" fmla="*/ 17 h 111"/>
                  <a:gd name="T16" fmla="*/ 61 w 152"/>
                  <a:gd name="T17" fmla="*/ 25 h 111"/>
                  <a:gd name="T18" fmla="*/ 46 w 152"/>
                  <a:gd name="T19" fmla="*/ 17 h 111"/>
                  <a:gd name="T20" fmla="*/ 38 w 152"/>
                  <a:gd name="T21" fmla="*/ 25 h 111"/>
                  <a:gd name="T22" fmla="*/ 15 w 152"/>
                  <a:gd name="T23" fmla="*/ 34 h 111"/>
                  <a:gd name="T24" fmla="*/ 8 w 152"/>
                  <a:gd name="T25" fmla="*/ 51 h 111"/>
                  <a:gd name="T26" fmla="*/ 0 w 152"/>
                  <a:gd name="T27" fmla="*/ 68 h 111"/>
                  <a:gd name="T28" fmla="*/ 8 w 152"/>
                  <a:gd name="T29" fmla="*/ 85 h 111"/>
                  <a:gd name="T30" fmla="*/ 8 w 152"/>
                  <a:gd name="T31" fmla="*/ 94 h 111"/>
                  <a:gd name="T32" fmla="*/ 23 w 152"/>
                  <a:gd name="T33" fmla="*/ 94 h 111"/>
                  <a:gd name="T34" fmla="*/ 38 w 152"/>
                  <a:gd name="T35" fmla="*/ 102 h 111"/>
                  <a:gd name="T36" fmla="*/ 46 w 152"/>
                  <a:gd name="T37" fmla="*/ 94 h 111"/>
                  <a:gd name="T38" fmla="*/ 53 w 152"/>
                  <a:gd name="T39" fmla="*/ 94 h 111"/>
                  <a:gd name="T40" fmla="*/ 68 w 152"/>
                  <a:gd name="T41" fmla="*/ 94 h 111"/>
                  <a:gd name="T42" fmla="*/ 76 w 152"/>
                  <a:gd name="T43" fmla="*/ 94 h 111"/>
                  <a:gd name="T44" fmla="*/ 99 w 152"/>
                  <a:gd name="T45" fmla="*/ 111 h 111"/>
                  <a:gd name="T46" fmla="*/ 114 w 152"/>
                  <a:gd name="T47" fmla="*/ 111 h 111"/>
                  <a:gd name="T48" fmla="*/ 122 w 152"/>
                  <a:gd name="T49" fmla="*/ 111 h 111"/>
                  <a:gd name="T50" fmla="*/ 137 w 152"/>
                  <a:gd name="T51" fmla="*/ 102 h 111"/>
                  <a:gd name="T52" fmla="*/ 137 w 152"/>
                  <a:gd name="T53" fmla="*/ 94 h 111"/>
                  <a:gd name="T54" fmla="*/ 144 w 152"/>
                  <a:gd name="T55" fmla="*/ 94 h 111"/>
                  <a:gd name="T56" fmla="*/ 152 w 152"/>
                  <a:gd name="T57" fmla="*/ 85 h 111"/>
                  <a:gd name="T58" fmla="*/ 152 w 152"/>
                  <a:gd name="T59" fmla="*/ 76 h 111"/>
                  <a:gd name="T60" fmla="*/ 152 w 152"/>
                  <a:gd name="T61" fmla="*/ 68 h 111"/>
                  <a:gd name="T62" fmla="*/ 152 w 152"/>
                  <a:gd name="T63" fmla="*/ 59 h 111"/>
                  <a:gd name="T64" fmla="*/ 152 w 152"/>
                  <a:gd name="T65" fmla="*/ 51 h 111"/>
                  <a:gd name="T66" fmla="*/ 144 w 152"/>
                  <a:gd name="T67" fmla="*/ 42 h 111"/>
                  <a:gd name="T68" fmla="*/ 137 w 152"/>
                  <a:gd name="T69" fmla="*/ 42 h 111"/>
                  <a:gd name="T70" fmla="*/ 137 w 152"/>
                  <a:gd name="T71" fmla="*/ 34 h 111"/>
                  <a:gd name="T72" fmla="*/ 137 w 152"/>
                  <a:gd name="T73" fmla="*/ 25 h 111"/>
                  <a:gd name="T74" fmla="*/ 129 w 152"/>
                  <a:gd name="T75" fmla="*/ 2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11"/>
                  <a:gd name="T116" fmla="*/ 152 w 152"/>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11">
                    <a:moveTo>
                      <a:pt x="129" y="34"/>
                    </a:moveTo>
                    <a:lnTo>
                      <a:pt x="129" y="25"/>
                    </a:lnTo>
                    <a:lnTo>
                      <a:pt x="122" y="25"/>
                    </a:lnTo>
                    <a:lnTo>
                      <a:pt x="122" y="17"/>
                    </a:lnTo>
                    <a:lnTo>
                      <a:pt x="114" y="8"/>
                    </a:lnTo>
                    <a:lnTo>
                      <a:pt x="106" y="0"/>
                    </a:lnTo>
                    <a:lnTo>
                      <a:pt x="99" y="0"/>
                    </a:lnTo>
                    <a:lnTo>
                      <a:pt x="91" y="0"/>
                    </a:lnTo>
                    <a:lnTo>
                      <a:pt x="84" y="8"/>
                    </a:lnTo>
                    <a:lnTo>
                      <a:pt x="76" y="8"/>
                    </a:lnTo>
                    <a:lnTo>
                      <a:pt x="68" y="8"/>
                    </a:lnTo>
                    <a:lnTo>
                      <a:pt x="68" y="17"/>
                    </a:lnTo>
                    <a:lnTo>
                      <a:pt x="61" y="17"/>
                    </a:lnTo>
                    <a:lnTo>
                      <a:pt x="61" y="25"/>
                    </a:lnTo>
                    <a:lnTo>
                      <a:pt x="53" y="25"/>
                    </a:lnTo>
                    <a:lnTo>
                      <a:pt x="46" y="17"/>
                    </a:lnTo>
                    <a:lnTo>
                      <a:pt x="38" y="17"/>
                    </a:lnTo>
                    <a:lnTo>
                      <a:pt x="38" y="25"/>
                    </a:lnTo>
                    <a:lnTo>
                      <a:pt x="23" y="25"/>
                    </a:lnTo>
                    <a:lnTo>
                      <a:pt x="15" y="34"/>
                    </a:lnTo>
                    <a:lnTo>
                      <a:pt x="8" y="42"/>
                    </a:lnTo>
                    <a:lnTo>
                      <a:pt x="8" y="51"/>
                    </a:lnTo>
                    <a:lnTo>
                      <a:pt x="0" y="59"/>
                    </a:lnTo>
                    <a:lnTo>
                      <a:pt x="0" y="68"/>
                    </a:lnTo>
                    <a:lnTo>
                      <a:pt x="0" y="76"/>
                    </a:lnTo>
                    <a:lnTo>
                      <a:pt x="8" y="85"/>
                    </a:lnTo>
                    <a:lnTo>
                      <a:pt x="8" y="94"/>
                    </a:lnTo>
                    <a:lnTo>
                      <a:pt x="15" y="94"/>
                    </a:lnTo>
                    <a:lnTo>
                      <a:pt x="23" y="94"/>
                    </a:lnTo>
                    <a:lnTo>
                      <a:pt x="30" y="94"/>
                    </a:lnTo>
                    <a:lnTo>
                      <a:pt x="38" y="102"/>
                    </a:lnTo>
                    <a:lnTo>
                      <a:pt x="46" y="94"/>
                    </a:lnTo>
                    <a:lnTo>
                      <a:pt x="53" y="94"/>
                    </a:lnTo>
                    <a:lnTo>
                      <a:pt x="61" y="94"/>
                    </a:lnTo>
                    <a:lnTo>
                      <a:pt x="68" y="94"/>
                    </a:lnTo>
                    <a:lnTo>
                      <a:pt x="76" y="94"/>
                    </a:lnTo>
                    <a:lnTo>
                      <a:pt x="84" y="102"/>
                    </a:lnTo>
                    <a:lnTo>
                      <a:pt x="99" y="111"/>
                    </a:lnTo>
                    <a:lnTo>
                      <a:pt x="106" y="111"/>
                    </a:lnTo>
                    <a:lnTo>
                      <a:pt x="114" y="111"/>
                    </a:lnTo>
                    <a:lnTo>
                      <a:pt x="122" y="111"/>
                    </a:lnTo>
                    <a:lnTo>
                      <a:pt x="129" y="102"/>
                    </a:lnTo>
                    <a:lnTo>
                      <a:pt x="137" y="102"/>
                    </a:lnTo>
                    <a:lnTo>
                      <a:pt x="137" y="94"/>
                    </a:lnTo>
                    <a:lnTo>
                      <a:pt x="144" y="94"/>
                    </a:lnTo>
                    <a:lnTo>
                      <a:pt x="152" y="85"/>
                    </a:lnTo>
                    <a:lnTo>
                      <a:pt x="152" y="76"/>
                    </a:lnTo>
                    <a:lnTo>
                      <a:pt x="152" y="68"/>
                    </a:lnTo>
                    <a:lnTo>
                      <a:pt x="152" y="59"/>
                    </a:lnTo>
                    <a:lnTo>
                      <a:pt x="152" y="51"/>
                    </a:lnTo>
                    <a:lnTo>
                      <a:pt x="144" y="42"/>
                    </a:lnTo>
                    <a:lnTo>
                      <a:pt x="137" y="42"/>
                    </a:lnTo>
                    <a:lnTo>
                      <a:pt x="137" y="34"/>
                    </a:lnTo>
                    <a:lnTo>
                      <a:pt x="137" y="25"/>
                    </a:lnTo>
                    <a:lnTo>
                      <a:pt x="129" y="25"/>
                    </a:lnTo>
                    <a:lnTo>
                      <a:pt x="129" y="34"/>
                    </a:lnTo>
                    <a:close/>
                  </a:path>
                </a:pathLst>
              </a:custGeom>
              <a:solidFill>
                <a:srgbClr val="CCCCFF"/>
              </a:solidFill>
              <a:ln w="9525">
                <a:noFill/>
                <a:round/>
                <a:headEnd/>
                <a:tailEnd/>
              </a:ln>
            </p:spPr>
            <p:txBody>
              <a:bodyPr/>
              <a:lstStyle/>
              <a:p>
                <a:endParaRPr lang="en-US">
                  <a:solidFill>
                    <a:srgbClr val="1C1C1C"/>
                  </a:solidFill>
                </a:endParaRPr>
              </a:p>
            </p:txBody>
          </p:sp>
          <p:sp>
            <p:nvSpPr>
              <p:cNvPr id="14562" name="Freeform 238"/>
              <p:cNvSpPr>
                <a:spLocks/>
              </p:cNvSpPr>
              <p:nvPr/>
            </p:nvSpPr>
            <p:spPr bwMode="auto">
              <a:xfrm>
                <a:off x="2727" y="3120"/>
                <a:ext cx="152" cy="111"/>
              </a:xfrm>
              <a:custGeom>
                <a:avLst/>
                <a:gdLst>
                  <a:gd name="T0" fmla="*/ 129 w 152"/>
                  <a:gd name="T1" fmla="*/ 34 h 111"/>
                  <a:gd name="T2" fmla="*/ 129 w 152"/>
                  <a:gd name="T3" fmla="*/ 25 h 111"/>
                  <a:gd name="T4" fmla="*/ 122 w 152"/>
                  <a:gd name="T5" fmla="*/ 25 h 111"/>
                  <a:gd name="T6" fmla="*/ 122 w 152"/>
                  <a:gd name="T7" fmla="*/ 17 h 111"/>
                  <a:gd name="T8" fmla="*/ 114 w 152"/>
                  <a:gd name="T9" fmla="*/ 8 h 111"/>
                  <a:gd name="T10" fmla="*/ 106 w 152"/>
                  <a:gd name="T11" fmla="*/ 0 h 111"/>
                  <a:gd name="T12" fmla="*/ 99 w 152"/>
                  <a:gd name="T13" fmla="*/ 0 h 111"/>
                  <a:gd name="T14" fmla="*/ 91 w 152"/>
                  <a:gd name="T15" fmla="*/ 0 h 111"/>
                  <a:gd name="T16" fmla="*/ 84 w 152"/>
                  <a:gd name="T17" fmla="*/ 8 h 111"/>
                  <a:gd name="T18" fmla="*/ 76 w 152"/>
                  <a:gd name="T19" fmla="*/ 8 h 111"/>
                  <a:gd name="T20" fmla="*/ 68 w 152"/>
                  <a:gd name="T21" fmla="*/ 8 h 111"/>
                  <a:gd name="T22" fmla="*/ 68 w 152"/>
                  <a:gd name="T23" fmla="*/ 17 h 111"/>
                  <a:gd name="T24" fmla="*/ 61 w 152"/>
                  <a:gd name="T25" fmla="*/ 17 h 111"/>
                  <a:gd name="T26" fmla="*/ 61 w 152"/>
                  <a:gd name="T27" fmla="*/ 25 h 111"/>
                  <a:gd name="T28" fmla="*/ 53 w 152"/>
                  <a:gd name="T29" fmla="*/ 25 h 111"/>
                  <a:gd name="T30" fmla="*/ 46 w 152"/>
                  <a:gd name="T31" fmla="*/ 17 h 111"/>
                  <a:gd name="T32" fmla="*/ 38 w 152"/>
                  <a:gd name="T33" fmla="*/ 17 h 111"/>
                  <a:gd name="T34" fmla="*/ 38 w 152"/>
                  <a:gd name="T35" fmla="*/ 25 h 111"/>
                  <a:gd name="T36" fmla="*/ 23 w 152"/>
                  <a:gd name="T37" fmla="*/ 25 h 111"/>
                  <a:gd name="T38" fmla="*/ 15 w 152"/>
                  <a:gd name="T39" fmla="*/ 34 h 111"/>
                  <a:gd name="T40" fmla="*/ 8 w 152"/>
                  <a:gd name="T41" fmla="*/ 42 h 111"/>
                  <a:gd name="T42" fmla="*/ 8 w 152"/>
                  <a:gd name="T43" fmla="*/ 51 h 111"/>
                  <a:gd name="T44" fmla="*/ 0 w 152"/>
                  <a:gd name="T45" fmla="*/ 59 h 111"/>
                  <a:gd name="T46" fmla="*/ 0 w 152"/>
                  <a:gd name="T47" fmla="*/ 68 h 111"/>
                  <a:gd name="T48" fmla="*/ 0 w 152"/>
                  <a:gd name="T49" fmla="*/ 76 h 111"/>
                  <a:gd name="T50" fmla="*/ 8 w 152"/>
                  <a:gd name="T51" fmla="*/ 85 h 111"/>
                  <a:gd name="T52" fmla="*/ 8 w 152"/>
                  <a:gd name="T53" fmla="*/ 94 h 111"/>
                  <a:gd name="T54" fmla="*/ 15 w 152"/>
                  <a:gd name="T55" fmla="*/ 94 h 111"/>
                  <a:gd name="T56" fmla="*/ 23 w 152"/>
                  <a:gd name="T57" fmla="*/ 94 h 111"/>
                  <a:gd name="T58" fmla="*/ 30 w 152"/>
                  <a:gd name="T59" fmla="*/ 94 h 111"/>
                  <a:gd name="T60" fmla="*/ 38 w 152"/>
                  <a:gd name="T61" fmla="*/ 102 h 111"/>
                  <a:gd name="T62" fmla="*/ 46 w 152"/>
                  <a:gd name="T63" fmla="*/ 94 h 111"/>
                  <a:gd name="T64" fmla="*/ 53 w 152"/>
                  <a:gd name="T65" fmla="*/ 94 h 111"/>
                  <a:gd name="T66" fmla="*/ 61 w 152"/>
                  <a:gd name="T67" fmla="*/ 94 h 111"/>
                  <a:gd name="T68" fmla="*/ 68 w 152"/>
                  <a:gd name="T69" fmla="*/ 94 h 111"/>
                  <a:gd name="T70" fmla="*/ 76 w 152"/>
                  <a:gd name="T71" fmla="*/ 94 h 111"/>
                  <a:gd name="T72" fmla="*/ 84 w 152"/>
                  <a:gd name="T73" fmla="*/ 102 h 111"/>
                  <a:gd name="T74" fmla="*/ 99 w 152"/>
                  <a:gd name="T75" fmla="*/ 111 h 111"/>
                  <a:gd name="T76" fmla="*/ 106 w 152"/>
                  <a:gd name="T77" fmla="*/ 111 h 111"/>
                  <a:gd name="T78" fmla="*/ 114 w 152"/>
                  <a:gd name="T79" fmla="*/ 111 h 111"/>
                  <a:gd name="T80" fmla="*/ 122 w 152"/>
                  <a:gd name="T81" fmla="*/ 111 h 111"/>
                  <a:gd name="T82" fmla="*/ 129 w 152"/>
                  <a:gd name="T83" fmla="*/ 102 h 111"/>
                  <a:gd name="T84" fmla="*/ 137 w 152"/>
                  <a:gd name="T85" fmla="*/ 102 h 111"/>
                  <a:gd name="T86" fmla="*/ 137 w 152"/>
                  <a:gd name="T87" fmla="*/ 94 h 111"/>
                  <a:gd name="T88" fmla="*/ 144 w 152"/>
                  <a:gd name="T89" fmla="*/ 94 h 111"/>
                  <a:gd name="T90" fmla="*/ 152 w 152"/>
                  <a:gd name="T91" fmla="*/ 85 h 111"/>
                  <a:gd name="T92" fmla="*/ 152 w 152"/>
                  <a:gd name="T93" fmla="*/ 76 h 111"/>
                  <a:gd name="T94" fmla="*/ 152 w 152"/>
                  <a:gd name="T95" fmla="*/ 68 h 111"/>
                  <a:gd name="T96" fmla="*/ 152 w 152"/>
                  <a:gd name="T97" fmla="*/ 59 h 111"/>
                  <a:gd name="T98" fmla="*/ 152 w 152"/>
                  <a:gd name="T99" fmla="*/ 51 h 111"/>
                  <a:gd name="T100" fmla="*/ 144 w 152"/>
                  <a:gd name="T101" fmla="*/ 42 h 111"/>
                  <a:gd name="T102" fmla="*/ 137 w 152"/>
                  <a:gd name="T103" fmla="*/ 42 h 111"/>
                  <a:gd name="T104" fmla="*/ 137 w 152"/>
                  <a:gd name="T105" fmla="*/ 34 h 111"/>
                  <a:gd name="T106" fmla="*/ 137 w 152"/>
                  <a:gd name="T107" fmla="*/ 25 h 111"/>
                  <a:gd name="T108" fmla="*/ 129 w 152"/>
                  <a:gd name="T109" fmla="*/ 25 h 111"/>
                  <a:gd name="T110" fmla="*/ 129 w 152"/>
                  <a:gd name="T111" fmla="*/ 34 h 1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
                  <a:gd name="T169" fmla="*/ 0 h 111"/>
                  <a:gd name="T170" fmla="*/ 152 w 152"/>
                  <a:gd name="T171" fmla="*/ 111 h 1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 h="111">
                    <a:moveTo>
                      <a:pt x="129" y="34"/>
                    </a:moveTo>
                    <a:lnTo>
                      <a:pt x="129" y="25"/>
                    </a:lnTo>
                    <a:lnTo>
                      <a:pt x="122" y="25"/>
                    </a:lnTo>
                    <a:lnTo>
                      <a:pt x="122" y="17"/>
                    </a:lnTo>
                    <a:lnTo>
                      <a:pt x="114" y="8"/>
                    </a:lnTo>
                    <a:lnTo>
                      <a:pt x="106" y="0"/>
                    </a:lnTo>
                    <a:lnTo>
                      <a:pt x="99" y="0"/>
                    </a:lnTo>
                    <a:lnTo>
                      <a:pt x="91" y="0"/>
                    </a:lnTo>
                    <a:lnTo>
                      <a:pt x="84" y="8"/>
                    </a:lnTo>
                    <a:lnTo>
                      <a:pt x="76" y="8"/>
                    </a:lnTo>
                    <a:lnTo>
                      <a:pt x="68" y="8"/>
                    </a:lnTo>
                    <a:lnTo>
                      <a:pt x="68" y="17"/>
                    </a:lnTo>
                    <a:lnTo>
                      <a:pt x="61" y="17"/>
                    </a:lnTo>
                    <a:lnTo>
                      <a:pt x="61" y="25"/>
                    </a:lnTo>
                    <a:lnTo>
                      <a:pt x="53" y="25"/>
                    </a:lnTo>
                    <a:lnTo>
                      <a:pt x="46" y="17"/>
                    </a:lnTo>
                    <a:lnTo>
                      <a:pt x="38" y="17"/>
                    </a:lnTo>
                    <a:lnTo>
                      <a:pt x="38" y="25"/>
                    </a:lnTo>
                    <a:lnTo>
                      <a:pt x="23" y="25"/>
                    </a:lnTo>
                    <a:lnTo>
                      <a:pt x="15" y="34"/>
                    </a:lnTo>
                    <a:lnTo>
                      <a:pt x="8" y="42"/>
                    </a:lnTo>
                    <a:lnTo>
                      <a:pt x="8" y="51"/>
                    </a:lnTo>
                    <a:lnTo>
                      <a:pt x="0" y="59"/>
                    </a:lnTo>
                    <a:lnTo>
                      <a:pt x="0" y="68"/>
                    </a:lnTo>
                    <a:lnTo>
                      <a:pt x="0" y="76"/>
                    </a:lnTo>
                    <a:lnTo>
                      <a:pt x="8" y="85"/>
                    </a:lnTo>
                    <a:lnTo>
                      <a:pt x="8" y="94"/>
                    </a:lnTo>
                    <a:lnTo>
                      <a:pt x="15" y="94"/>
                    </a:lnTo>
                    <a:lnTo>
                      <a:pt x="23" y="94"/>
                    </a:lnTo>
                    <a:lnTo>
                      <a:pt x="30" y="94"/>
                    </a:lnTo>
                    <a:lnTo>
                      <a:pt x="38" y="102"/>
                    </a:lnTo>
                    <a:lnTo>
                      <a:pt x="46" y="94"/>
                    </a:lnTo>
                    <a:lnTo>
                      <a:pt x="53" y="94"/>
                    </a:lnTo>
                    <a:lnTo>
                      <a:pt x="61" y="94"/>
                    </a:lnTo>
                    <a:lnTo>
                      <a:pt x="68" y="94"/>
                    </a:lnTo>
                    <a:lnTo>
                      <a:pt x="76" y="94"/>
                    </a:lnTo>
                    <a:lnTo>
                      <a:pt x="84" y="102"/>
                    </a:lnTo>
                    <a:lnTo>
                      <a:pt x="99" y="111"/>
                    </a:lnTo>
                    <a:lnTo>
                      <a:pt x="106" y="111"/>
                    </a:lnTo>
                    <a:lnTo>
                      <a:pt x="114" y="111"/>
                    </a:lnTo>
                    <a:lnTo>
                      <a:pt x="122" y="111"/>
                    </a:lnTo>
                    <a:lnTo>
                      <a:pt x="129" y="102"/>
                    </a:lnTo>
                    <a:lnTo>
                      <a:pt x="137" y="102"/>
                    </a:lnTo>
                    <a:lnTo>
                      <a:pt x="137" y="94"/>
                    </a:lnTo>
                    <a:lnTo>
                      <a:pt x="144" y="94"/>
                    </a:lnTo>
                    <a:lnTo>
                      <a:pt x="152" y="85"/>
                    </a:lnTo>
                    <a:lnTo>
                      <a:pt x="152" y="76"/>
                    </a:lnTo>
                    <a:lnTo>
                      <a:pt x="152" y="68"/>
                    </a:lnTo>
                    <a:lnTo>
                      <a:pt x="152" y="59"/>
                    </a:lnTo>
                    <a:lnTo>
                      <a:pt x="152" y="51"/>
                    </a:lnTo>
                    <a:lnTo>
                      <a:pt x="144" y="42"/>
                    </a:lnTo>
                    <a:lnTo>
                      <a:pt x="137" y="42"/>
                    </a:lnTo>
                    <a:lnTo>
                      <a:pt x="137" y="34"/>
                    </a:lnTo>
                    <a:lnTo>
                      <a:pt x="137" y="25"/>
                    </a:lnTo>
                    <a:lnTo>
                      <a:pt x="129" y="25"/>
                    </a:lnTo>
                    <a:lnTo>
                      <a:pt x="129" y="34"/>
                    </a:lnTo>
                    <a:close/>
                  </a:path>
                </a:pathLst>
              </a:custGeom>
              <a:solidFill>
                <a:srgbClr val="CCCCFF"/>
              </a:solidFill>
              <a:ln w="9525">
                <a:noFill/>
                <a:round/>
                <a:headEnd/>
                <a:tailEnd/>
              </a:ln>
            </p:spPr>
            <p:txBody>
              <a:bodyPr/>
              <a:lstStyle/>
              <a:p>
                <a:endParaRPr lang="en-US">
                  <a:solidFill>
                    <a:srgbClr val="1C1C1C"/>
                  </a:solidFill>
                </a:endParaRPr>
              </a:p>
            </p:txBody>
          </p:sp>
        </p:grpSp>
        <p:grpSp>
          <p:nvGrpSpPr>
            <p:cNvPr id="14747" name="Group 239"/>
            <p:cNvGrpSpPr>
              <a:grpSpLocks/>
            </p:cNvGrpSpPr>
            <p:nvPr/>
          </p:nvGrpSpPr>
          <p:grpSpPr bwMode="auto">
            <a:xfrm>
              <a:off x="6651625" y="4044950"/>
              <a:ext cx="314325" cy="41275"/>
              <a:chOff x="3464" y="2548"/>
              <a:chExt cx="198" cy="26"/>
            </a:xfrm>
          </p:grpSpPr>
          <p:sp>
            <p:nvSpPr>
              <p:cNvPr id="14559" name="Rectangle 240"/>
              <p:cNvSpPr>
                <a:spLocks noChangeArrowheads="1"/>
              </p:cNvSpPr>
              <p:nvPr/>
            </p:nvSpPr>
            <p:spPr bwMode="auto">
              <a:xfrm>
                <a:off x="3464" y="2548"/>
                <a:ext cx="198" cy="26"/>
              </a:xfrm>
              <a:prstGeom prst="rect">
                <a:avLst/>
              </a:prstGeom>
              <a:solidFill>
                <a:srgbClr val="000000"/>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560" name="Rectangle 241"/>
              <p:cNvSpPr>
                <a:spLocks noChangeArrowheads="1"/>
              </p:cNvSpPr>
              <p:nvPr/>
            </p:nvSpPr>
            <p:spPr bwMode="auto">
              <a:xfrm>
                <a:off x="3468" y="2552"/>
                <a:ext cx="190" cy="18"/>
              </a:xfrm>
              <a:prstGeom prst="rect">
                <a:avLst/>
              </a:prstGeom>
              <a:solidFill>
                <a:srgbClr val="000000"/>
              </a:solid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14748" name="Group 242"/>
            <p:cNvGrpSpPr>
              <a:grpSpLocks/>
            </p:cNvGrpSpPr>
            <p:nvPr/>
          </p:nvGrpSpPr>
          <p:grpSpPr bwMode="auto">
            <a:xfrm>
              <a:off x="4589463" y="4098925"/>
              <a:ext cx="2460625" cy="95250"/>
              <a:chOff x="2165" y="2582"/>
              <a:chExt cx="1550" cy="60"/>
            </a:xfrm>
          </p:grpSpPr>
          <p:sp>
            <p:nvSpPr>
              <p:cNvPr id="14556" name="Rectangle 243"/>
              <p:cNvSpPr>
                <a:spLocks noChangeArrowheads="1"/>
              </p:cNvSpPr>
              <p:nvPr/>
            </p:nvSpPr>
            <p:spPr bwMode="auto">
              <a:xfrm>
                <a:off x="2165" y="2582"/>
                <a:ext cx="1550" cy="60"/>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557" name="Rectangle 244"/>
              <p:cNvSpPr>
                <a:spLocks noChangeArrowheads="1"/>
              </p:cNvSpPr>
              <p:nvPr/>
            </p:nvSpPr>
            <p:spPr bwMode="auto">
              <a:xfrm>
                <a:off x="2165" y="2582"/>
                <a:ext cx="1550" cy="60"/>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558" name="Rectangle 245"/>
              <p:cNvSpPr>
                <a:spLocks noChangeArrowheads="1"/>
              </p:cNvSpPr>
              <p:nvPr/>
            </p:nvSpPr>
            <p:spPr bwMode="auto">
              <a:xfrm>
                <a:off x="2169" y="2586"/>
                <a:ext cx="1542" cy="52"/>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14749" name="Group 246"/>
            <p:cNvGrpSpPr>
              <a:grpSpLocks/>
            </p:cNvGrpSpPr>
            <p:nvPr/>
          </p:nvGrpSpPr>
          <p:grpSpPr bwMode="auto">
            <a:xfrm>
              <a:off x="6640513" y="3679825"/>
              <a:ext cx="338137" cy="365125"/>
              <a:chOff x="3457" y="2318"/>
              <a:chExt cx="213" cy="230"/>
            </a:xfrm>
          </p:grpSpPr>
          <p:sp>
            <p:nvSpPr>
              <p:cNvPr id="14553" name="Rectangle 247"/>
              <p:cNvSpPr>
                <a:spLocks noChangeArrowheads="1"/>
              </p:cNvSpPr>
              <p:nvPr/>
            </p:nvSpPr>
            <p:spPr bwMode="auto">
              <a:xfrm>
                <a:off x="3457" y="2318"/>
                <a:ext cx="213" cy="230"/>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554" name="Rectangle 248"/>
              <p:cNvSpPr>
                <a:spLocks noChangeArrowheads="1"/>
              </p:cNvSpPr>
              <p:nvPr/>
            </p:nvSpPr>
            <p:spPr bwMode="auto">
              <a:xfrm>
                <a:off x="3457" y="2318"/>
                <a:ext cx="213" cy="230"/>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555" name="Rectangle 249"/>
              <p:cNvSpPr>
                <a:spLocks noChangeArrowheads="1"/>
              </p:cNvSpPr>
              <p:nvPr/>
            </p:nvSpPr>
            <p:spPr bwMode="auto">
              <a:xfrm>
                <a:off x="3461" y="2322"/>
                <a:ext cx="205" cy="222"/>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14750" name="Group 250"/>
            <p:cNvGrpSpPr>
              <a:grpSpLocks/>
            </p:cNvGrpSpPr>
            <p:nvPr/>
          </p:nvGrpSpPr>
          <p:grpSpPr bwMode="auto">
            <a:xfrm>
              <a:off x="6942138" y="3503613"/>
              <a:ext cx="36512" cy="176212"/>
              <a:chOff x="3647" y="2207"/>
              <a:chExt cx="23" cy="111"/>
            </a:xfrm>
          </p:grpSpPr>
          <p:sp>
            <p:nvSpPr>
              <p:cNvPr id="14550" name="Rectangle 251"/>
              <p:cNvSpPr>
                <a:spLocks noChangeArrowheads="1"/>
              </p:cNvSpPr>
              <p:nvPr/>
            </p:nvSpPr>
            <p:spPr bwMode="auto">
              <a:xfrm>
                <a:off x="3647" y="2207"/>
                <a:ext cx="23" cy="111"/>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551" name="Rectangle 252"/>
              <p:cNvSpPr>
                <a:spLocks noChangeArrowheads="1"/>
              </p:cNvSpPr>
              <p:nvPr/>
            </p:nvSpPr>
            <p:spPr bwMode="auto">
              <a:xfrm>
                <a:off x="3647" y="2207"/>
                <a:ext cx="23" cy="111"/>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552" name="Rectangle 253"/>
              <p:cNvSpPr>
                <a:spLocks noChangeArrowheads="1"/>
              </p:cNvSpPr>
              <p:nvPr/>
            </p:nvSpPr>
            <p:spPr bwMode="auto">
              <a:xfrm>
                <a:off x="3651" y="2211"/>
                <a:ext cx="15" cy="103"/>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14751" name="Group 254"/>
            <p:cNvGrpSpPr>
              <a:grpSpLocks/>
            </p:cNvGrpSpPr>
            <p:nvPr/>
          </p:nvGrpSpPr>
          <p:grpSpPr bwMode="auto">
            <a:xfrm>
              <a:off x="6677025" y="3557588"/>
              <a:ext cx="131763" cy="107950"/>
              <a:chOff x="3480" y="2241"/>
              <a:chExt cx="83" cy="68"/>
            </a:xfrm>
          </p:grpSpPr>
          <p:sp>
            <p:nvSpPr>
              <p:cNvPr id="14547" name="Freeform 255"/>
              <p:cNvSpPr>
                <a:spLocks/>
              </p:cNvSpPr>
              <p:nvPr/>
            </p:nvSpPr>
            <p:spPr bwMode="auto">
              <a:xfrm>
                <a:off x="3480" y="2241"/>
                <a:ext cx="83" cy="68"/>
              </a:xfrm>
              <a:custGeom>
                <a:avLst/>
                <a:gdLst>
                  <a:gd name="T0" fmla="*/ 83 w 83"/>
                  <a:gd name="T1" fmla="*/ 0 h 68"/>
                  <a:gd name="T2" fmla="*/ 76 w 83"/>
                  <a:gd name="T3" fmla="*/ 60 h 68"/>
                  <a:gd name="T4" fmla="*/ 68 w 83"/>
                  <a:gd name="T5" fmla="*/ 68 h 68"/>
                  <a:gd name="T6" fmla="*/ 22 w 83"/>
                  <a:gd name="T7" fmla="*/ 68 h 68"/>
                  <a:gd name="T8" fmla="*/ 7 w 83"/>
                  <a:gd name="T9" fmla="*/ 51 h 68"/>
                  <a:gd name="T10" fmla="*/ 0 w 83"/>
                  <a:gd name="T11" fmla="*/ 0 h 68"/>
                  <a:gd name="T12" fmla="*/ 83 w 83"/>
                  <a:gd name="T13" fmla="*/ 0 h 68"/>
                  <a:gd name="T14" fmla="*/ 0 60000 65536"/>
                  <a:gd name="T15" fmla="*/ 0 60000 65536"/>
                  <a:gd name="T16" fmla="*/ 0 60000 65536"/>
                  <a:gd name="T17" fmla="*/ 0 60000 65536"/>
                  <a:gd name="T18" fmla="*/ 0 60000 65536"/>
                  <a:gd name="T19" fmla="*/ 0 60000 65536"/>
                  <a:gd name="T20" fmla="*/ 0 60000 65536"/>
                  <a:gd name="T21" fmla="*/ 0 w 83"/>
                  <a:gd name="T22" fmla="*/ 0 h 68"/>
                  <a:gd name="T23" fmla="*/ 83 w 83"/>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68">
                    <a:moveTo>
                      <a:pt x="83" y="0"/>
                    </a:moveTo>
                    <a:lnTo>
                      <a:pt x="76" y="60"/>
                    </a:lnTo>
                    <a:lnTo>
                      <a:pt x="68" y="68"/>
                    </a:lnTo>
                    <a:lnTo>
                      <a:pt x="22" y="68"/>
                    </a:lnTo>
                    <a:lnTo>
                      <a:pt x="7" y="51"/>
                    </a:lnTo>
                    <a:lnTo>
                      <a:pt x="0" y="0"/>
                    </a:lnTo>
                    <a:lnTo>
                      <a:pt x="83" y="0"/>
                    </a:lnTo>
                    <a:close/>
                  </a:path>
                </a:pathLst>
              </a:custGeom>
              <a:solidFill>
                <a:srgbClr val="FFFFFF"/>
              </a:solidFill>
              <a:ln w="9525">
                <a:noFill/>
                <a:round/>
                <a:headEnd/>
                <a:tailEnd/>
              </a:ln>
            </p:spPr>
            <p:txBody>
              <a:bodyPr/>
              <a:lstStyle/>
              <a:p>
                <a:endParaRPr lang="en-US">
                  <a:solidFill>
                    <a:srgbClr val="1C1C1C"/>
                  </a:solidFill>
                </a:endParaRPr>
              </a:p>
            </p:txBody>
          </p:sp>
          <p:sp>
            <p:nvSpPr>
              <p:cNvPr id="14548" name="Freeform 256"/>
              <p:cNvSpPr>
                <a:spLocks/>
              </p:cNvSpPr>
              <p:nvPr/>
            </p:nvSpPr>
            <p:spPr bwMode="auto">
              <a:xfrm>
                <a:off x="3480" y="2241"/>
                <a:ext cx="83" cy="68"/>
              </a:xfrm>
              <a:custGeom>
                <a:avLst/>
                <a:gdLst>
                  <a:gd name="T0" fmla="*/ 83 w 83"/>
                  <a:gd name="T1" fmla="*/ 0 h 68"/>
                  <a:gd name="T2" fmla="*/ 76 w 83"/>
                  <a:gd name="T3" fmla="*/ 60 h 68"/>
                  <a:gd name="T4" fmla="*/ 68 w 83"/>
                  <a:gd name="T5" fmla="*/ 68 h 68"/>
                  <a:gd name="T6" fmla="*/ 22 w 83"/>
                  <a:gd name="T7" fmla="*/ 68 h 68"/>
                  <a:gd name="T8" fmla="*/ 7 w 83"/>
                  <a:gd name="T9" fmla="*/ 51 h 68"/>
                  <a:gd name="T10" fmla="*/ 0 w 83"/>
                  <a:gd name="T11" fmla="*/ 0 h 68"/>
                  <a:gd name="T12" fmla="*/ 83 w 83"/>
                  <a:gd name="T13" fmla="*/ 0 h 68"/>
                  <a:gd name="T14" fmla="*/ 0 60000 65536"/>
                  <a:gd name="T15" fmla="*/ 0 60000 65536"/>
                  <a:gd name="T16" fmla="*/ 0 60000 65536"/>
                  <a:gd name="T17" fmla="*/ 0 60000 65536"/>
                  <a:gd name="T18" fmla="*/ 0 60000 65536"/>
                  <a:gd name="T19" fmla="*/ 0 60000 65536"/>
                  <a:gd name="T20" fmla="*/ 0 60000 65536"/>
                  <a:gd name="T21" fmla="*/ 0 w 83"/>
                  <a:gd name="T22" fmla="*/ 0 h 68"/>
                  <a:gd name="T23" fmla="*/ 83 w 83"/>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68">
                    <a:moveTo>
                      <a:pt x="83" y="0"/>
                    </a:moveTo>
                    <a:lnTo>
                      <a:pt x="76" y="60"/>
                    </a:lnTo>
                    <a:lnTo>
                      <a:pt x="68" y="68"/>
                    </a:lnTo>
                    <a:lnTo>
                      <a:pt x="22" y="68"/>
                    </a:lnTo>
                    <a:lnTo>
                      <a:pt x="7" y="51"/>
                    </a:lnTo>
                    <a:lnTo>
                      <a:pt x="0" y="0"/>
                    </a:lnTo>
                    <a:lnTo>
                      <a:pt x="83" y="0"/>
                    </a:lnTo>
                    <a:close/>
                  </a:path>
                </a:pathLst>
              </a:custGeom>
              <a:solidFill>
                <a:srgbClr val="FFFFFF"/>
              </a:solidFill>
              <a:ln w="9525">
                <a:noFill/>
                <a:round/>
                <a:headEnd/>
                <a:tailEnd/>
              </a:ln>
            </p:spPr>
            <p:txBody>
              <a:bodyPr/>
              <a:lstStyle/>
              <a:p>
                <a:endParaRPr lang="en-US">
                  <a:solidFill>
                    <a:srgbClr val="1C1C1C"/>
                  </a:solidFill>
                </a:endParaRPr>
              </a:p>
            </p:txBody>
          </p:sp>
          <p:sp>
            <p:nvSpPr>
              <p:cNvPr id="14549" name="Freeform 257"/>
              <p:cNvSpPr>
                <a:spLocks/>
              </p:cNvSpPr>
              <p:nvPr/>
            </p:nvSpPr>
            <p:spPr bwMode="auto">
              <a:xfrm>
                <a:off x="3480" y="2241"/>
                <a:ext cx="83" cy="68"/>
              </a:xfrm>
              <a:custGeom>
                <a:avLst/>
                <a:gdLst>
                  <a:gd name="T0" fmla="*/ 83 w 83"/>
                  <a:gd name="T1" fmla="*/ 0 h 68"/>
                  <a:gd name="T2" fmla="*/ 76 w 83"/>
                  <a:gd name="T3" fmla="*/ 60 h 68"/>
                  <a:gd name="T4" fmla="*/ 68 w 83"/>
                  <a:gd name="T5" fmla="*/ 68 h 68"/>
                  <a:gd name="T6" fmla="*/ 22 w 83"/>
                  <a:gd name="T7" fmla="*/ 68 h 68"/>
                  <a:gd name="T8" fmla="*/ 7 w 83"/>
                  <a:gd name="T9" fmla="*/ 51 h 68"/>
                  <a:gd name="T10" fmla="*/ 0 w 83"/>
                  <a:gd name="T11" fmla="*/ 0 h 68"/>
                  <a:gd name="T12" fmla="*/ 83 w 83"/>
                  <a:gd name="T13" fmla="*/ 0 h 68"/>
                  <a:gd name="T14" fmla="*/ 0 60000 65536"/>
                  <a:gd name="T15" fmla="*/ 0 60000 65536"/>
                  <a:gd name="T16" fmla="*/ 0 60000 65536"/>
                  <a:gd name="T17" fmla="*/ 0 60000 65536"/>
                  <a:gd name="T18" fmla="*/ 0 60000 65536"/>
                  <a:gd name="T19" fmla="*/ 0 60000 65536"/>
                  <a:gd name="T20" fmla="*/ 0 60000 65536"/>
                  <a:gd name="T21" fmla="*/ 0 w 83"/>
                  <a:gd name="T22" fmla="*/ 0 h 68"/>
                  <a:gd name="T23" fmla="*/ 83 w 83"/>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68">
                    <a:moveTo>
                      <a:pt x="83" y="0"/>
                    </a:moveTo>
                    <a:lnTo>
                      <a:pt x="76" y="60"/>
                    </a:lnTo>
                    <a:lnTo>
                      <a:pt x="68" y="68"/>
                    </a:lnTo>
                    <a:lnTo>
                      <a:pt x="22" y="68"/>
                    </a:lnTo>
                    <a:lnTo>
                      <a:pt x="7" y="51"/>
                    </a:lnTo>
                    <a:lnTo>
                      <a:pt x="0" y="0"/>
                    </a:lnTo>
                    <a:lnTo>
                      <a:pt x="83" y="0"/>
                    </a:lnTo>
                    <a:close/>
                  </a:path>
                </a:pathLst>
              </a:custGeom>
              <a:noFill/>
              <a:ln w="12700">
                <a:solidFill>
                  <a:srgbClr val="000000"/>
                </a:solidFill>
                <a:round/>
                <a:headEnd/>
                <a:tailEnd/>
              </a:ln>
            </p:spPr>
            <p:txBody>
              <a:bodyPr/>
              <a:lstStyle/>
              <a:p>
                <a:endParaRPr lang="en-US">
                  <a:solidFill>
                    <a:srgbClr val="1C1C1C"/>
                  </a:solidFill>
                </a:endParaRPr>
              </a:p>
            </p:txBody>
          </p:sp>
        </p:grpSp>
        <p:grpSp>
          <p:nvGrpSpPr>
            <p:cNvPr id="14336" name="Group 258"/>
            <p:cNvGrpSpPr>
              <a:grpSpLocks/>
            </p:cNvGrpSpPr>
            <p:nvPr/>
          </p:nvGrpSpPr>
          <p:grpSpPr bwMode="auto">
            <a:xfrm>
              <a:off x="6567488" y="3557588"/>
              <a:ext cx="120650" cy="68262"/>
              <a:chOff x="3411" y="2241"/>
              <a:chExt cx="76" cy="43"/>
            </a:xfrm>
          </p:grpSpPr>
          <p:sp>
            <p:nvSpPr>
              <p:cNvPr id="14545" name="Freeform 259"/>
              <p:cNvSpPr>
                <a:spLocks/>
              </p:cNvSpPr>
              <p:nvPr/>
            </p:nvSpPr>
            <p:spPr bwMode="auto">
              <a:xfrm>
                <a:off x="3411" y="2241"/>
                <a:ext cx="76" cy="43"/>
              </a:xfrm>
              <a:custGeom>
                <a:avLst/>
                <a:gdLst>
                  <a:gd name="T0" fmla="*/ 69 w 76"/>
                  <a:gd name="T1" fmla="*/ 0 h 43"/>
                  <a:gd name="T2" fmla="*/ 69 w 76"/>
                  <a:gd name="T3" fmla="*/ 0 h 43"/>
                  <a:gd name="T4" fmla="*/ 61 w 76"/>
                  <a:gd name="T5" fmla="*/ 0 h 43"/>
                  <a:gd name="T6" fmla="*/ 61 w 76"/>
                  <a:gd name="T7" fmla="*/ 0 h 43"/>
                  <a:gd name="T8" fmla="*/ 53 w 76"/>
                  <a:gd name="T9" fmla="*/ 9 h 43"/>
                  <a:gd name="T10" fmla="*/ 46 w 76"/>
                  <a:gd name="T11" fmla="*/ 9 h 43"/>
                  <a:gd name="T12" fmla="*/ 46 w 76"/>
                  <a:gd name="T13" fmla="*/ 9 h 43"/>
                  <a:gd name="T14" fmla="*/ 38 w 76"/>
                  <a:gd name="T15" fmla="*/ 9 h 43"/>
                  <a:gd name="T16" fmla="*/ 38 w 76"/>
                  <a:gd name="T17" fmla="*/ 0 h 43"/>
                  <a:gd name="T18" fmla="*/ 31 w 76"/>
                  <a:gd name="T19" fmla="*/ 0 h 43"/>
                  <a:gd name="T20" fmla="*/ 31 w 76"/>
                  <a:gd name="T21" fmla="*/ 0 h 43"/>
                  <a:gd name="T22" fmla="*/ 23 w 76"/>
                  <a:gd name="T23" fmla="*/ 0 h 43"/>
                  <a:gd name="T24" fmla="*/ 15 w 76"/>
                  <a:gd name="T25" fmla="*/ 0 h 43"/>
                  <a:gd name="T26" fmla="*/ 15 w 76"/>
                  <a:gd name="T27" fmla="*/ 9 h 43"/>
                  <a:gd name="T28" fmla="*/ 8 w 76"/>
                  <a:gd name="T29" fmla="*/ 9 h 43"/>
                  <a:gd name="T30" fmla="*/ 8 w 76"/>
                  <a:gd name="T31" fmla="*/ 9 h 43"/>
                  <a:gd name="T32" fmla="*/ 8 w 76"/>
                  <a:gd name="T33" fmla="*/ 17 h 43"/>
                  <a:gd name="T34" fmla="*/ 0 w 76"/>
                  <a:gd name="T35" fmla="*/ 17 h 43"/>
                  <a:gd name="T36" fmla="*/ 0 w 76"/>
                  <a:gd name="T37" fmla="*/ 26 h 43"/>
                  <a:gd name="T38" fmla="*/ 8 w 76"/>
                  <a:gd name="T39" fmla="*/ 43 h 43"/>
                  <a:gd name="T40" fmla="*/ 8 w 76"/>
                  <a:gd name="T41" fmla="*/ 43 h 43"/>
                  <a:gd name="T42" fmla="*/ 15 w 76"/>
                  <a:gd name="T43" fmla="*/ 43 h 43"/>
                  <a:gd name="T44" fmla="*/ 15 w 76"/>
                  <a:gd name="T45" fmla="*/ 43 h 43"/>
                  <a:gd name="T46" fmla="*/ 23 w 76"/>
                  <a:gd name="T47" fmla="*/ 34 h 43"/>
                  <a:gd name="T48" fmla="*/ 23 w 76"/>
                  <a:gd name="T49" fmla="*/ 26 h 43"/>
                  <a:gd name="T50" fmla="*/ 23 w 76"/>
                  <a:gd name="T51" fmla="*/ 26 h 43"/>
                  <a:gd name="T52" fmla="*/ 31 w 76"/>
                  <a:gd name="T53" fmla="*/ 26 h 43"/>
                  <a:gd name="T54" fmla="*/ 31 w 76"/>
                  <a:gd name="T55" fmla="*/ 26 h 43"/>
                  <a:gd name="T56" fmla="*/ 38 w 76"/>
                  <a:gd name="T57" fmla="*/ 26 h 43"/>
                  <a:gd name="T58" fmla="*/ 38 w 76"/>
                  <a:gd name="T59" fmla="*/ 26 h 43"/>
                  <a:gd name="T60" fmla="*/ 46 w 76"/>
                  <a:gd name="T61" fmla="*/ 26 h 43"/>
                  <a:gd name="T62" fmla="*/ 53 w 76"/>
                  <a:gd name="T63" fmla="*/ 17 h 43"/>
                  <a:gd name="T64" fmla="*/ 53 w 76"/>
                  <a:gd name="T65" fmla="*/ 17 h 43"/>
                  <a:gd name="T66" fmla="*/ 61 w 76"/>
                  <a:gd name="T67" fmla="*/ 17 h 43"/>
                  <a:gd name="T68" fmla="*/ 61 w 76"/>
                  <a:gd name="T69" fmla="*/ 17 h 43"/>
                  <a:gd name="T70" fmla="*/ 69 w 76"/>
                  <a:gd name="T71" fmla="*/ 17 h 43"/>
                  <a:gd name="T72" fmla="*/ 76 w 76"/>
                  <a:gd name="T73" fmla="*/ 17 h 43"/>
                  <a:gd name="T74" fmla="*/ 76 w 76"/>
                  <a:gd name="T75" fmla="*/ 17 h 43"/>
                  <a:gd name="T76" fmla="*/ 76 w 76"/>
                  <a:gd name="T77" fmla="*/ 9 h 43"/>
                  <a:gd name="T78" fmla="*/ 76 w 76"/>
                  <a:gd name="T79" fmla="*/ 0 h 43"/>
                  <a:gd name="T80" fmla="*/ 76 w 76"/>
                  <a:gd name="T81" fmla="*/ 0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
                  <a:gd name="T124" fmla="*/ 0 h 43"/>
                  <a:gd name="T125" fmla="*/ 76 w 76"/>
                  <a:gd name="T126" fmla="*/ 43 h 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 h="43">
                    <a:moveTo>
                      <a:pt x="76" y="0"/>
                    </a:moveTo>
                    <a:lnTo>
                      <a:pt x="69" y="0"/>
                    </a:lnTo>
                    <a:lnTo>
                      <a:pt x="61" y="0"/>
                    </a:lnTo>
                    <a:lnTo>
                      <a:pt x="53" y="0"/>
                    </a:lnTo>
                    <a:lnTo>
                      <a:pt x="53" y="9"/>
                    </a:lnTo>
                    <a:lnTo>
                      <a:pt x="46" y="9"/>
                    </a:lnTo>
                    <a:lnTo>
                      <a:pt x="38" y="9"/>
                    </a:lnTo>
                    <a:lnTo>
                      <a:pt x="38" y="0"/>
                    </a:lnTo>
                    <a:lnTo>
                      <a:pt x="31" y="0"/>
                    </a:lnTo>
                    <a:lnTo>
                      <a:pt x="23" y="0"/>
                    </a:lnTo>
                    <a:lnTo>
                      <a:pt x="15" y="0"/>
                    </a:lnTo>
                    <a:lnTo>
                      <a:pt x="15" y="9"/>
                    </a:lnTo>
                    <a:lnTo>
                      <a:pt x="8" y="9"/>
                    </a:lnTo>
                    <a:lnTo>
                      <a:pt x="8" y="17"/>
                    </a:lnTo>
                    <a:lnTo>
                      <a:pt x="0" y="17"/>
                    </a:lnTo>
                    <a:lnTo>
                      <a:pt x="0" y="26"/>
                    </a:lnTo>
                    <a:lnTo>
                      <a:pt x="0" y="34"/>
                    </a:lnTo>
                    <a:lnTo>
                      <a:pt x="8" y="43"/>
                    </a:lnTo>
                    <a:lnTo>
                      <a:pt x="15" y="43"/>
                    </a:lnTo>
                    <a:lnTo>
                      <a:pt x="23" y="34"/>
                    </a:lnTo>
                    <a:lnTo>
                      <a:pt x="23" y="26"/>
                    </a:lnTo>
                    <a:lnTo>
                      <a:pt x="31" y="26"/>
                    </a:lnTo>
                    <a:lnTo>
                      <a:pt x="38" y="26"/>
                    </a:lnTo>
                    <a:lnTo>
                      <a:pt x="46" y="26"/>
                    </a:lnTo>
                    <a:lnTo>
                      <a:pt x="46" y="17"/>
                    </a:lnTo>
                    <a:lnTo>
                      <a:pt x="53" y="17"/>
                    </a:lnTo>
                    <a:lnTo>
                      <a:pt x="61" y="17"/>
                    </a:lnTo>
                    <a:lnTo>
                      <a:pt x="69" y="17"/>
                    </a:lnTo>
                    <a:lnTo>
                      <a:pt x="76" y="17"/>
                    </a:lnTo>
                    <a:lnTo>
                      <a:pt x="76" y="9"/>
                    </a:lnTo>
                    <a:lnTo>
                      <a:pt x="76" y="0"/>
                    </a:lnTo>
                    <a:close/>
                  </a:path>
                </a:pathLst>
              </a:custGeom>
              <a:solidFill>
                <a:srgbClr val="000000"/>
              </a:solidFill>
              <a:ln w="9525">
                <a:noFill/>
                <a:round/>
                <a:headEnd/>
                <a:tailEnd/>
              </a:ln>
            </p:spPr>
            <p:txBody>
              <a:bodyPr/>
              <a:lstStyle/>
              <a:p>
                <a:endParaRPr lang="en-US">
                  <a:solidFill>
                    <a:srgbClr val="1C1C1C"/>
                  </a:solidFill>
                </a:endParaRPr>
              </a:p>
            </p:txBody>
          </p:sp>
          <p:sp>
            <p:nvSpPr>
              <p:cNvPr id="14546" name="Freeform 260"/>
              <p:cNvSpPr>
                <a:spLocks/>
              </p:cNvSpPr>
              <p:nvPr/>
            </p:nvSpPr>
            <p:spPr bwMode="auto">
              <a:xfrm>
                <a:off x="3411" y="2241"/>
                <a:ext cx="76" cy="43"/>
              </a:xfrm>
              <a:custGeom>
                <a:avLst/>
                <a:gdLst>
                  <a:gd name="T0" fmla="*/ 76 w 76"/>
                  <a:gd name="T1" fmla="*/ 0 h 43"/>
                  <a:gd name="T2" fmla="*/ 69 w 76"/>
                  <a:gd name="T3" fmla="*/ 0 h 43"/>
                  <a:gd name="T4" fmla="*/ 61 w 76"/>
                  <a:gd name="T5" fmla="*/ 0 h 43"/>
                  <a:gd name="T6" fmla="*/ 53 w 76"/>
                  <a:gd name="T7" fmla="*/ 0 h 43"/>
                  <a:gd name="T8" fmla="*/ 53 w 76"/>
                  <a:gd name="T9" fmla="*/ 9 h 43"/>
                  <a:gd name="T10" fmla="*/ 46 w 76"/>
                  <a:gd name="T11" fmla="*/ 9 h 43"/>
                  <a:gd name="T12" fmla="*/ 38 w 76"/>
                  <a:gd name="T13" fmla="*/ 9 h 43"/>
                  <a:gd name="T14" fmla="*/ 38 w 76"/>
                  <a:gd name="T15" fmla="*/ 0 h 43"/>
                  <a:gd name="T16" fmla="*/ 31 w 76"/>
                  <a:gd name="T17" fmla="*/ 0 h 43"/>
                  <a:gd name="T18" fmla="*/ 23 w 76"/>
                  <a:gd name="T19" fmla="*/ 0 h 43"/>
                  <a:gd name="T20" fmla="*/ 15 w 76"/>
                  <a:gd name="T21" fmla="*/ 0 h 43"/>
                  <a:gd name="T22" fmla="*/ 15 w 76"/>
                  <a:gd name="T23" fmla="*/ 9 h 43"/>
                  <a:gd name="T24" fmla="*/ 8 w 76"/>
                  <a:gd name="T25" fmla="*/ 9 h 43"/>
                  <a:gd name="T26" fmla="*/ 8 w 76"/>
                  <a:gd name="T27" fmla="*/ 17 h 43"/>
                  <a:gd name="T28" fmla="*/ 0 w 76"/>
                  <a:gd name="T29" fmla="*/ 17 h 43"/>
                  <a:gd name="T30" fmla="*/ 0 w 76"/>
                  <a:gd name="T31" fmla="*/ 26 h 43"/>
                  <a:gd name="T32" fmla="*/ 0 w 76"/>
                  <a:gd name="T33" fmla="*/ 34 h 43"/>
                  <a:gd name="T34" fmla="*/ 8 w 76"/>
                  <a:gd name="T35" fmla="*/ 43 h 43"/>
                  <a:gd name="T36" fmla="*/ 15 w 76"/>
                  <a:gd name="T37" fmla="*/ 43 h 43"/>
                  <a:gd name="T38" fmla="*/ 23 w 76"/>
                  <a:gd name="T39" fmla="*/ 34 h 43"/>
                  <a:gd name="T40" fmla="*/ 23 w 76"/>
                  <a:gd name="T41" fmla="*/ 26 h 43"/>
                  <a:gd name="T42" fmla="*/ 31 w 76"/>
                  <a:gd name="T43" fmla="*/ 26 h 43"/>
                  <a:gd name="T44" fmla="*/ 38 w 76"/>
                  <a:gd name="T45" fmla="*/ 26 h 43"/>
                  <a:gd name="T46" fmla="*/ 46 w 76"/>
                  <a:gd name="T47" fmla="*/ 26 h 43"/>
                  <a:gd name="T48" fmla="*/ 46 w 76"/>
                  <a:gd name="T49" fmla="*/ 17 h 43"/>
                  <a:gd name="T50" fmla="*/ 53 w 76"/>
                  <a:gd name="T51" fmla="*/ 17 h 43"/>
                  <a:gd name="T52" fmla="*/ 61 w 76"/>
                  <a:gd name="T53" fmla="*/ 17 h 43"/>
                  <a:gd name="T54" fmla="*/ 69 w 76"/>
                  <a:gd name="T55" fmla="*/ 17 h 43"/>
                  <a:gd name="T56" fmla="*/ 76 w 76"/>
                  <a:gd name="T57" fmla="*/ 17 h 43"/>
                  <a:gd name="T58" fmla="*/ 76 w 76"/>
                  <a:gd name="T59" fmla="*/ 9 h 43"/>
                  <a:gd name="T60" fmla="*/ 76 w 76"/>
                  <a:gd name="T61" fmla="*/ 0 h 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
                  <a:gd name="T94" fmla="*/ 0 h 43"/>
                  <a:gd name="T95" fmla="*/ 76 w 76"/>
                  <a:gd name="T96" fmla="*/ 43 h 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 h="43">
                    <a:moveTo>
                      <a:pt x="76" y="0"/>
                    </a:moveTo>
                    <a:lnTo>
                      <a:pt x="69" y="0"/>
                    </a:lnTo>
                    <a:lnTo>
                      <a:pt x="61" y="0"/>
                    </a:lnTo>
                    <a:lnTo>
                      <a:pt x="53" y="0"/>
                    </a:lnTo>
                    <a:lnTo>
                      <a:pt x="53" y="9"/>
                    </a:lnTo>
                    <a:lnTo>
                      <a:pt x="46" y="9"/>
                    </a:lnTo>
                    <a:lnTo>
                      <a:pt x="38" y="9"/>
                    </a:lnTo>
                    <a:lnTo>
                      <a:pt x="38" y="0"/>
                    </a:lnTo>
                    <a:lnTo>
                      <a:pt x="31" y="0"/>
                    </a:lnTo>
                    <a:lnTo>
                      <a:pt x="23" y="0"/>
                    </a:lnTo>
                    <a:lnTo>
                      <a:pt x="15" y="0"/>
                    </a:lnTo>
                    <a:lnTo>
                      <a:pt x="15" y="9"/>
                    </a:lnTo>
                    <a:lnTo>
                      <a:pt x="8" y="9"/>
                    </a:lnTo>
                    <a:lnTo>
                      <a:pt x="8" y="17"/>
                    </a:lnTo>
                    <a:lnTo>
                      <a:pt x="0" y="17"/>
                    </a:lnTo>
                    <a:lnTo>
                      <a:pt x="0" y="26"/>
                    </a:lnTo>
                    <a:lnTo>
                      <a:pt x="0" y="34"/>
                    </a:lnTo>
                    <a:lnTo>
                      <a:pt x="8" y="43"/>
                    </a:lnTo>
                    <a:lnTo>
                      <a:pt x="15" y="43"/>
                    </a:lnTo>
                    <a:lnTo>
                      <a:pt x="23" y="34"/>
                    </a:lnTo>
                    <a:lnTo>
                      <a:pt x="23" y="26"/>
                    </a:lnTo>
                    <a:lnTo>
                      <a:pt x="31" y="26"/>
                    </a:lnTo>
                    <a:lnTo>
                      <a:pt x="38" y="26"/>
                    </a:lnTo>
                    <a:lnTo>
                      <a:pt x="46" y="26"/>
                    </a:lnTo>
                    <a:lnTo>
                      <a:pt x="46" y="17"/>
                    </a:lnTo>
                    <a:lnTo>
                      <a:pt x="53" y="17"/>
                    </a:lnTo>
                    <a:lnTo>
                      <a:pt x="61" y="17"/>
                    </a:lnTo>
                    <a:lnTo>
                      <a:pt x="69" y="17"/>
                    </a:lnTo>
                    <a:lnTo>
                      <a:pt x="76" y="17"/>
                    </a:lnTo>
                    <a:lnTo>
                      <a:pt x="76" y="9"/>
                    </a:lnTo>
                    <a:lnTo>
                      <a:pt x="76" y="0"/>
                    </a:lnTo>
                    <a:close/>
                  </a:path>
                </a:pathLst>
              </a:custGeom>
              <a:solidFill>
                <a:srgbClr val="000000"/>
              </a:solidFill>
              <a:ln w="12700">
                <a:solidFill>
                  <a:srgbClr val="000000"/>
                </a:solidFill>
                <a:round/>
                <a:headEnd/>
                <a:tailEnd/>
              </a:ln>
            </p:spPr>
            <p:txBody>
              <a:bodyPr/>
              <a:lstStyle/>
              <a:p>
                <a:endParaRPr lang="en-US">
                  <a:solidFill>
                    <a:srgbClr val="1C1C1C"/>
                  </a:solidFill>
                </a:endParaRPr>
              </a:p>
            </p:txBody>
          </p:sp>
        </p:grpSp>
        <p:grpSp>
          <p:nvGrpSpPr>
            <p:cNvPr id="14337" name="Group 261"/>
            <p:cNvGrpSpPr>
              <a:grpSpLocks/>
            </p:cNvGrpSpPr>
            <p:nvPr/>
          </p:nvGrpSpPr>
          <p:grpSpPr bwMode="auto">
            <a:xfrm>
              <a:off x="6580188" y="3165475"/>
              <a:ext cx="288925" cy="379413"/>
              <a:chOff x="3419" y="1994"/>
              <a:chExt cx="182" cy="239"/>
            </a:xfrm>
          </p:grpSpPr>
          <p:sp>
            <p:nvSpPr>
              <p:cNvPr id="14543" name="Freeform 262"/>
              <p:cNvSpPr>
                <a:spLocks/>
              </p:cNvSpPr>
              <p:nvPr/>
            </p:nvSpPr>
            <p:spPr bwMode="auto">
              <a:xfrm>
                <a:off x="3419" y="1994"/>
                <a:ext cx="182" cy="239"/>
              </a:xfrm>
              <a:custGeom>
                <a:avLst/>
                <a:gdLst>
                  <a:gd name="T0" fmla="*/ 68 w 182"/>
                  <a:gd name="T1" fmla="*/ 221 h 239"/>
                  <a:gd name="T2" fmla="*/ 61 w 182"/>
                  <a:gd name="T3" fmla="*/ 213 h 239"/>
                  <a:gd name="T4" fmla="*/ 45 w 182"/>
                  <a:gd name="T5" fmla="*/ 213 h 239"/>
                  <a:gd name="T6" fmla="*/ 38 w 182"/>
                  <a:gd name="T7" fmla="*/ 221 h 239"/>
                  <a:gd name="T8" fmla="*/ 23 w 182"/>
                  <a:gd name="T9" fmla="*/ 221 h 239"/>
                  <a:gd name="T10" fmla="*/ 7 w 182"/>
                  <a:gd name="T11" fmla="*/ 221 h 239"/>
                  <a:gd name="T12" fmla="*/ 0 w 182"/>
                  <a:gd name="T13" fmla="*/ 213 h 239"/>
                  <a:gd name="T14" fmla="*/ 7 w 182"/>
                  <a:gd name="T15" fmla="*/ 196 h 239"/>
                  <a:gd name="T16" fmla="*/ 23 w 182"/>
                  <a:gd name="T17" fmla="*/ 187 h 239"/>
                  <a:gd name="T18" fmla="*/ 30 w 182"/>
                  <a:gd name="T19" fmla="*/ 170 h 239"/>
                  <a:gd name="T20" fmla="*/ 30 w 182"/>
                  <a:gd name="T21" fmla="*/ 162 h 239"/>
                  <a:gd name="T22" fmla="*/ 23 w 182"/>
                  <a:gd name="T23" fmla="*/ 153 h 239"/>
                  <a:gd name="T24" fmla="*/ 7 w 182"/>
                  <a:gd name="T25" fmla="*/ 145 h 239"/>
                  <a:gd name="T26" fmla="*/ 7 w 182"/>
                  <a:gd name="T27" fmla="*/ 136 h 239"/>
                  <a:gd name="T28" fmla="*/ 23 w 182"/>
                  <a:gd name="T29" fmla="*/ 111 h 239"/>
                  <a:gd name="T30" fmla="*/ 38 w 182"/>
                  <a:gd name="T31" fmla="*/ 85 h 239"/>
                  <a:gd name="T32" fmla="*/ 45 w 182"/>
                  <a:gd name="T33" fmla="*/ 102 h 239"/>
                  <a:gd name="T34" fmla="*/ 53 w 182"/>
                  <a:gd name="T35" fmla="*/ 136 h 239"/>
                  <a:gd name="T36" fmla="*/ 61 w 182"/>
                  <a:gd name="T37" fmla="*/ 153 h 239"/>
                  <a:gd name="T38" fmla="*/ 76 w 182"/>
                  <a:gd name="T39" fmla="*/ 153 h 239"/>
                  <a:gd name="T40" fmla="*/ 83 w 182"/>
                  <a:gd name="T41" fmla="*/ 145 h 239"/>
                  <a:gd name="T42" fmla="*/ 99 w 182"/>
                  <a:gd name="T43" fmla="*/ 162 h 239"/>
                  <a:gd name="T44" fmla="*/ 114 w 182"/>
                  <a:gd name="T45" fmla="*/ 153 h 239"/>
                  <a:gd name="T46" fmla="*/ 121 w 182"/>
                  <a:gd name="T47" fmla="*/ 119 h 239"/>
                  <a:gd name="T48" fmla="*/ 121 w 182"/>
                  <a:gd name="T49" fmla="*/ 85 h 239"/>
                  <a:gd name="T50" fmla="*/ 106 w 182"/>
                  <a:gd name="T51" fmla="*/ 76 h 239"/>
                  <a:gd name="T52" fmla="*/ 99 w 182"/>
                  <a:gd name="T53" fmla="*/ 59 h 239"/>
                  <a:gd name="T54" fmla="*/ 106 w 182"/>
                  <a:gd name="T55" fmla="*/ 42 h 239"/>
                  <a:gd name="T56" fmla="*/ 114 w 182"/>
                  <a:gd name="T57" fmla="*/ 34 h 239"/>
                  <a:gd name="T58" fmla="*/ 129 w 182"/>
                  <a:gd name="T59" fmla="*/ 25 h 239"/>
                  <a:gd name="T60" fmla="*/ 144 w 182"/>
                  <a:gd name="T61" fmla="*/ 25 h 239"/>
                  <a:gd name="T62" fmla="*/ 167 w 182"/>
                  <a:gd name="T63" fmla="*/ 8 h 239"/>
                  <a:gd name="T64" fmla="*/ 175 w 182"/>
                  <a:gd name="T65" fmla="*/ 0 h 239"/>
                  <a:gd name="T66" fmla="*/ 182 w 182"/>
                  <a:gd name="T67" fmla="*/ 17 h 239"/>
                  <a:gd name="T68" fmla="*/ 182 w 182"/>
                  <a:gd name="T69" fmla="*/ 42 h 239"/>
                  <a:gd name="T70" fmla="*/ 182 w 182"/>
                  <a:gd name="T71" fmla="*/ 59 h 239"/>
                  <a:gd name="T72" fmla="*/ 175 w 182"/>
                  <a:gd name="T73" fmla="*/ 68 h 239"/>
                  <a:gd name="T74" fmla="*/ 159 w 182"/>
                  <a:gd name="T75" fmla="*/ 85 h 239"/>
                  <a:gd name="T76" fmla="*/ 152 w 182"/>
                  <a:gd name="T77" fmla="*/ 111 h 239"/>
                  <a:gd name="T78" fmla="*/ 152 w 182"/>
                  <a:gd name="T79" fmla="*/ 136 h 239"/>
                  <a:gd name="T80" fmla="*/ 167 w 182"/>
                  <a:gd name="T81" fmla="*/ 153 h 239"/>
                  <a:gd name="T82" fmla="*/ 167 w 182"/>
                  <a:gd name="T83" fmla="*/ 179 h 239"/>
                  <a:gd name="T84" fmla="*/ 159 w 182"/>
                  <a:gd name="T85" fmla="*/ 187 h 239"/>
                  <a:gd name="T86" fmla="*/ 144 w 182"/>
                  <a:gd name="T87" fmla="*/ 204 h 239"/>
                  <a:gd name="T88" fmla="*/ 129 w 182"/>
                  <a:gd name="T89" fmla="*/ 213 h 239"/>
                  <a:gd name="T90" fmla="*/ 129 w 182"/>
                  <a:gd name="T91" fmla="*/ 230 h 239"/>
                  <a:gd name="T92" fmla="*/ 129 w 182"/>
                  <a:gd name="T93" fmla="*/ 230 h 239"/>
                  <a:gd name="T94" fmla="*/ 114 w 182"/>
                  <a:gd name="T95" fmla="*/ 230 h 239"/>
                  <a:gd name="T96" fmla="*/ 106 w 182"/>
                  <a:gd name="T97" fmla="*/ 239 h 239"/>
                  <a:gd name="T98" fmla="*/ 91 w 182"/>
                  <a:gd name="T99" fmla="*/ 239 h 239"/>
                  <a:gd name="T100" fmla="*/ 83 w 182"/>
                  <a:gd name="T101" fmla="*/ 239 h 239"/>
                  <a:gd name="T102" fmla="*/ 76 w 182"/>
                  <a:gd name="T103" fmla="*/ 239 h 239"/>
                  <a:gd name="T104" fmla="*/ 68 w 182"/>
                  <a:gd name="T105" fmla="*/ 230 h 2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2"/>
                  <a:gd name="T160" fmla="*/ 0 h 239"/>
                  <a:gd name="T161" fmla="*/ 182 w 182"/>
                  <a:gd name="T162" fmla="*/ 239 h 2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2" h="239">
                    <a:moveTo>
                      <a:pt x="68" y="230"/>
                    </a:moveTo>
                    <a:lnTo>
                      <a:pt x="68" y="230"/>
                    </a:lnTo>
                    <a:lnTo>
                      <a:pt x="68" y="221"/>
                    </a:lnTo>
                    <a:lnTo>
                      <a:pt x="61" y="221"/>
                    </a:lnTo>
                    <a:lnTo>
                      <a:pt x="61" y="213"/>
                    </a:lnTo>
                    <a:lnTo>
                      <a:pt x="53" y="213"/>
                    </a:lnTo>
                    <a:lnTo>
                      <a:pt x="45" y="213"/>
                    </a:lnTo>
                    <a:lnTo>
                      <a:pt x="38" y="221"/>
                    </a:lnTo>
                    <a:lnTo>
                      <a:pt x="30" y="221"/>
                    </a:lnTo>
                    <a:lnTo>
                      <a:pt x="23" y="221"/>
                    </a:lnTo>
                    <a:lnTo>
                      <a:pt x="15" y="221"/>
                    </a:lnTo>
                    <a:lnTo>
                      <a:pt x="7" y="221"/>
                    </a:lnTo>
                    <a:lnTo>
                      <a:pt x="0" y="213"/>
                    </a:lnTo>
                    <a:lnTo>
                      <a:pt x="0" y="204"/>
                    </a:lnTo>
                    <a:lnTo>
                      <a:pt x="7" y="204"/>
                    </a:lnTo>
                    <a:lnTo>
                      <a:pt x="7" y="196"/>
                    </a:lnTo>
                    <a:lnTo>
                      <a:pt x="15" y="187"/>
                    </a:lnTo>
                    <a:lnTo>
                      <a:pt x="23" y="187"/>
                    </a:lnTo>
                    <a:lnTo>
                      <a:pt x="23" y="179"/>
                    </a:lnTo>
                    <a:lnTo>
                      <a:pt x="30" y="179"/>
                    </a:lnTo>
                    <a:lnTo>
                      <a:pt x="30" y="170"/>
                    </a:lnTo>
                    <a:lnTo>
                      <a:pt x="30" y="162"/>
                    </a:lnTo>
                    <a:lnTo>
                      <a:pt x="23" y="153"/>
                    </a:lnTo>
                    <a:lnTo>
                      <a:pt x="15" y="153"/>
                    </a:lnTo>
                    <a:lnTo>
                      <a:pt x="7" y="145"/>
                    </a:lnTo>
                    <a:lnTo>
                      <a:pt x="0" y="145"/>
                    </a:lnTo>
                    <a:lnTo>
                      <a:pt x="7" y="145"/>
                    </a:lnTo>
                    <a:lnTo>
                      <a:pt x="7" y="136"/>
                    </a:lnTo>
                    <a:lnTo>
                      <a:pt x="15" y="119"/>
                    </a:lnTo>
                    <a:lnTo>
                      <a:pt x="23" y="111"/>
                    </a:lnTo>
                    <a:lnTo>
                      <a:pt x="30" y="102"/>
                    </a:lnTo>
                    <a:lnTo>
                      <a:pt x="30" y="93"/>
                    </a:lnTo>
                    <a:lnTo>
                      <a:pt x="38" y="85"/>
                    </a:lnTo>
                    <a:lnTo>
                      <a:pt x="38" y="93"/>
                    </a:lnTo>
                    <a:lnTo>
                      <a:pt x="45" y="93"/>
                    </a:lnTo>
                    <a:lnTo>
                      <a:pt x="45" y="102"/>
                    </a:lnTo>
                    <a:lnTo>
                      <a:pt x="53" y="111"/>
                    </a:lnTo>
                    <a:lnTo>
                      <a:pt x="53" y="119"/>
                    </a:lnTo>
                    <a:lnTo>
                      <a:pt x="53" y="136"/>
                    </a:lnTo>
                    <a:lnTo>
                      <a:pt x="61" y="145"/>
                    </a:lnTo>
                    <a:lnTo>
                      <a:pt x="61" y="153"/>
                    </a:lnTo>
                    <a:lnTo>
                      <a:pt x="68" y="162"/>
                    </a:lnTo>
                    <a:lnTo>
                      <a:pt x="76" y="153"/>
                    </a:lnTo>
                    <a:lnTo>
                      <a:pt x="83" y="145"/>
                    </a:lnTo>
                    <a:lnTo>
                      <a:pt x="91" y="153"/>
                    </a:lnTo>
                    <a:lnTo>
                      <a:pt x="99" y="162"/>
                    </a:lnTo>
                    <a:lnTo>
                      <a:pt x="106" y="162"/>
                    </a:lnTo>
                    <a:lnTo>
                      <a:pt x="114" y="153"/>
                    </a:lnTo>
                    <a:lnTo>
                      <a:pt x="114" y="145"/>
                    </a:lnTo>
                    <a:lnTo>
                      <a:pt x="121" y="136"/>
                    </a:lnTo>
                    <a:lnTo>
                      <a:pt x="121" y="119"/>
                    </a:lnTo>
                    <a:lnTo>
                      <a:pt x="121" y="102"/>
                    </a:lnTo>
                    <a:lnTo>
                      <a:pt x="121" y="93"/>
                    </a:lnTo>
                    <a:lnTo>
                      <a:pt x="121" y="85"/>
                    </a:lnTo>
                    <a:lnTo>
                      <a:pt x="121" y="76"/>
                    </a:lnTo>
                    <a:lnTo>
                      <a:pt x="114" y="76"/>
                    </a:lnTo>
                    <a:lnTo>
                      <a:pt x="106" y="76"/>
                    </a:lnTo>
                    <a:lnTo>
                      <a:pt x="99" y="68"/>
                    </a:lnTo>
                    <a:lnTo>
                      <a:pt x="99" y="59"/>
                    </a:lnTo>
                    <a:lnTo>
                      <a:pt x="99" y="51"/>
                    </a:lnTo>
                    <a:lnTo>
                      <a:pt x="106" y="42"/>
                    </a:lnTo>
                    <a:lnTo>
                      <a:pt x="106" y="34"/>
                    </a:lnTo>
                    <a:lnTo>
                      <a:pt x="114" y="34"/>
                    </a:lnTo>
                    <a:lnTo>
                      <a:pt x="121" y="25"/>
                    </a:lnTo>
                    <a:lnTo>
                      <a:pt x="129" y="25"/>
                    </a:lnTo>
                    <a:lnTo>
                      <a:pt x="137" y="25"/>
                    </a:lnTo>
                    <a:lnTo>
                      <a:pt x="144" y="25"/>
                    </a:lnTo>
                    <a:lnTo>
                      <a:pt x="152" y="25"/>
                    </a:lnTo>
                    <a:lnTo>
                      <a:pt x="159" y="17"/>
                    </a:lnTo>
                    <a:lnTo>
                      <a:pt x="167" y="8"/>
                    </a:lnTo>
                    <a:lnTo>
                      <a:pt x="167" y="0"/>
                    </a:lnTo>
                    <a:lnTo>
                      <a:pt x="175" y="0"/>
                    </a:lnTo>
                    <a:lnTo>
                      <a:pt x="182" y="8"/>
                    </a:lnTo>
                    <a:lnTo>
                      <a:pt x="182" y="17"/>
                    </a:lnTo>
                    <a:lnTo>
                      <a:pt x="182" y="25"/>
                    </a:lnTo>
                    <a:lnTo>
                      <a:pt x="182" y="34"/>
                    </a:lnTo>
                    <a:lnTo>
                      <a:pt x="182" y="42"/>
                    </a:lnTo>
                    <a:lnTo>
                      <a:pt x="182" y="51"/>
                    </a:lnTo>
                    <a:lnTo>
                      <a:pt x="182" y="59"/>
                    </a:lnTo>
                    <a:lnTo>
                      <a:pt x="182" y="68"/>
                    </a:lnTo>
                    <a:lnTo>
                      <a:pt x="175" y="68"/>
                    </a:lnTo>
                    <a:lnTo>
                      <a:pt x="167" y="76"/>
                    </a:lnTo>
                    <a:lnTo>
                      <a:pt x="159" y="85"/>
                    </a:lnTo>
                    <a:lnTo>
                      <a:pt x="159" y="93"/>
                    </a:lnTo>
                    <a:lnTo>
                      <a:pt x="159" y="102"/>
                    </a:lnTo>
                    <a:lnTo>
                      <a:pt x="152" y="111"/>
                    </a:lnTo>
                    <a:lnTo>
                      <a:pt x="152" y="119"/>
                    </a:lnTo>
                    <a:lnTo>
                      <a:pt x="152" y="128"/>
                    </a:lnTo>
                    <a:lnTo>
                      <a:pt x="152" y="136"/>
                    </a:lnTo>
                    <a:lnTo>
                      <a:pt x="159" y="145"/>
                    </a:lnTo>
                    <a:lnTo>
                      <a:pt x="167" y="153"/>
                    </a:lnTo>
                    <a:lnTo>
                      <a:pt x="167" y="162"/>
                    </a:lnTo>
                    <a:lnTo>
                      <a:pt x="167" y="170"/>
                    </a:lnTo>
                    <a:lnTo>
                      <a:pt x="167" y="179"/>
                    </a:lnTo>
                    <a:lnTo>
                      <a:pt x="159" y="187"/>
                    </a:lnTo>
                    <a:lnTo>
                      <a:pt x="152" y="196"/>
                    </a:lnTo>
                    <a:lnTo>
                      <a:pt x="144" y="204"/>
                    </a:lnTo>
                    <a:lnTo>
                      <a:pt x="137" y="204"/>
                    </a:lnTo>
                    <a:lnTo>
                      <a:pt x="137" y="213"/>
                    </a:lnTo>
                    <a:lnTo>
                      <a:pt x="129" y="213"/>
                    </a:lnTo>
                    <a:lnTo>
                      <a:pt x="129" y="221"/>
                    </a:lnTo>
                    <a:lnTo>
                      <a:pt x="129" y="230"/>
                    </a:lnTo>
                    <a:lnTo>
                      <a:pt x="121" y="230"/>
                    </a:lnTo>
                    <a:lnTo>
                      <a:pt x="114" y="230"/>
                    </a:lnTo>
                    <a:lnTo>
                      <a:pt x="114" y="239"/>
                    </a:lnTo>
                    <a:lnTo>
                      <a:pt x="106" y="239"/>
                    </a:lnTo>
                    <a:lnTo>
                      <a:pt x="99" y="239"/>
                    </a:lnTo>
                    <a:lnTo>
                      <a:pt x="91" y="239"/>
                    </a:lnTo>
                    <a:lnTo>
                      <a:pt x="83" y="239"/>
                    </a:lnTo>
                    <a:lnTo>
                      <a:pt x="76" y="239"/>
                    </a:lnTo>
                    <a:lnTo>
                      <a:pt x="68" y="239"/>
                    </a:lnTo>
                    <a:lnTo>
                      <a:pt x="68" y="230"/>
                    </a:lnTo>
                    <a:close/>
                  </a:path>
                </a:pathLst>
              </a:custGeom>
              <a:solidFill>
                <a:srgbClr val="D9D9F9"/>
              </a:solidFill>
              <a:ln w="9525">
                <a:noFill/>
                <a:round/>
                <a:headEnd/>
                <a:tailEnd/>
              </a:ln>
            </p:spPr>
            <p:txBody>
              <a:bodyPr/>
              <a:lstStyle/>
              <a:p>
                <a:endParaRPr lang="en-US">
                  <a:solidFill>
                    <a:srgbClr val="1C1C1C"/>
                  </a:solidFill>
                </a:endParaRPr>
              </a:p>
            </p:txBody>
          </p:sp>
          <p:sp>
            <p:nvSpPr>
              <p:cNvPr id="14544" name="Freeform 263"/>
              <p:cNvSpPr>
                <a:spLocks/>
              </p:cNvSpPr>
              <p:nvPr/>
            </p:nvSpPr>
            <p:spPr bwMode="auto">
              <a:xfrm>
                <a:off x="3419" y="1994"/>
                <a:ext cx="182" cy="239"/>
              </a:xfrm>
              <a:custGeom>
                <a:avLst/>
                <a:gdLst>
                  <a:gd name="T0" fmla="*/ 68 w 182"/>
                  <a:gd name="T1" fmla="*/ 221 h 239"/>
                  <a:gd name="T2" fmla="*/ 61 w 182"/>
                  <a:gd name="T3" fmla="*/ 213 h 239"/>
                  <a:gd name="T4" fmla="*/ 45 w 182"/>
                  <a:gd name="T5" fmla="*/ 213 h 239"/>
                  <a:gd name="T6" fmla="*/ 30 w 182"/>
                  <a:gd name="T7" fmla="*/ 221 h 239"/>
                  <a:gd name="T8" fmla="*/ 15 w 182"/>
                  <a:gd name="T9" fmla="*/ 221 h 239"/>
                  <a:gd name="T10" fmla="*/ 0 w 182"/>
                  <a:gd name="T11" fmla="*/ 213 h 239"/>
                  <a:gd name="T12" fmla="*/ 7 w 182"/>
                  <a:gd name="T13" fmla="*/ 204 h 239"/>
                  <a:gd name="T14" fmla="*/ 15 w 182"/>
                  <a:gd name="T15" fmla="*/ 187 h 239"/>
                  <a:gd name="T16" fmla="*/ 23 w 182"/>
                  <a:gd name="T17" fmla="*/ 179 h 239"/>
                  <a:gd name="T18" fmla="*/ 30 w 182"/>
                  <a:gd name="T19" fmla="*/ 170 h 239"/>
                  <a:gd name="T20" fmla="*/ 23 w 182"/>
                  <a:gd name="T21" fmla="*/ 153 h 239"/>
                  <a:gd name="T22" fmla="*/ 7 w 182"/>
                  <a:gd name="T23" fmla="*/ 145 h 239"/>
                  <a:gd name="T24" fmla="*/ 7 w 182"/>
                  <a:gd name="T25" fmla="*/ 145 h 239"/>
                  <a:gd name="T26" fmla="*/ 15 w 182"/>
                  <a:gd name="T27" fmla="*/ 119 h 239"/>
                  <a:gd name="T28" fmla="*/ 30 w 182"/>
                  <a:gd name="T29" fmla="*/ 102 h 239"/>
                  <a:gd name="T30" fmla="*/ 38 w 182"/>
                  <a:gd name="T31" fmla="*/ 85 h 239"/>
                  <a:gd name="T32" fmla="*/ 45 w 182"/>
                  <a:gd name="T33" fmla="*/ 93 h 239"/>
                  <a:gd name="T34" fmla="*/ 53 w 182"/>
                  <a:gd name="T35" fmla="*/ 111 h 239"/>
                  <a:gd name="T36" fmla="*/ 53 w 182"/>
                  <a:gd name="T37" fmla="*/ 136 h 239"/>
                  <a:gd name="T38" fmla="*/ 61 w 182"/>
                  <a:gd name="T39" fmla="*/ 153 h 239"/>
                  <a:gd name="T40" fmla="*/ 76 w 182"/>
                  <a:gd name="T41" fmla="*/ 153 h 239"/>
                  <a:gd name="T42" fmla="*/ 91 w 182"/>
                  <a:gd name="T43" fmla="*/ 153 h 239"/>
                  <a:gd name="T44" fmla="*/ 106 w 182"/>
                  <a:gd name="T45" fmla="*/ 162 h 239"/>
                  <a:gd name="T46" fmla="*/ 114 w 182"/>
                  <a:gd name="T47" fmla="*/ 145 h 239"/>
                  <a:gd name="T48" fmla="*/ 121 w 182"/>
                  <a:gd name="T49" fmla="*/ 119 h 239"/>
                  <a:gd name="T50" fmla="*/ 121 w 182"/>
                  <a:gd name="T51" fmla="*/ 93 h 239"/>
                  <a:gd name="T52" fmla="*/ 121 w 182"/>
                  <a:gd name="T53" fmla="*/ 76 h 239"/>
                  <a:gd name="T54" fmla="*/ 106 w 182"/>
                  <a:gd name="T55" fmla="*/ 76 h 239"/>
                  <a:gd name="T56" fmla="*/ 99 w 182"/>
                  <a:gd name="T57" fmla="*/ 59 h 239"/>
                  <a:gd name="T58" fmla="*/ 106 w 182"/>
                  <a:gd name="T59" fmla="*/ 42 h 239"/>
                  <a:gd name="T60" fmla="*/ 114 w 182"/>
                  <a:gd name="T61" fmla="*/ 34 h 239"/>
                  <a:gd name="T62" fmla="*/ 129 w 182"/>
                  <a:gd name="T63" fmla="*/ 25 h 239"/>
                  <a:gd name="T64" fmla="*/ 144 w 182"/>
                  <a:gd name="T65" fmla="*/ 25 h 239"/>
                  <a:gd name="T66" fmla="*/ 159 w 182"/>
                  <a:gd name="T67" fmla="*/ 17 h 239"/>
                  <a:gd name="T68" fmla="*/ 167 w 182"/>
                  <a:gd name="T69" fmla="*/ 0 h 239"/>
                  <a:gd name="T70" fmla="*/ 182 w 182"/>
                  <a:gd name="T71" fmla="*/ 8 h 239"/>
                  <a:gd name="T72" fmla="*/ 182 w 182"/>
                  <a:gd name="T73" fmla="*/ 25 h 239"/>
                  <a:gd name="T74" fmla="*/ 182 w 182"/>
                  <a:gd name="T75" fmla="*/ 42 h 239"/>
                  <a:gd name="T76" fmla="*/ 182 w 182"/>
                  <a:gd name="T77" fmla="*/ 59 h 239"/>
                  <a:gd name="T78" fmla="*/ 175 w 182"/>
                  <a:gd name="T79" fmla="*/ 68 h 239"/>
                  <a:gd name="T80" fmla="*/ 159 w 182"/>
                  <a:gd name="T81" fmla="*/ 85 h 239"/>
                  <a:gd name="T82" fmla="*/ 159 w 182"/>
                  <a:gd name="T83" fmla="*/ 102 h 239"/>
                  <a:gd name="T84" fmla="*/ 152 w 182"/>
                  <a:gd name="T85" fmla="*/ 119 h 239"/>
                  <a:gd name="T86" fmla="*/ 152 w 182"/>
                  <a:gd name="T87" fmla="*/ 136 h 239"/>
                  <a:gd name="T88" fmla="*/ 167 w 182"/>
                  <a:gd name="T89" fmla="*/ 153 h 239"/>
                  <a:gd name="T90" fmla="*/ 167 w 182"/>
                  <a:gd name="T91" fmla="*/ 170 h 239"/>
                  <a:gd name="T92" fmla="*/ 159 w 182"/>
                  <a:gd name="T93" fmla="*/ 187 h 239"/>
                  <a:gd name="T94" fmla="*/ 144 w 182"/>
                  <a:gd name="T95" fmla="*/ 204 h 239"/>
                  <a:gd name="T96" fmla="*/ 137 w 182"/>
                  <a:gd name="T97" fmla="*/ 213 h 239"/>
                  <a:gd name="T98" fmla="*/ 129 w 182"/>
                  <a:gd name="T99" fmla="*/ 221 h 239"/>
                  <a:gd name="T100" fmla="*/ 121 w 182"/>
                  <a:gd name="T101" fmla="*/ 230 h 239"/>
                  <a:gd name="T102" fmla="*/ 114 w 182"/>
                  <a:gd name="T103" fmla="*/ 239 h 239"/>
                  <a:gd name="T104" fmla="*/ 99 w 182"/>
                  <a:gd name="T105" fmla="*/ 239 h 239"/>
                  <a:gd name="T106" fmla="*/ 83 w 182"/>
                  <a:gd name="T107" fmla="*/ 239 h 239"/>
                  <a:gd name="T108" fmla="*/ 68 w 182"/>
                  <a:gd name="T109" fmla="*/ 239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
                  <a:gd name="T166" fmla="*/ 0 h 239"/>
                  <a:gd name="T167" fmla="*/ 182 w 182"/>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 h="239">
                    <a:moveTo>
                      <a:pt x="68" y="230"/>
                    </a:moveTo>
                    <a:lnTo>
                      <a:pt x="68" y="221"/>
                    </a:lnTo>
                    <a:lnTo>
                      <a:pt x="61" y="221"/>
                    </a:lnTo>
                    <a:lnTo>
                      <a:pt x="61" y="213"/>
                    </a:lnTo>
                    <a:lnTo>
                      <a:pt x="53" y="213"/>
                    </a:lnTo>
                    <a:lnTo>
                      <a:pt x="45" y="213"/>
                    </a:lnTo>
                    <a:lnTo>
                      <a:pt x="38" y="221"/>
                    </a:lnTo>
                    <a:lnTo>
                      <a:pt x="30" y="221"/>
                    </a:lnTo>
                    <a:lnTo>
                      <a:pt x="23" y="221"/>
                    </a:lnTo>
                    <a:lnTo>
                      <a:pt x="15" y="221"/>
                    </a:lnTo>
                    <a:lnTo>
                      <a:pt x="7" y="221"/>
                    </a:lnTo>
                    <a:lnTo>
                      <a:pt x="0" y="213"/>
                    </a:lnTo>
                    <a:lnTo>
                      <a:pt x="0" y="204"/>
                    </a:lnTo>
                    <a:lnTo>
                      <a:pt x="7" y="204"/>
                    </a:lnTo>
                    <a:lnTo>
                      <a:pt x="7" y="196"/>
                    </a:lnTo>
                    <a:lnTo>
                      <a:pt x="15" y="187"/>
                    </a:lnTo>
                    <a:lnTo>
                      <a:pt x="23" y="187"/>
                    </a:lnTo>
                    <a:lnTo>
                      <a:pt x="23" y="179"/>
                    </a:lnTo>
                    <a:lnTo>
                      <a:pt x="30" y="179"/>
                    </a:lnTo>
                    <a:lnTo>
                      <a:pt x="30" y="170"/>
                    </a:lnTo>
                    <a:lnTo>
                      <a:pt x="30" y="162"/>
                    </a:lnTo>
                    <a:lnTo>
                      <a:pt x="23" y="153"/>
                    </a:lnTo>
                    <a:lnTo>
                      <a:pt x="15" y="153"/>
                    </a:lnTo>
                    <a:lnTo>
                      <a:pt x="7" y="145"/>
                    </a:lnTo>
                    <a:lnTo>
                      <a:pt x="0" y="145"/>
                    </a:lnTo>
                    <a:lnTo>
                      <a:pt x="7" y="145"/>
                    </a:lnTo>
                    <a:lnTo>
                      <a:pt x="7" y="136"/>
                    </a:lnTo>
                    <a:lnTo>
                      <a:pt x="15" y="119"/>
                    </a:lnTo>
                    <a:lnTo>
                      <a:pt x="23" y="111"/>
                    </a:lnTo>
                    <a:lnTo>
                      <a:pt x="30" y="102"/>
                    </a:lnTo>
                    <a:lnTo>
                      <a:pt x="30" y="93"/>
                    </a:lnTo>
                    <a:lnTo>
                      <a:pt x="38" y="85"/>
                    </a:lnTo>
                    <a:lnTo>
                      <a:pt x="38" y="93"/>
                    </a:lnTo>
                    <a:lnTo>
                      <a:pt x="45" y="93"/>
                    </a:lnTo>
                    <a:lnTo>
                      <a:pt x="45" y="102"/>
                    </a:lnTo>
                    <a:lnTo>
                      <a:pt x="53" y="111"/>
                    </a:lnTo>
                    <a:lnTo>
                      <a:pt x="53" y="119"/>
                    </a:lnTo>
                    <a:lnTo>
                      <a:pt x="53" y="136"/>
                    </a:lnTo>
                    <a:lnTo>
                      <a:pt x="61" y="145"/>
                    </a:lnTo>
                    <a:lnTo>
                      <a:pt x="61" y="153"/>
                    </a:lnTo>
                    <a:lnTo>
                      <a:pt x="68" y="162"/>
                    </a:lnTo>
                    <a:lnTo>
                      <a:pt x="76" y="153"/>
                    </a:lnTo>
                    <a:lnTo>
                      <a:pt x="83" y="145"/>
                    </a:lnTo>
                    <a:lnTo>
                      <a:pt x="91" y="153"/>
                    </a:lnTo>
                    <a:lnTo>
                      <a:pt x="99" y="162"/>
                    </a:lnTo>
                    <a:lnTo>
                      <a:pt x="106" y="162"/>
                    </a:lnTo>
                    <a:lnTo>
                      <a:pt x="114" y="153"/>
                    </a:lnTo>
                    <a:lnTo>
                      <a:pt x="114" y="145"/>
                    </a:lnTo>
                    <a:lnTo>
                      <a:pt x="121" y="136"/>
                    </a:lnTo>
                    <a:lnTo>
                      <a:pt x="121" y="119"/>
                    </a:lnTo>
                    <a:lnTo>
                      <a:pt x="121" y="102"/>
                    </a:lnTo>
                    <a:lnTo>
                      <a:pt x="121" y="93"/>
                    </a:lnTo>
                    <a:lnTo>
                      <a:pt x="121" y="85"/>
                    </a:lnTo>
                    <a:lnTo>
                      <a:pt x="121" y="76"/>
                    </a:lnTo>
                    <a:lnTo>
                      <a:pt x="114" y="76"/>
                    </a:lnTo>
                    <a:lnTo>
                      <a:pt x="106" y="76"/>
                    </a:lnTo>
                    <a:lnTo>
                      <a:pt x="99" y="68"/>
                    </a:lnTo>
                    <a:lnTo>
                      <a:pt x="99" y="59"/>
                    </a:lnTo>
                    <a:lnTo>
                      <a:pt x="99" y="51"/>
                    </a:lnTo>
                    <a:lnTo>
                      <a:pt x="106" y="42"/>
                    </a:lnTo>
                    <a:lnTo>
                      <a:pt x="106" y="34"/>
                    </a:lnTo>
                    <a:lnTo>
                      <a:pt x="114" y="34"/>
                    </a:lnTo>
                    <a:lnTo>
                      <a:pt x="121" y="25"/>
                    </a:lnTo>
                    <a:lnTo>
                      <a:pt x="129" y="25"/>
                    </a:lnTo>
                    <a:lnTo>
                      <a:pt x="137" y="25"/>
                    </a:lnTo>
                    <a:lnTo>
                      <a:pt x="144" y="25"/>
                    </a:lnTo>
                    <a:lnTo>
                      <a:pt x="152" y="25"/>
                    </a:lnTo>
                    <a:lnTo>
                      <a:pt x="159" y="17"/>
                    </a:lnTo>
                    <a:lnTo>
                      <a:pt x="167" y="8"/>
                    </a:lnTo>
                    <a:lnTo>
                      <a:pt x="167" y="0"/>
                    </a:lnTo>
                    <a:lnTo>
                      <a:pt x="175" y="0"/>
                    </a:lnTo>
                    <a:lnTo>
                      <a:pt x="182" y="8"/>
                    </a:lnTo>
                    <a:lnTo>
                      <a:pt x="182" y="17"/>
                    </a:lnTo>
                    <a:lnTo>
                      <a:pt x="182" y="25"/>
                    </a:lnTo>
                    <a:lnTo>
                      <a:pt x="182" y="34"/>
                    </a:lnTo>
                    <a:lnTo>
                      <a:pt x="182" y="42"/>
                    </a:lnTo>
                    <a:lnTo>
                      <a:pt x="182" y="51"/>
                    </a:lnTo>
                    <a:lnTo>
                      <a:pt x="182" y="59"/>
                    </a:lnTo>
                    <a:lnTo>
                      <a:pt x="182" y="68"/>
                    </a:lnTo>
                    <a:lnTo>
                      <a:pt x="175" y="68"/>
                    </a:lnTo>
                    <a:lnTo>
                      <a:pt x="167" y="76"/>
                    </a:lnTo>
                    <a:lnTo>
                      <a:pt x="159" y="85"/>
                    </a:lnTo>
                    <a:lnTo>
                      <a:pt x="159" y="93"/>
                    </a:lnTo>
                    <a:lnTo>
                      <a:pt x="159" y="102"/>
                    </a:lnTo>
                    <a:lnTo>
                      <a:pt x="152" y="111"/>
                    </a:lnTo>
                    <a:lnTo>
                      <a:pt x="152" y="119"/>
                    </a:lnTo>
                    <a:lnTo>
                      <a:pt x="152" y="128"/>
                    </a:lnTo>
                    <a:lnTo>
                      <a:pt x="152" y="136"/>
                    </a:lnTo>
                    <a:lnTo>
                      <a:pt x="159" y="145"/>
                    </a:lnTo>
                    <a:lnTo>
                      <a:pt x="167" y="153"/>
                    </a:lnTo>
                    <a:lnTo>
                      <a:pt x="167" y="162"/>
                    </a:lnTo>
                    <a:lnTo>
                      <a:pt x="167" y="170"/>
                    </a:lnTo>
                    <a:lnTo>
                      <a:pt x="167" y="179"/>
                    </a:lnTo>
                    <a:lnTo>
                      <a:pt x="159" y="187"/>
                    </a:lnTo>
                    <a:lnTo>
                      <a:pt x="152" y="196"/>
                    </a:lnTo>
                    <a:lnTo>
                      <a:pt x="144" y="204"/>
                    </a:lnTo>
                    <a:lnTo>
                      <a:pt x="137" y="204"/>
                    </a:lnTo>
                    <a:lnTo>
                      <a:pt x="137" y="213"/>
                    </a:lnTo>
                    <a:lnTo>
                      <a:pt x="129" y="213"/>
                    </a:lnTo>
                    <a:lnTo>
                      <a:pt x="129" y="221"/>
                    </a:lnTo>
                    <a:lnTo>
                      <a:pt x="129" y="230"/>
                    </a:lnTo>
                    <a:lnTo>
                      <a:pt x="121" y="230"/>
                    </a:lnTo>
                    <a:lnTo>
                      <a:pt x="114" y="230"/>
                    </a:lnTo>
                    <a:lnTo>
                      <a:pt x="114" y="239"/>
                    </a:lnTo>
                    <a:lnTo>
                      <a:pt x="106" y="239"/>
                    </a:lnTo>
                    <a:lnTo>
                      <a:pt x="99" y="239"/>
                    </a:lnTo>
                    <a:lnTo>
                      <a:pt x="91" y="239"/>
                    </a:lnTo>
                    <a:lnTo>
                      <a:pt x="83" y="239"/>
                    </a:lnTo>
                    <a:lnTo>
                      <a:pt x="76" y="239"/>
                    </a:lnTo>
                    <a:lnTo>
                      <a:pt x="68" y="239"/>
                    </a:lnTo>
                    <a:lnTo>
                      <a:pt x="68" y="230"/>
                    </a:lnTo>
                    <a:close/>
                  </a:path>
                </a:pathLst>
              </a:custGeom>
              <a:solidFill>
                <a:srgbClr val="D9D9F9"/>
              </a:solidFill>
              <a:ln w="9525">
                <a:noFill/>
                <a:round/>
                <a:headEnd/>
                <a:tailEnd/>
              </a:ln>
            </p:spPr>
            <p:txBody>
              <a:bodyPr/>
              <a:lstStyle/>
              <a:p>
                <a:endParaRPr lang="en-US">
                  <a:solidFill>
                    <a:srgbClr val="1C1C1C"/>
                  </a:solidFill>
                </a:endParaRPr>
              </a:p>
            </p:txBody>
          </p:sp>
        </p:grpSp>
        <p:sp>
          <p:nvSpPr>
            <p:cNvPr id="14419" name="Freeform 265"/>
            <p:cNvSpPr>
              <a:spLocks/>
            </p:cNvSpPr>
            <p:nvPr/>
          </p:nvSpPr>
          <p:spPr bwMode="auto">
            <a:xfrm>
              <a:off x="2332680" y="5231275"/>
              <a:ext cx="6821048" cy="974725"/>
            </a:xfrm>
            <a:custGeom>
              <a:avLst/>
              <a:gdLst>
                <a:gd name="T0" fmla="*/ 0 w 4279"/>
                <a:gd name="T1" fmla="*/ 2147483647 h 614"/>
                <a:gd name="T2" fmla="*/ 2147483647 w 4279"/>
                <a:gd name="T3" fmla="*/ 2147483647 h 614"/>
                <a:gd name="T4" fmla="*/ 2147483647 w 4279"/>
                <a:gd name="T5" fmla="*/ 2147483647 h 614"/>
                <a:gd name="T6" fmla="*/ 2147483647 w 4279"/>
                <a:gd name="T7" fmla="*/ 2147483647 h 614"/>
                <a:gd name="T8" fmla="*/ 2147483647 w 4279"/>
                <a:gd name="T9" fmla="*/ 2147483647 h 614"/>
                <a:gd name="T10" fmla="*/ 2147483647 w 4279"/>
                <a:gd name="T11" fmla="*/ 2147483647 h 614"/>
                <a:gd name="T12" fmla="*/ 2147483647 w 4279"/>
                <a:gd name="T13" fmla="*/ 2147483647 h 614"/>
                <a:gd name="T14" fmla="*/ 2147483647 w 4279"/>
                <a:gd name="T15" fmla="*/ 2147483647 h 614"/>
                <a:gd name="T16" fmla="*/ 2147483647 w 4279"/>
                <a:gd name="T17" fmla="*/ 2147483647 h 614"/>
                <a:gd name="T18" fmla="*/ 2147483647 w 4279"/>
                <a:gd name="T19" fmla="*/ 0 h 614"/>
                <a:gd name="T20" fmla="*/ 2147483647 w 4279"/>
                <a:gd name="T21" fmla="*/ 0 h 614"/>
                <a:gd name="T22" fmla="*/ 2147483647 w 4279"/>
                <a:gd name="T23" fmla="*/ 2147483647 h 614"/>
                <a:gd name="T24" fmla="*/ 2147483647 w 4279"/>
                <a:gd name="T25" fmla="*/ 2147483647 h 614"/>
                <a:gd name="T26" fmla="*/ 2147483647 w 4279"/>
                <a:gd name="T27" fmla="*/ 2147483647 h 614"/>
                <a:gd name="T28" fmla="*/ 2147483647 w 4279"/>
                <a:gd name="T29" fmla="*/ 2147483647 h 614"/>
                <a:gd name="T30" fmla="*/ 2147483647 w 4279"/>
                <a:gd name="T31" fmla="*/ 2147483647 h 614"/>
                <a:gd name="T32" fmla="*/ 2147483647 w 4279"/>
                <a:gd name="T33" fmla="*/ 2147483647 h 614"/>
                <a:gd name="T34" fmla="*/ 2147483647 w 4279"/>
                <a:gd name="T35" fmla="*/ 2147483647 h 614"/>
                <a:gd name="T36" fmla="*/ 2147483647 w 4279"/>
                <a:gd name="T37" fmla="*/ 2147483647 h 614"/>
                <a:gd name="T38" fmla="*/ 2147483647 w 4279"/>
                <a:gd name="T39" fmla="*/ 2147483647 h 614"/>
                <a:gd name="T40" fmla="*/ 0 w 4279"/>
                <a:gd name="T41" fmla="*/ 2147483647 h 614"/>
                <a:gd name="T42" fmla="*/ 0 w 4279"/>
                <a:gd name="T43" fmla="*/ 2147483647 h 6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79"/>
                <a:gd name="T67" fmla="*/ 0 h 614"/>
                <a:gd name="T68" fmla="*/ 4279 w 4279"/>
                <a:gd name="T69" fmla="*/ 614 h 6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79" h="614">
                  <a:moveTo>
                    <a:pt x="0" y="239"/>
                  </a:moveTo>
                  <a:lnTo>
                    <a:pt x="68" y="230"/>
                  </a:lnTo>
                  <a:lnTo>
                    <a:pt x="250" y="222"/>
                  </a:lnTo>
                  <a:lnTo>
                    <a:pt x="448" y="264"/>
                  </a:lnTo>
                  <a:lnTo>
                    <a:pt x="851" y="341"/>
                  </a:lnTo>
                  <a:lnTo>
                    <a:pt x="1018" y="349"/>
                  </a:lnTo>
                  <a:lnTo>
                    <a:pt x="1345" y="290"/>
                  </a:lnTo>
                  <a:lnTo>
                    <a:pt x="1642" y="196"/>
                  </a:lnTo>
                  <a:lnTo>
                    <a:pt x="1953" y="17"/>
                  </a:lnTo>
                  <a:lnTo>
                    <a:pt x="2006" y="0"/>
                  </a:lnTo>
                  <a:lnTo>
                    <a:pt x="2174" y="0"/>
                  </a:lnTo>
                  <a:lnTo>
                    <a:pt x="2273" y="25"/>
                  </a:lnTo>
                  <a:lnTo>
                    <a:pt x="2561" y="94"/>
                  </a:lnTo>
                  <a:lnTo>
                    <a:pt x="2713" y="162"/>
                  </a:lnTo>
                  <a:lnTo>
                    <a:pt x="2979" y="196"/>
                  </a:lnTo>
                  <a:lnTo>
                    <a:pt x="3322" y="162"/>
                  </a:lnTo>
                  <a:lnTo>
                    <a:pt x="3694" y="196"/>
                  </a:lnTo>
                  <a:lnTo>
                    <a:pt x="3991" y="264"/>
                  </a:lnTo>
                  <a:lnTo>
                    <a:pt x="4279" y="332"/>
                  </a:lnTo>
                  <a:lnTo>
                    <a:pt x="4279" y="614"/>
                  </a:lnTo>
                  <a:lnTo>
                    <a:pt x="0" y="614"/>
                  </a:lnTo>
                  <a:lnTo>
                    <a:pt x="0" y="239"/>
                  </a:lnTo>
                  <a:close/>
                </a:path>
              </a:pathLst>
            </a:custGeom>
            <a:solidFill>
              <a:srgbClr val="BEE9FA"/>
            </a:solidFill>
            <a:ln w="9525">
              <a:noFill/>
              <a:round/>
              <a:headEnd/>
              <a:tailEnd/>
            </a:ln>
            <a:effectLst>
              <a:outerShdw blurRad="50800" dist="38100" dir="13500000" algn="br" rotWithShape="0">
                <a:prstClr val="black">
                  <a:alpha val="40000"/>
                </a:prstClr>
              </a:outerShdw>
            </a:effectLst>
          </p:spPr>
          <p:txBody>
            <a:bodyPr/>
            <a:lstStyle/>
            <a:p>
              <a:endParaRPr lang="en-US">
                <a:solidFill>
                  <a:srgbClr val="1C1C1C"/>
                </a:solidFill>
              </a:endParaRPr>
            </a:p>
          </p:txBody>
        </p:sp>
        <p:sp>
          <p:nvSpPr>
            <p:cNvPr id="14421" name="Rectangle 282"/>
            <p:cNvSpPr>
              <a:spLocks noChangeArrowheads="1"/>
            </p:cNvSpPr>
            <p:nvPr/>
          </p:nvSpPr>
          <p:spPr bwMode="auto">
            <a:xfrm>
              <a:off x="2397736" y="275542"/>
              <a:ext cx="6746264" cy="579438"/>
            </a:xfrm>
            <a:prstGeom prst="rect">
              <a:avLst/>
            </a:prstGeom>
            <a:noFill/>
            <a:ln w="9525">
              <a:noFill/>
              <a:miter lim="800000"/>
              <a:headEnd/>
              <a:tailEnd/>
            </a:ln>
          </p:spPr>
          <p:txBody>
            <a:bodyPr wrap="square" lIns="0" tIns="0" rIns="0" bIns="0">
              <a:spAutoFit/>
            </a:bodyPr>
            <a:lstStyle/>
            <a:p>
              <a:pPr algn="ctr" eaLnBrk="0" hangingPunct="0"/>
              <a:r>
                <a:rPr lang="en-US" sz="3800" b="1" dirty="0">
                  <a:solidFill>
                    <a:srgbClr val="005DA2"/>
                  </a:solidFill>
                </a:rPr>
                <a:t> How Water Enters a Building</a:t>
              </a:r>
              <a:endParaRPr lang="en-US" sz="2400" b="1" dirty="0">
                <a:solidFill>
                  <a:srgbClr val="005DA2"/>
                </a:solidFill>
              </a:endParaRPr>
            </a:p>
          </p:txBody>
        </p:sp>
        <p:grpSp>
          <p:nvGrpSpPr>
            <p:cNvPr id="14338" name="Group 367"/>
            <p:cNvGrpSpPr>
              <a:grpSpLocks/>
            </p:cNvGrpSpPr>
            <p:nvPr/>
          </p:nvGrpSpPr>
          <p:grpSpPr bwMode="auto">
            <a:xfrm>
              <a:off x="5795963" y="3138488"/>
              <a:ext cx="446087" cy="947737"/>
              <a:chOff x="2925" y="1977"/>
              <a:chExt cx="281" cy="597"/>
            </a:xfrm>
          </p:grpSpPr>
          <p:sp>
            <p:nvSpPr>
              <p:cNvPr id="14445" name="Rectangle 368"/>
              <p:cNvSpPr>
                <a:spLocks noChangeArrowheads="1"/>
              </p:cNvSpPr>
              <p:nvPr/>
            </p:nvSpPr>
            <p:spPr bwMode="auto">
              <a:xfrm>
                <a:off x="2925" y="1977"/>
                <a:ext cx="281" cy="597"/>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446" name="Rectangle 369"/>
              <p:cNvSpPr>
                <a:spLocks noChangeArrowheads="1"/>
              </p:cNvSpPr>
              <p:nvPr/>
            </p:nvSpPr>
            <p:spPr bwMode="auto">
              <a:xfrm>
                <a:off x="2925" y="1977"/>
                <a:ext cx="281" cy="597"/>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447" name="Rectangle 370"/>
              <p:cNvSpPr>
                <a:spLocks noChangeArrowheads="1"/>
              </p:cNvSpPr>
              <p:nvPr/>
            </p:nvSpPr>
            <p:spPr bwMode="auto">
              <a:xfrm>
                <a:off x="2929" y="1981"/>
                <a:ext cx="273" cy="589"/>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14340" name="Group 371"/>
            <p:cNvGrpSpPr>
              <a:grpSpLocks/>
            </p:cNvGrpSpPr>
            <p:nvPr/>
          </p:nvGrpSpPr>
          <p:grpSpPr bwMode="auto">
            <a:xfrm>
              <a:off x="6134100" y="3178175"/>
              <a:ext cx="95250" cy="95250"/>
              <a:chOff x="3138" y="2002"/>
              <a:chExt cx="60" cy="60"/>
            </a:xfrm>
          </p:grpSpPr>
          <p:sp>
            <p:nvSpPr>
              <p:cNvPr id="14442" name="Freeform 372"/>
              <p:cNvSpPr>
                <a:spLocks/>
              </p:cNvSpPr>
              <p:nvPr/>
            </p:nvSpPr>
            <p:spPr bwMode="auto">
              <a:xfrm>
                <a:off x="3138" y="2002"/>
                <a:ext cx="60" cy="60"/>
              </a:xfrm>
              <a:custGeom>
                <a:avLst/>
                <a:gdLst>
                  <a:gd name="T0" fmla="*/ 60 w 60"/>
                  <a:gd name="T1" fmla="*/ 0 h 60"/>
                  <a:gd name="T2" fmla="*/ 30 w 60"/>
                  <a:gd name="T3" fmla="*/ 17 h 60"/>
                  <a:gd name="T4" fmla="*/ 0 w 60"/>
                  <a:gd name="T5" fmla="*/ 26 h 60"/>
                  <a:gd name="T6" fmla="*/ 22 w 60"/>
                  <a:gd name="T7" fmla="*/ 60 h 60"/>
                  <a:gd name="T8" fmla="*/ 45 w 60"/>
                  <a:gd name="T9" fmla="*/ 26 h 60"/>
                  <a:gd name="T10" fmla="*/ 60 w 60"/>
                  <a:gd name="T11" fmla="*/ 0 h 60"/>
                  <a:gd name="T12" fmla="*/ 0 60000 65536"/>
                  <a:gd name="T13" fmla="*/ 0 60000 65536"/>
                  <a:gd name="T14" fmla="*/ 0 60000 65536"/>
                  <a:gd name="T15" fmla="*/ 0 60000 65536"/>
                  <a:gd name="T16" fmla="*/ 0 60000 65536"/>
                  <a:gd name="T17" fmla="*/ 0 60000 65536"/>
                  <a:gd name="T18" fmla="*/ 0 w 60"/>
                  <a:gd name="T19" fmla="*/ 0 h 60"/>
                  <a:gd name="T20" fmla="*/ 60 w 60"/>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0" h="60">
                    <a:moveTo>
                      <a:pt x="60" y="0"/>
                    </a:moveTo>
                    <a:lnTo>
                      <a:pt x="30" y="17"/>
                    </a:lnTo>
                    <a:lnTo>
                      <a:pt x="0" y="26"/>
                    </a:lnTo>
                    <a:lnTo>
                      <a:pt x="22" y="60"/>
                    </a:lnTo>
                    <a:lnTo>
                      <a:pt x="45" y="26"/>
                    </a:lnTo>
                    <a:lnTo>
                      <a:pt x="60" y="0"/>
                    </a:lnTo>
                    <a:close/>
                  </a:path>
                </a:pathLst>
              </a:custGeom>
              <a:solidFill>
                <a:srgbClr val="1C1C1C"/>
              </a:solidFill>
              <a:ln w="9525">
                <a:noFill/>
                <a:round/>
                <a:headEnd/>
                <a:tailEnd/>
              </a:ln>
            </p:spPr>
            <p:txBody>
              <a:bodyPr/>
              <a:lstStyle/>
              <a:p>
                <a:endParaRPr lang="en-US">
                  <a:solidFill>
                    <a:srgbClr val="1C1C1C"/>
                  </a:solidFill>
                </a:endParaRPr>
              </a:p>
            </p:txBody>
          </p:sp>
          <p:sp>
            <p:nvSpPr>
              <p:cNvPr id="14443" name="Freeform 373"/>
              <p:cNvSpPr>
                <a:spLocks/>
              </p:cNvSpPr>
              <p:nvPr/>
            </p:nvSpPr>
            <p:spPr bwMode="auto">
              <a:xfrm>
                <a:off x="3138" y="2002"/>
                <a:ext cx="60" cy="60"/>
              </a:xfrm>
              <a:custGeom>
                <a:avLst/>
                <a:gdLst>
                  <a:gd name="T0" fmla="*/ 60 w 60"/>
                  <a:gd name="T1" fmla="*/ 0 h 60"/>
                  <a:gd name="T2" fmla="*/ 30 w 60"/>
                  <a:gd name="T3" fmla="*/ 17 h 60"/>
                  <a:gd name="T4" fmla="*/ 0 w 60"/>
                  <a:gd name="T5" fmla="*/ 26 h 60"/>
                  <a:gd name="T6" fmla="*/ 22 w 60"/>
                  <a:gd name="T7" fmla="*/ 60 h 60"/>
                  <a:gd name="T8" fmla="*/ 45 w 60"/>
                  <a:gd name="T9" fmla="*/ 26 h 60"/>
                  <a:gd name="T10" fmla="*/ 60 w 60"/>
                  <a:gd name="T11" fmla="*/ 0 h 60"/>
                  <a:gd name="T12" fmla="*/ 0 60000 65536"/>
                  <a:gd name="T13" fmla="*/ 0 60000 65536"/>
                  <a:gd name="T14" fmla="*/ 0 60000 65536"/>
                  <a:gd name="T15" fmla="*/ 0 60000 65536"/>
                  <a:gd name="T16" fmla="*/ 0 60000 65536"/>
                  <a:gd name="T17" fmla="*/ 0 60000 65536"/>
                  <a:gd name="T18" fmla="*/ 0 w 60"/>
                  <a:gd name="T19" fmla="*/ 0 h 60"/>
                  <a:gd name="T20" fmla="*/ 60 w 60"/>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0" h="60">
                    <a:moveTo>
                      <a:pt x="60" y="0"/>
                    </a:moveTo>
                    <a:lnTo>
                      <a:pt x="30" y="17"/>
                    </a:lnTo>
                    <a:lnTo>
                      <a:pt x="0" y="26"/>
                    </a:lnTo>
                    <a:lnTo>
                      <a:pt x="22" y="60"/>
                    </a:lnTo>
                    <a:lnTo>
                      <a:pt x="45" y="26"/>
                    </a:lnTo>
                    <a:lnTo>
                      <a:pt x="60" y="0"/>
                    </a:lnTo>
                    <a:close/>
                  </a:path>
                </a:pathLst>
              </a:custGeom>
              <a:solidFill>
                <a:srgbClr val="1C1C1C"/>
              </a:solidFill>
              <a:ln w="9525">
                <a:noFill/>
                <a:round/>
                <a:headEnd/>
                <a:tailEnd/>
              </a:ln>
            </p:spPr>
            <p:txBody>
              <a:bodyPr/>
              <a:lstStyle/>
              <a:p>
                <a:endParaRPr lang="en-US">
                  <a:solidFill>
                    <a:srgbClr val="1C1C1C"/>
                  </a:solidFill>
                </a:endParaRPr>
              </a:p>
            </p:txBody>
          </p:sp>
          <p:sp>
            <p:nvSpPr>
              <p:cNvPr id="14444" name="Freeform 374"/>
              <p:cNvSpPr>
                <a:spLocks/>
              </p:cNvSpPr>
              <p:nvPr/>
            </p:nvSpPr>
            <p:spPr bwMode="auto">
              <a:xfrm>
                <a:off x="3138" y="2002"/>
                <a:ext cx="60" cy="60"/>
              </a:xfrm>
              <a:custGeom>
                <a:avLst/>
                <a:gdLst>
                  <a:gd name="T0" fmla="*/ 60 w 60"/>
                  <a:gd name="T1" fmla="*/ 0 h 60"/>
                  <a:gd name="T2" fmla="*/ 30 w 60"/>
                  <a:gd name="T3" fmla="*/ 17 h 60"/>
                  <a:gd name="T4" fmla="*/ 0 w 60"/>
                  <a:gd name="T5" fmla="*/ 26 h 60"/>
                  <a:gd name="T6" fmla="*/ 22 w 60"/>
                  <a:gd name="T7" fmla="*/ 60 h 60"/>
                  <a:gd name="T8" fmla="*/ 45 w 60"/>
                  <a:gd name="T9" fmla="*/ 26 h 60"/>
                  <a:gd name="T10" fmla="*/ 60 w 60"/>
                  <a:gd name="T11" fmla="*/ 0 h 60"/>
                  <a:gd name="T12" fmla="*/ 0 60000 65536"/>
                  <a:gd name="T13" fmla="*/ 0 60000 65536"/>
                  <a:gd name="T14" fmla="*/ 0 60000 65536"/>
                  <a:gd name="T15" fmla="*/ 0 60000 65536"/>
                  <a:gd name="T16" fmla="*/ 0 60000 65536"/>
                  <a:gd name="T17" fmla="*/ 0 60000 65536"/>
                  <a:gd name="T18" fmla="*/ 0 w 60"/>
                  <a:gd name="T19" fmla="*/ 0 h 60"/>
                  <a:gd name="T20" fmla="*/ 60 w 60"/>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0" h="60">
                    <a:moveTo>
                      <a:pt x="60" y="0"/>
                    </a:moveTo>
                    <a:lnTo>
                      <a:pt x="30" y="17"/>
                    </a:lnTo>
                    <a:lnTo>
                      <a:pt x="0" y="26"/>
                    </a:lnTo>
                    <a:lnTo>
                      <a:pt x="22" y="60"/>
                    </a:lnTo>
                    <a:lnTo>
                      <a:pt x="45" y="26"/>
                    </a:lnTo>
                    <a:lnTo>
                      <a:pt x="60" y="0"/>
                    </a:lnTo>
                    <a:close/>
                  </a:path>
                </a:pathLst>
              </a:custGeom>
              <a:noFill/>
              <a:ln w="12700">
                <a:solidFill>
                  <a:srgbClr val="3D9E4A"/>
                </a:solidFill>
                <a:round/>
                <a:headEnd/>
                <a:tailEnd/>
              </a:ln>
            </p:spPr>
            <p:txBody>
              <a:bodyPr/>
              <a:lstStyle/>
              <a:p>
                <a:endParaRPr lang="en-US">
                  <a:solidFill>
                    <a:srgbClr val="1C1C1C"/>
                  </a:solidFill>
                </a:endParaRPr>
              </a:p>
            </p:txBody>
          </p:sp>
        </p:grpSp>
        <p:sp>
          <p:nvSpPr>
            <p:cNvPr id="14428" name="Line 375"/>
            <p:cNvSpPr>
              <a:spLocks noChangeShapeType="1"/>
            </p:cNvSpPr>
            <p:nvPr/>
          </p:nvSpPr>
          <p:spPr bwMode="auto">
            <a:xfrm flipH="1">
              <a:off x="5735638" y="3246438"/>
              <a:ext cx="398462" cy="325437"/>
            </a:xfrm>
            <a:prstGeom prst="line">
              <a:avLst/>
            </a:prstGeom>
            <a:noFill/>
            <a:ln w="12700">
              <a:solidFill>
                <a:srgbClr val="02ABEA"/>
              </a:solidFill>
              <a:round/>
              <a:headEnd/>
              <a:tailEnd/>
            </a:ln>
          </p:spPr>
          <p:txBody>
            <a:bodyPr/>
            <a:lstStyle/>
            <a:p>
              <a:endParaRPr lang="en-US">
                <a:solidFill>
                  <a:srgbClr val="1C1C1C"/>
                </a:solidFill>
              </a:endParaRPr>
            </a:p>
          </p:txBody>
        </p:sp>
        <p:sp>
          <p:nvSpPr>
            <p:cNvPr id="14429" name="Line 376"/>
            <p:cNvSpPr>
              <a:spLocks noChangeShapeType="1"/>
            </p:cNvSpPr>
            <p:nvPr/>
          </p:nvSpPr>
          <p:spPr bwMode="auto">
            <a:xfrm flipH="1">
              <a:off x="5772150" y="3232150"/>
              <a:ext cx="361950" cy="190500"/>
            </a:xfrm>
            <a:prstGeom prst="line">
              <a:avLst/>
            </a:prstGeom>
            <a:noFill/>
            <a:ln w="12700">
              <a:solidFill>
                <a:srgbClr val="02ABEA"/>
              </a:solidFill>
              <a:round/>
              <a:headEnd/>
              <a:tailEnd/>
            </a:ln>
          </p:spPr>
          <p:txBody>
            <a:bodyPr/>
            <a:lstStyle/>
            <a:p>
              <a:endParaRPr lang="en-US">
                <a:solidFill>
                  <a:srgbClr val="1C1C1C"/>
                </a:solidFill>
              </a:endParaRPr>
            </a:p>
          </p:txBody>
        </p:sp>
        <p:sp>
          <p:nvSpPr>
            <p:cNvPr id="14430" name="Line 377"/>
            <p:cNvSpPr>
              <a:spLocks noChangeShapeType="1"/>
            </p:cNvSpPr>
            <p:nvPr/>
          </p:nvSpPr>
          <p:spPr bwMode="auto">
            <a:xfrm flipH="1">
              <a:off x="5710238" y="3246438"/>
              <a:ext cx="423862" cy="446087"/>
            </a:xfrm>
            <a:prstGeom prst="line">
              <a:avLst/>
            </a:prstGeom>
            <a:noFill/>
            <a:ln w="12700">
              <a:solidFill>
                <a:srgbClr val="02ABEA"/>
              </a:solidFill>
              <a:round/>
              <a:headEnd/>
              <a:tailEnd/>
            </a:ln>
          </p:spPr>
          <p:txBody>
            <a:bodyPr/>
            <a:lstStyle/>
            <a:p>
              <a:endParaRPr lang="en-US">
                <a:solidFill>
                  <a:srgbClr val="1C1C1C"/>
                </a:solidFill>
              </a:endParaRPr>
            </a:p>
          </p:txBody>
        </p:sp>
        <p:sp>
          <p:nvSpPr>
            <p:cNvPr id="14431" name="Line 378"/>
            <p:cNvSpPr>
              <a:spLocks noChangeShapeType="1"/>
            </p:cNvSpPr>
            <p:nvPr/>
          </p:nvSpPr>
          <p:spPr bwMode="auto">
            <a:xfrm flipH="1">
              <a:off x="5699125" y="3259138"/>
              <a:ext cx="446088" cy="596900"/>
            </a:xfrm>
            <a:prstGeom prst="line">
              <a:avLst/>
            </a:prstGeom>
            <a:noFill/>
            <a:ln w="12700">
              <a:solidFill>
                <a:srgbClr val="02ABEA"/>
              </a:solidFill>
              <a:round/>
              <a:headEnd/>
              <a:tailEnd/>
            </a:ln>
          </p:spPr>
          <p:txBody>
            <a:bodyPr/>
            <a:lstStyle/>
            <a:p>
              <a:endParaRPr lang="en-US">
                <a:solidFill>
                  <a:srgbClr val="1C1C1C"/>
                </a:solidFill>
              </a:endParaRPr>
            </a:p>
          </p:txBody>
        </p:sp>
        <p:sp>
          <p:nvSpPr>
            <p:cNvPr id="14432" name="Line 379"/>
            <p:cNvSpPr>
              <a:spLocks noChangeShapeType="1"/>
            </p:cNvSpPr>
            <p:nvPr/>
          </p:nvSpPr>
          <p:spPr bwMode="auto">
            <a:xfrm flipH="1">
              <a:off x="5843588" y="3259138"/>
              <a:ext cx="314325" cy="636587"/>
            </a:xfrm>
            <a:prstGeom prst="line">
              <a:avLst/>
            </a:prstGeom>
            <a:noFill/>
            <a:ln w="12700">
              <a:solidFill>
                <a:srgbClr val="02ABEA"/>
              </a:solidFill>
              <a:round/>
              <a:headEnd/>
              <a:tailEnd/>
            </a:ln>
          </p:spPr>
          <p:txBody>
            <a:bodyPr/>
            <a:lstStyle/>
            <a:p>
              <a:endParaRPr lang="en-US">
                <a:solidFill>
                  <a:srgbClr val="1C1C1C"/>
                </a:solidFill>
              </a:endParaRPr>
            </a:p>
          </p:txBody>
        </p:sp>
        <p:sp>
          <p:nvSpPr>
            <p:cNvPr id="14433" name="Line 380"/>
            <p:cNvSpPr>
              <a:spLocks noChangeShapeType="1"/>
            </p:cNvSpPr>
            <p:nvPr/>
          </p:nvSpPr>
          <p:spPr bwMode="auto">
            <a:xfrm flipH="1">
              <a:off x="6024563" y="3273425"/>
              <a:ext cx="133350" cy="663575"/>
            </a:xfrm>
            <a:prstGeom prst="line">
              <a:avLst/>
            </a:prstGeom>
            <a:noFill/>
            <a:ln w="12700">
              <a:solidFill>
                <a:srgbClr val="02ABEA"/>
              </a:solidFill>
              <a:round/>
              <a:headEnd/>
              <a:tailEnd/>
            </a:ln>
          </p:spPr>
          <p:txBody>
            <a:bodyPr/>
            <a:lstStyle/>
            <a:p>
              <a:endParaRPr lang="en-US">
                <a:solidFill>
                  <a:srgbClr val="1C1C1C"/>
                </a:solidFill>
              </a:endParaRPr>
            </a:p>
          </p:txBody>
        </p:sp>
        <p:grpSp>
          <p:nvGrpSpPr>
            <p:cNvPr id="14341" name="Group 381"/>
            <p:cNvGrpSpPr>
              <a:grpSpLocks/>
            </p:cNvGrpSpPr>
            <p:nvPr/>
          </p:nvGrpSpPr>
          <p:grpSpPr bwMode="auto">
            <a:xfrm>
              <a:off x="6242050" y="3001963"/>
              <a:ext cx="60325" cy="1084262"/>
              <a:chOff x="3206" y="1891"/>
              <a:chExt cx="38" cy="683"/>
            </a:xfrm>
          </p:grpSpPr>
          <p:sp>
            <p:nvSpPr>
              <p:cNvPr id="14439" name="Rectangle 382"/>
              <p:cNvSpPr>
                <a:spLocks noChangeArrowheads="1"/>
              </p:cNvSpPr>
              <p:nvPr/>
            </p:nvSpPr>
            <p:spPr bwMode="auto">
              <a:xfrm>
                <a:off x="3206" y="1891"/>
                <a:ext cx="38" cy="683"/>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440" name="Rectangle 383"/>
              <p:cNvSpPr>
                <a:spLocks noChangeArrowheads="1"/>
              </p:cNvSpPr>
              <p:nvPr/>
            </p:nvSpPr>
            <p:spPr bwMode="auto">
              <a:xfrm>
                <a:off x="3206" y="1891"/>
                <a:ext cx="38" cy="683"/>
              </a:xfrm>
              <a:prstGeom prst="rect">
                <a:avLst/>
              </a:prstGeom>
              <a:solidFill>
                <a:srgbClr val="FFFFFF"/>
              </a:solidFill>
              <a:ln w="9525">
                <a:no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sp>
            <p:nvSpPr>
              <p:cNvPr id="14441" name="Rectangle 384"/>
              <p:cNvSpPr>
                <a:spLocks noChangeArrowheads="1"/>
              </p:cNvSpPr>
              <p:nvPr/>
            </p:nvSpPr>
            <p:spPr bwMode="auto">
              <a:xfrm>
                <a:off x="3210" y="1895"/>
                <a:ext cx="30" cy="675"/>
              </a:xfrm>
              <a:prstGeom prst="rect">
                <a:avLst/>
              </a:prstGeom>
              <a:noFill/>
              <a:ln w="12700">
                <a:solidFill>
                  <a:srgbClr val="000000"/>
                </a:solidFill>
                <a:miter lim="800000"/>
                <a:headEnd/>
                <a:tailEnd/>
              </a:ln>
            </p:spPr>
            <p:txBody>
              <a:bodyPr/>
              <a:lstStyle/>
              <a:p>
                <a:pPr>
                  <a:spcBef>
                    <a:spcPct val="20000"/>
                  </a:spcBef>
                  <a:buClr>
                    <a:srgbClr val="F79646"/>
                  </a:buClr>
                  <a:buSzPct val="60000"/>
                  <a:buFont typeface="Wingdings" pitchFamily="2" charset="2"/>
                  <a:buChar char="n"/>
                </a:pPr>
                <a:endParaRPr lang="en-US">
                  <a:solidFill>
                    <a:srgbClr val="1C1C1C"/>
                  </a:solidFill>
                </a:endParaRPr>
              </a:p>
            </p:txBody>
          </p:sp>
        </p:grpSp>
        <p:grpSp>
          <p:nvGrpSpPr>
            <p:cNvPr id="14342" name="Group 385"/>
            <p:cNvGrpSpPr>
              <a:grpSpLocks/>
            </p:cNvGrpSpPr>
            <p:nvPr/>
          </p:nvGrpSpPr>
          <p:grpSpPr bwMode="auto">
            <a:xfrm>
              <a:off x="6640513" y="5073650"/>
              <a:ext cx="288925" cy="285750"/>
              <a:chOff x="3457" y="3196"/>
              <a:chExt cx="182" cy="180"/>
            </a:xfrm>
          </p:grpSpPr>
          <p:sp>
            <p:nvSpPr>
              <p:cNvPr id="14436" name="Freeform 386"/>
              <p:cNvSpPr>
                <a:spLocks/>
              </p:cNvSpPr>
              <p:nvPr/>
            </p:nvSpPr>
            <p:spPr bwMode="auto">
              <a:xfrm>
                <a:off x="3457" y="3196"/>
                <a:ext cx="182" cy="180"/>
              </a:xfrm>
              <a:custGeom>
                <a:avLst/>
                <a:gdLst>
                  <a:gd name="T0" fmla="*/ 15 w 182"/>
                  <a:gd name="T1" fmla="*/ 145 h 180"/>
                  <a:gd name="T2" fmla="*/ 30 w 182"/>
                  <a:gd name="T3" fmla="*/ 145 h 180"/>
                  <a:gd name="T4" fmla="*/ 38 w 182"/>
                  <a:gd name="T5" fmla="*/ 137 h 180"/>
                  <a:gd name="T6" fmla="*/ 53 w 182"/>
                  <a:gd name="T7" fmla="*/ 137 h 180"/>
                  <a:gd name="T8" fmla="*/ 68 w 182"/>
                  <a:gd name="T9" fmla="*/ 120 h 180"/>
                  <a:gd name="T10" fmla="*/ 76 w 182"/>
                  <a:gd name="T11" fmla="*/ 111 h 180"/>
                  <a:gd name="T12" fmla="*/ 91 w 182"/>
                  <a:gd name="T13" fmla="*/ 103 h 180"/>
                  <a:gd name="T14" fmla="*/ 106 w 182"/>
                  <a:gd name="T15" fmla="*/ 103 h 180"/>
                  <a:gd name="T16" fmla="*/ 121 w 182"/>
                  <a:gd name="T17" fmla="*/ 94 h 180"/>
                  <a:gd name="T18" fmla="*/ 137 w 182"/>
                  <a:gd name="T19" fmla="*/ 94 h 180"/>
                  <a:gd name="T20" fmla="*/ 152 w 182"/>
                  <a:gd name="T21" fmla="*/ 94 h 180"/>
                  <a:gd name="T22" fmla="*/ 167 w 182"/>
                  <a:gd name="T23" fmla="*/ 86 h 180"/>
                  <a:gd name="T24" fmla="*/ 182 w 182"/>
                  <a:gd name="T25" fmla="*/ 77 h 180"/>
                  <a:gd name="T26" fmla="*/ 182 w 182"/>
                  <a:gd name="T27" fmla="*/ 60 h 180"/>
                  <a:gd name="T28" fmla="*/ 175 w 182"/>
                  <a:gd name="T29" fmla="*/ 52 h 180"/>
                  <a:gd name="T30" fmla="*/ 159 w 182"/>
                  <a:gd name="T31" fmla="*/ 43 h 180"/>
                  <a:gd name="T32" fmla="*/ 144 w 182"/>
                  <a:gd name="T33" fmla="*/ 35 h 180"/>
                  <a:gd name="T34" fmla="*/ 121 w 182"/>
                  <a:gd name="T35" fmla="*/ 43 h 180"/>
                  <a:gd name="T36" fmla="*/ 106 w 182"/>
                  <a:gd name="T37" fmla="*/ 43 h 180"/>
                  <a:gd name="T38" fmla="*/ 91 w 182"/>
                  <a:gd name="T39" fmla="*/ 43 h 180"/>
                  <a:gd name="T40" fmla="*/ 76 w 182"/>
                  <a:gd name="T41" fmla="*/ 35 h 180"/>
                  <a:gd name="T42" fmla="*/ 68 w 182"/>
                  <a:gd name="T43" fmla="*/ 43 h 180"/>
                  <a:gd name="T44" fmla="*/ 68 w 182"/>
                  <a:gd name="T45" fmla="*/ 43 h 180"/>
                  <a:gd name="T46" fmla="*/ 53 w 182"/>
                  <a:gd name="T47" fmla="*/ 35 h 180"/>
                  <a:gd name="T48" fmla="*/ 45 w 182"/>
                  <a:gd name="T49" fmla="*/ 35 h 180"/>
                  <a:gd name="T50" fmla="*/ 38 w 182"/>
                  <a:gd name="T51" fmla="*/ 26 h 180"/>
                  <a:gd name="T52" fmla="*/ 23 w 182"/>
                  <a:gd name="T53" fmla="*/ 18 h 180"/>
                  <a:gd name="T54" fmla="*/ 45 w 182"/>
                  <a:gd name="T55" fmla="*/ 18 h 180"/>
                  <a:gd name="T56" fmla="*/ 53 w 182"/>
                  <a:gd name="T57" fmla="*/ 9 h 180"/>
                  <a:gd name="T58" fmla="*/ 68 w 182"/>
                  <a:gd name="T59" fmla="*/ 0 h 180"/>
                  <a:gd name="T60" fmla="*/ 76 w 182"/>
                  <a:gd name="T61" fmla="*/ 9 h 180"/>
                  <a:gd name="T62" fmla="*/ 91 w 182"/>
                  <a:gd name="T63" fmla="*/ 18 h 180"/>
                  <a:gd name="T64" fmla="*/ 106 w 182"/>
                  <a:gd name="T65" fmla="*/ 18 h 180"/>
                  <a:gd name="T66" fmla="*/ 121 w 182"/>
                  <a:gd name="T67" fmla="*/ 18 h 180"/>
                  <a:gd name="T68" fmla="*/ 137 w 182"/>
                  <a:gd name="T69" fmla="*/ 18 h 180"/>
                  <a:gd name="T70" fmla="*/ 152 w 182"/>
                  <a:gd name="T71" fmla="*/ 26 h 180"/>
                  <a:gd name="T72" fmla="*/ 167 w 182"/>
                  <a:gd name="T73" fmla="*/ 35 h 180"/>
                  <a:gd name="T74" fmla="*/ 175 w 182"/>
                  <a:gd name="T75" fmla="*/ 43 h 180"/>
                  <a:gd name="T76" fmla="*/ 182 w 182"/>
                  <a:gd name="T77" fmla="*/ 60 h 180"/>
                  <a:gd name="T78" fmla="*/ 175 w 182"/>
                  <a:gd name="T79" fmla="*/ 77 h 180"/>
                  <a:gd name="T80" fmla="*/ 167 w 182"/>
                  <a:gd name="T81" fmla="*/ 86 h 180"/>
                  <a:gd name="T82" fmla="*/ 152 w 182"/>
                  <a:gd name="T83" fmla="*/ 94 h 180"/>
                  <a:gd name="T84" fmla="*/ 137 w 182"/>
                  <a:gd name="T85" fmla="*/ 94 h 180"/>
                  <a:gd name="T86" fmla="*/ 121 w 182"/>
                  <a:gd name="T87" fmla="*/ 94 h 180"/>
                  <a:gd name="T88" fmla="*/ 106 w 182"/>
                  <a:gd name="T89" fmla="*/ 103 h 180"/>
                  <a:gd name="T90" fmla="*/ 99 w 182"/>
                  <a:gd name="T91" fmla="*/ 111 h 180"/>
                  <a:gd name="T92" fmla="*/ 83 w 182"/>
                  <a:gd name="T93" fmla="*/ 120 h 180"/>
                  <a:gd name="T94" fmla="*/ 76 w 182"/>
                  <a:gd name="T95" fmla="*/ 137 h 180"/>
                  <a:gd name="T96" fmla="*/ 76 w 182"/>
                  <a:gd name="T97" fmla="*/ 145 h 180"/>
                  <a:gd name="T98" fmla="*/ 76 w 182"/>
                  <a:gd name="T99" fmla="*/ 163 h 180"/>
                  <a:gd name="T100" fmla="*/ 68 w 182"/>
                  <a:gd name="T101" fmla="*/ 180 h 180"/>
                  <a:gd name="T102" fmla="*/ 53 w 182"/>
                  <a:gd name="T103" fmla="*/ 171 h 180"/>
                  <a:gd name="T104" fmla="*/ 45 w 182"/>
                  <a:gd name="T105" fmla="*/ 163 h 180"/>
                  <a:gd name="T106" fmla="*/ 23 w 182"/>
                  <a:gd name="T107" fmla="*/ 163 h 180"/>
                  <a:gd name="T108" fmla="*/ 15 w 182"/>
                  <a:gd name="T109" fmla="*/ 154 h 180"/>
                  <a:gd name="T110" fmla="*/ 0 w 182"/>
                  <a:gd name="T111" fmla="*/ 154 h 1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
                  <a:gd name="T169" fmla="*/ 0 h 180"/>
                  <a:gd name="T170" fmla="*/ 182 w 182"/>
                  <a:gd name="T171" fmla="*/ 180 h 1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 h="180">
                    <a:moveTo>
                      <a:pt x="0" y="154"/>
                    </a:moveTo>
                    <a:lnTo>
                      <a:pt x="7" y="154"/>
                    </a:lnTo>
                    <a:lnTo>
                      <a:pt x="7" y="145"/>
                    </a:lnTo>
                    <a:lnTo>
                      <a:pt x="15" y="145"/>
                    </a:lnTo>
                    <a:lnTo>
                      <a:pt x="23" y="145"/>
                    </a:lnTo>
                    <a:lnTo>
                      <a:pt x="30" y="145"/>
                    </a:lnTo>
                    <a:lnTo>
                      <a:pt x="38" y="145"/>
                    </a:lnTo>
                    <a:lnTo>
                      <a:pt x="38" y="137"/>
                    </a:lnTo>
                    <a:lnTo>
                      <a:pt x="45" y="137"/>
                    </a:lnTo>
                    <a:lnTo>
                      <a:pt x="53" y="137"/>
                    </a:lnTo>
                    <a:lnTo>
                      <a:pt x="53" y="128"/>
                    </a:lnTo>
                    <a:lnTo>
                      <a:pt x="61" y="128"/>
                    </a:lnTo>
                    <a:lnTo>
                      <a:pt x="68" y="120"/>
                    </a:lnTo>
                    <a:lnTo>
                      <a:pt x="76" y="120"/>
                    </a:lnTo>
                    <a:lnTo>
                      <a:pt x="76" y="111"/>
                    </a:lnTo>
                    <a:lnTo>
                      <a:pt x="83" y="111"/>
                    </a:lnTo>
                    <a:lnTo>
                      <a:pt x="91" y="111"/>
                    </a:lnTo>
                    <a:lnTo>
                      <a:pt x="91" y="103"/>
                    </a:lnTo>
                    <a:lnTo>
                      <a:pt x="99" y="103"/>
                    </a:lnTo>
                    <a:lnTo>
                      <a:pt x="106" y="103"/>
                    </a:lnTo>
                    <a:lnTo>
                      <a:pt x="106" y="94"/>
                    </a:lnTo>
                    <a:lnTo>
                      <a:pt x="114" y="94"/>
                    </a:lnTo>
                    <a:lnTo>
                      <a:pt x="121" y="94"/>
                    </a:lnTo>
                    <a:lnTo>
                      <a:pt x="129" y="94"/>
                    </a:lnTo>
                    <a:lnTo>
                      <a:pt x="137" y="94"/>
                    </a:lnTo>
                    <a:lnTo>
                      <a:pt x="144" y="94"/>
                    </a:lnTo>
                    <a:lnTo>
                      <a:pt x="152" y="94"/>
                    </a:lnTo>
                    <a:lnTo>
                      <a:pt x="159" y="94"/>
                    </a:lnTo>
                    <a:lnTo>
                      <a:pt x="167" y="94"/>
                    </a:lnTo>
                    <a:lnTo>
                      <a:pt x="167" y="86"/>
                    </a:lnTo>
                    <a:lnTo>
                      <a:pt x="175" y="86"/>
                    </a:lnTo>
                    <a:lnTo>
                      <a:pt x="182" y="77"/>
                    </a:lnTo>
                    <a:lnTo>
                      <a:pt x="182" y="69"/>
                    </a:lnTo>
                    <a:lnTo>
                      <a:pt x="182" y="60"/>
                    </a:lnTo>
                    <a:lnTo>
                      <a:pt x="182" y="52"/>
                    </a:lnTo>
                    <a:lnTo>
                      <a:pt x="175" y="52"/>
                    </a:lnTo>
                    <a:lnTo>
                      <a:pt x="167" y="52"/>
                    </a:lnTo>
                    <a:lnTo>
                      <a:pt x="167" y="43"/>
                    </a:lnTo>
                    <a:lnTo>
                      <a:pt x="159" y="43"/>
                    </a:lnTo>
                    <a:lnTo>
                      <a:pt x="152" y="43"/>
                    </a:lnTo>
                    <a:lnTo>
                      <a:pt x="144" y="35"/>
                    </a:lnTo>
                    <a:lnTo>
                      <a:pt x="137" y="35"/>
                    </a:lnTo>
                    <a:lnTo>
                      <a:pt x="129" y="35"/>
                    </a:lnTo>
                    <a:lnTo>
                      <a:pt x="121" y="43"/>
                    </a:lnTo>
                    <a:lnTo>
                      <a:pt x="114" y="43"/>
                    </a:lnTo>
                    <a:lnTo>
                      <a:pt x="106" y="43"/>
                    </a:lnTo>
                    <a:lnTo>
                      <a:pt x="99" y="43"/>
                    </a:lnTo>
                    <a:lnTo>
                      <a:pt x="91" y="43"/>
                    </a:lnTo>
                    <a:lnTo>
                      <a:pt x="91" y="35"/>
                    </a:lnTo>
                    <a:lnTo>
                      <a:pt x="83" y="35"/>
                    </a:lnTo>
                    <a:lnTo>
                      <a:pt x="76" y="35"/>
                    </a:lnTo>
                    <a:lnTo>
                      <a:pt x="68" y="35"/>
                    </a:lnTo>
                    <a:lnTo>
                      <a:pt x="68" y="43"/>
                    </a:lnTo>
                    <a:lnTo>
                      <a:pt x="68" y="52"/>
                    </a:lnTo>
                    <a:lnTo>
                      <a:pt x="76" y="43"/>
                    </a:lnTo>
                    <a:lnTo>
                      <a:pt x="68" y="43"/>
                    </a:lnTo>
                    <a:lnTo>
                      <a:pt x="61" y="43"/>
                    </a:lnTo>
                    <a:lnTo>
                      <a:pt x="53" y="35"/>
                    </a:lnTo>
                    <a:lnTo>
                      <a:pt x="45" y="35"/>
                    </a:lnTo>
                    <a:lnTo>
                      <a:pt x="45" y="26"/>
                    </a:lnTo>
                    <a:lnTo>
                      <a:pt x="38" y="26"/>
                    </a:lnTo>
                    <a:lnTo>
                      <a:pt x="30" y="26"/>
                    </a:lnTo>
                    <a:lnTo>
                      <a:pt x="30" y="18"/>
                    </a:lnTo>
                    <a:lnTo>
                      <a:pt x="23" y="18"/>
                    </a:lnTo>
                    <a:lnTo>
                      <a:pt x="30" y="18"/>
                    </a:lnTo>
                    <a:lnTo>
                      <a:pt x="38" y="18"/>
                    </a:lnTo>
                    <a:lnTo>
                      <a:pt x="45" y="18"/>
                    </a:lnTo>
                    <a:lnTo>
                      <a:pt x="53" y="18"/>
                    </a:lnTo>
                    <a:lnTo>
                      <a:pt x="53" y="9"/>
                    </a:lnTo>
                    <a:lnTo>
                      <a:pt x="61" y="9"/>
                    </a:lnTo>
                    <a:lnTo>
                      <a:pt x="68" y="9"/>
                    </a:lnTo>
                    <a:lnTo>
                      <a:pt x="68" y="0"/>
                    </a:lnTo>
                    <a:lnTo>
                      <a:pt x="76" y="0"/>
                    </a:lnTo>
                    <a:lnTo>
                      <a:pt x="76" y="9"/>
                    </a:lnTo>
                    <a:lnTo>
                      <a:pt x="76" y="18"/>
                    </a:lnTo>
                    <a:lnTo>
                      <a:pt x="83" y="18"/>
                    </a:lnTo>
                    <a:lnTo>
                      <a:pt x="91" y="18"/>
                    </a:lnTo>
                    <a:lnTo>
                      <a:pt x="99" y="18"/>
                    </a:lnTo>
                    <a:lnTo>
                      <a:pt x="106" y="18"/>
                    </a:lnTo>
                    <a:lnTo>
                      <a:pt x="114" y="18"/>
                    </a:lnTo>
                    <a:lnTo>
                      <a:pt x="121" y="18"/>
                    </a:lnTo>
                    <a:lnTo>
                      <a:pt x="129" y="18"/>
                    </a:lnTo>
                    <a:lnTo>
                      <a:pt x="137" y="18"/>
                    </a:lnTo>
                    <a:lnTo>
                      <a:pt x="144" y="18"/>
                    </a:lnTo>
                    <a:lnTo>
                      <a:pt x="152" y="26"/>
                    </a:lnTo>
                    <a:lnTo>
                      <a:pt x="159" y="26"/>
                    </a:lnTo>
                    <a:lnTo>
                      <a:pt x="167" y="26"/>
                    </a:lnTo>
                    <a:lnTo>
                      <a:pt x="167" y="35"/>
                    </a:lnTo>
                    <a:lnTo>
                      <a:pt x="175" y="35"/>
                    </a:lnTo>
                    <a:lnTo>
                      <a:pt x="175" y="43"/>
                    </a:lnTo>
                    <a:lnTo>
                      <a:pt x="182" y="43"/>
                    </a:lnTo>
                    <a:lnTo>
                      <a:pt x="182" y="52"/>
                    </a:lnTo>
                    <a:lnTo>
                      <a:pt x="182" y="60"/>
                    </a:lnTo>
                    <a:lnTo>
                      <a:pt x="182" y="69"/>
                    </a:lnTo>
                    <a:lnTo>
                      <a:pt x="182" y="77"/>
                    </a:lnTo>
                    <a:lnTo>
                      <a:pt x="175" y="77"/>
                    </a:lnTo>
                    <a:lnTo>
                      <a:pt x="175" y="86"/>
                    </a:lnTo>
                    <a:lnTo>
                      <a:pt x="167" y="86"/>
                    </a:lnTo>
                    <a:lnTo>
                      <a:pt x="159" y="94"/>
                    </a:lnTo>
                    <a:lnTo>
                      <a:pt x="152" y="94"/>
                    </a:lnTo>
                    <a:lnTo>
                      <a:pt x="144" y="94"/>
                    </a:lnTo>
                    <a:lnTo>
                      <a:pt x="137" y="94"/>
                    </a:lnTo>
                    <a:lnTo>
                      <a:pt x="129" y="94"/>
                    </a:lnTo>
                    <a:lnTo>
                      <a:pt x="121" y="94"/>
                    </a:lnTo>
                    <a:lnTo>
                      <a:pt x="114" y="103"/>
                    </a:lnTo>
                    <a:lnTo>
                      <a:pt x="106" y="103"/>
                    </a:lnTo>
                    <a:lnTo>
                      <a:pt x="99" y="111"/>
                    </a:lnTo>
                    <a:lnTo>
                      <a:pt x="91" y="111"/>
                    </a:lnTo>
                    <a:lnTo>
                      <a:pt x="91" y="120"/>
                    </a:lnTo>
                    <a:lnTo>
                      <a:pt x="83" y="120"/>
                    </a:lnTo>
                    <a:lnTo>
                      <a:pt x="83" y="128"/>
                    </a:lnTo>
                    <a:lnTo>
                      <a:pt x="76" y="137"/>
                    </a:lnTo>
                    <a:lnTo>
                      <a:pt x="76" y="145"/>
                    </a:lnTo>
                    <a:lnTo>
                      <a:pt x="76" y="154"/>
                    </a:lnTo>
                    <a:lnTo>
                      <a:pt x="76" y="163"/>
                    </a:lnTo>
                    <a:lnTo>
                      <a:pt x="68" y="171"/>
                    </a:lnTo>
                    <a:lnTo>
                      <a:pt x="68" y="180"/>
                    </a:lnTo>
                    <a:lnTo>
                      <a:pt x="61" y="180"/>
                    </a:lnTo>
                    <a:lnTo>
                      <a:pt x="61" y="171"/>
                    </a:lnTo>
                    <a:lnTo>
                      <a:pt x="53" y="171"/>
                    </a:lnTo>
                    <a:lnTo>
                      <a:pt x="53" y="163"/>
                    </a:lnTo>
                    <a:lnTo>
                      <a:pt x="45" y="163"/>
                    </a:lnTo>
                    <a:lnTo>
                      <a:pt x="38" y="163"/>
                    </a:lnTo>
                    <a:lnTo>
                      <a:pt x="30" y="163"/>
                    </a:lnTo>
                    <a:lnTo>
                      <a:pt x="23" y="163"/>
                    </a:lnTo>
                    <a:lnTo>
                      <a:pt x="15" y="154"/>
                    </a:lnTo>
                    <a:lnTo>
                      <a:pt x="7" y="154"/>
                    </a:lnTo>
                    <a:lnTo>
                      <a:pt x="0" y="154"/>
                    </a:lnTo>
                    <a:close/>
                  </a:path>
                </a:pathLst>
              </a:custGeom>
              <a:solidFill>
                <a:srgbClr val="02ABEA"/>
              </a:solidFill>
              <a:ln w="9525">
                <a:noFill/>
                <a:round/>
                <a:headEnd/>
                <a:tailEnd/>
              </a:ln>
            </p:spPr>
            <p:txBody>
              <a:bodyPr/>
              <a:lstStyle/>
              <a:p>
                <a:endParaRPr lang="en-US">
                  <a:solidFill>
                    <a:srgbClr val="1C1C1C"/>
                  </a:solidFill>
                </a:endParaRPr>
              </a:p>
            </p:txBody>
          </p:sp>
          <p:sp>
            <p:nvSpPr>
              <p:cNvPr id="14437" name="Freeform 387"/>
              <p:cNvSpPr>
                <a:spLocks/>
              </p:cNvSpPr>
              <p:nvPr/>
            </p:nvSpPr>
            <p:spPr bwMode="auto">
              <a:xfrm>
                <a:off x="3457" y="3196"/>
                <a:ext cx="182" cy="180"/>
              </a:xfrm>
              <a:custGeom>
                <a:avLst/>
                <a:gdLst>
                  <a:gd name="T0" fmla="*/ 7 w 182"/>
                  <a:gd name="T1" fmla="*/ 145 h 180"/>
                  <a:gd name="T2" fmla="*/ 30 w 182"/>
                  <a:gd name="T3" fmla="*/ 145 h 180"/>
                  <a:gd name="T4" fmla="*/ 45 w 182"/>
                  <a:gd name="T5" fmla="*/ 137 h 180"/>
                  <a:gd name="T6" fmla="*/ 61 w 182"/>
                  <a:gd name="T7" fmla="*/ 128 h 180"/>
                  <a:gd name="T8" fmla="*/ 76 w 182"/>
                  <a:gd name="T9" fmla="*/ 111 h 180"/>
                  <a:gd name="T10" fmla="*/ 91 w 182"/>
                  <a:gd name="T11" fmla="*/ 103 h 180"/>
                  <a:gd name="T12" fmla="*/ 106 w 182"/>
                  <a:gd name="T13" fmla="*/ 94 h 180"/>
                  <a:gd name="T14" fmla="*/ 129 w 182"/>
                  <a:gd name="T15" fmla="*/ 94 h 180"/>
                  <a:gd name="T16" fmla="*/ 152 w 182"/>
                  <a:gd name="T17" fmla="*/ 94 h 180"/>
                  <a:gd name="T18" fmla="*/ 167 w 182"/>
                  <a:gd name="T19" fmla="*/ 86 h 180"/>
                  <a:gd name="T20" fmla="*/ 182 w 182"/>
                  <a:gd name="T21" fmla="*/ 69 h 180"/>
                  <a:gd name="T22" fmla="*/ 175 w 182"/>
                  <a:gd name="T23" fmla="*/ 52 h 180"/>
                  <a:gd name="T24" fmla="*/ 159 w 182"/>
                  <a:gd name="T25" fmla="*/ 43 h 180"/>
                  <a:gd name="T26" fmla="*/ 137 w 182"/>
                  <a:gd name="T27" fmla="*/ 35 h 180"/>
                  <a:gd name="T28" fmla="*/ 114 w 182"/>
                  <a:gd name="T29" fmla="*/ 43 h 180"/>
                  <a:gd name="T30" fmla="*/ 91 w 182"/>
                  <a:gd name="T31" fmla="*/ 43 h 180"/>
                  <a:gd name="T32" fmla="*/ 76 w 182"/>
                  <a:gd name="T33" fmla="*/ 35 h 180"/>
                  <a:gd name="T34" fmla="*/ 68 w 182"/>
                  <a:gd name="T35" fmla="*/ 52 h 180"/>
                  <a:gd name="T36" fmla="*/ 61 w 182"/>
                  <a:gd name="T37" fmla="*/ 43 h 180"/>
                  <a:gd name="T38" fmla="*/ 45 w 182"/>
                  <a:gd name="T39" fmla="*/ 26 h 180"/>
                  <a:gd name="T40" fmla="*/ 30 w 182"/>
                  <a:gd name="T41" fmla="*/ 18 h 180"/>
                  <a:gd name="T42" fmla="*/ 38 w 182"/>
                  <a:gd name="T43" fmla="*/ 18 h 180"/>
                  <a:gd name="T44" fmla="*/ 53 w 182"/>
                  <a:gd name="T45" fmla="*/ 9 h 180"/>
                  <a:gd name="T46" fmla="*/ 68 w 182"/>
                  <a:gd name="T47" fmla="*/ 0 h 180"/>
                  <a:gd name="T48" fmla="*/ 76 w 182"/>
                  <a:gd name="T49" fmla="*/ 18 h 180"/>
                  <a:gd name="T50" fmla="*/ 99 w 182"/>
                  <a:gd name="T51" fmla="*/ 18 h 180"/>
                  <a:gd name="T52" fmla="*/ 121 w 182"/>
                  <a:gd name="T53" fmla="*/ 18 h 180"/>
                  <a:gd name="T54" fmla="*/ 144 w 182"/>
                  <a:gd name="T55" fmla="*/ 18 h 180"/>
                  <a:gd name="T56" fmla="*/ 167 w 182"/>
                  <a:gd name="T57" fmla="*/ 26 h 180"/>
                  <a:gd name="T58" fmla="*/ 175 w 182"/>
                  <a:gd name="T59" fmla="*/ 43 h 180"/>
                  <a:gd name="T60" fmla="*/ 182 w 182"/>
                  <a:gd name="T61" fmla="*/ 60 h 180"/>
                  <a:gd name="T62" fmla="*/ 175 w 182"/>
                  <a:gd name="T63" fmla="*/ 77 h 180"/>
                  <a:gd name="T64" fmla="*/ 159 w 182"/>
                  <a:gd name="T65" fmla="*/ 94 h 180"/>
                  <a:gd name="T66" fmla="*/ 137 w 182"/>
                  <a:gd name="T67" fmla="*/ 94 h 180"/>
                  <a:gd name="T68" fmla="*/ 114 w 182"/>
                  <a:gd name="T69" fmla="*/ 103 h 180"/>
                  <a:gd name="T70" fmla="*/ 91 w 182"/>
                  <a:gd name="T71" fmla="*/ 111 h 180"/>
                  <a:gd name="T72" fmla="*/ 83 w 182"/>
                  <a:gd name="T73" fmla="*/ 128 h 180"/>
                  <a:gd name="T74" fmla="*/ 76 w 182"/>
                  <a:gd name="T75" fmla="*/ 154 h 180"/>
                  <a:gd name="T76" fmla="*/ 68 w 182"/>
                  <a:gd name="T77" fmla="*/ 180 h 180"/>
                  <a:gd name="T78" fmla="*/ 53 w 182"/>
                  <a:gd name="T79" fmla="*/ 171 h 180"/>
                  <a:gd name="T80" fmla="*/ 38 w 182"/>
                  <a:gd name="T81" fmla="*/ 163 h 180"/>
                  <a:gd name="T82" fmla="*/ 15 w 182"/>
                  <a:gd name="T83" fmla="*/ 154 h 1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180"/>
                  <a:gd name="T128" fmla="*/ 182 w 182"/>
                  <a:gd name="T129" fmla="*/ 180 h 1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180">
                    <a:moveTo>
                      <a:pt x="0" y="154"/>
                    </a:moveTo>
                    <a:lnTo>
                      <a:pt x="7" y="154"/>
                    </a:lnTo>
                    <a:lnTo>
                      <a:pt x="7" y="145"/>
                    </a:lnTo>
                    <a:lnTo>
                      <a:pt x="15" y="145"/>
                    </a:lnTo>
                    <a:lnTo>
                      <a:pt x="23" y="145"/>
                    </a:lnTo>
                    <a:lnTo>
                      <a:pt x="30" y="145"/>
                    </a:lnTo>
                    <a:lnTo>
                      <a:pt x="38" y="145"/>
                    </a:lnTo>
                    <a:lnTo>
                      <a:pt x="38" y="137"/>
                    </a:lnTo>
                    <a:lnTo>
                      <a:pt x="45" y="137"/>
                    </a:lnTo>
                    <a:lnTo>
                      <a:pt x="53" y="137"/>
                    </a:lnTo>
                    <a:lnTo>
                      <a:pt x="53" y="128"/>
                    </a:lnTo>
                    <a:lnTo>
                      <a:pt x="61" y="128"/>
                    </a:lnTo>
                    <a:lnTo>
                      <a:pt x="68" y="120"/>
                    </a:lnTo>
                    <a:lnTo>
                      <a:pt x="76" y="120"/>
                    </a:lnTo>
                    <a:lnTo>
                      <a:pt x="76" y="111"/>
                    </a:lnTo>
                    <a:lnTo>
                      <a:pt x="83" y="111"/>
                    </a:lnTo>
                    <a:lnTo>
                      <a:pt x="91" y="111"/>
                    </a:lnTo>
                    <a:lnTo>
                      <a:pt x="91" y="103"/>
                    </a:lnTo>
                    <a:lnTo>
                      <a:pt x="99" y="103"/>
                    </a:lnTo>
                    <a:lnTo>
                      <a:pt x="106" y="103"/>
                    </a:lnTo>
                    <a:lnTo>
                      <a:pt x="106" y="94"/>
                    </a:lnTo>
                    <a:lnTo>
                      <a:pt x="114" y="94"/>
                    </a:lnTo>
                    <a:lnTo>
                      <a:pt x="121" y="94"/>
                    </a:lnTo>
                    <a:lnTo>
                      <a:pt x="129" y="94"/>
                    </a:lnTo>
                    <a:lnTo>
                      <a:pt x="137" y="94"/>
                    </a:lnTo>
                    <a:lnTo>
                      <a:pt x="144" y="94"/>
                    </a:lnTo>
                    <a:lnTo>
                      <a:pt x="152" y="94"/>
                    </a:lnTo>
                    <a:lnTo>
                      <a:pt x="159" y="94"/>
                    </a:lnTo>
                    <a:lnTo>
                      <a:pt x="167" y="94"/>
                    </a:lnTo>
                    <a:lnTo>
                      <a:pt x="167" y="86"/>
                    </a:lnTo>
                    <a:lnTo>
                      <a:pt x="175" y="86"/>
                    </a:lnTo>
                    <a:lnTo>
                      <a:pt x="182" y="77"/>
                    </a:lnTo>
                    <a:lnTo>
                      <a:pt x="182" y="69"/>
                    </a:lnTo>
                    <a:lnTo>
                      <a:pt x="182" y="60"/>
                    </a:lnTo>
                    <a:lnTo>
                      <a:pt x="182" y="52"/>
                    </a:lnTo>
                    <a:lnTo>
                      <a:pt x="175" y="52"/>
                    </a:lnTo>
                    <a:lnTo>
                      <a:pt x="167" y="52"/>
                    </a:lnTo>
                    <a:lnTo>
                      <a:pt x="167" y="43"/>
                    </a:lnTo>
                    <a:lnTo>
                      <a:pt x="159" y="43"/>
                    </a:lnTo>
                    <a:lnTo>
                      <a:pt x="152" y="43"/>
                    </a:lnTo>
                    <a:lnTo>
                      <a:pt x="144" y="35"/>
                    </a:lnTo>
                    <a:lnTo>
                      <a:pt x="137" y="35"/>
                    </a:lnTo>
                    <a:lnTo>
                      <a:pt x="129" y="35"/>
                    </a:lnTo>
                    <a:lnTo>
                      <a:pt x="121" y="43"/>
                    </a:lnTo>
                    <a:lnTo>
                      <a:pt x="114" y="43"/>
                    </a:lnTo>
                    <a:lnTo>
                      <a:pt x="106" y="43"/>
                    </a:lnTo>
                    <a:lnTo>
                      <a:pt x="99" y="43"/>
                    </a:lnTo>
                    <a:lnTo>
                      <a:pt x="91" y="43"/>
                    </a:lnTo>
                    <a:lnTo>
                      <a:pt x="91" y="35"/>
                    </a:lnTo>
                    <a:lnTo>
                      <a:pt x="83" y="35"/>
                    </a:lnTo>
                    <a:lnTo>
                      <a:pt x="76" y="35"/>
                    </a:lnTo>
                    <a:lnTo>
                      <a:pt x="68" y="35"/>
                    </a:lnTo>
                    <a:lnTo>
                      <a:pt x="68" y="43"/>
                    </a:lnTo>
                    <a:lnTo>
                      <a:pt x="68" y="52"/>
                    </a:lnTo>
                    <a:lnTo>
                      <a:pt x="76" y="43"/>
                    </a:lnTo>
                    <a:lnTo>
                      <a:pt x="68" y="43"/>
                    </a:lnTo>
                    <a:lnTo>
                      <a:pt x="61" y="43"/>
                    </a:lnTo>
                    <a:lnTo>
                      <a:pt x="53" y="35"/>
                    </a:lnTo>
                    <a:lnTo>
                      <a:pt x="45" y="35"/>
                    </a:lnTo>
                    <a:lnTo>
                      <a:pt x="45" y="26"/>
                    </a:lnTo>
                    <a:lnTo>
                      <a:pt x="38" y="26"/>
                    </a:lnTo>
                    <a:lnTo>
                      <a:pt x="30" y="26"/>
                    </a:lnTo>
                    <a:lnTo>
                      <a:pt x="30" y="18"/>
                    </a:lnTo>
                    <a:lnTo>
                      <a:pt x="23" y="18"/>
                    </a:lnTo>
                    <a:lnTo>
                      <a:pt x="30" y="18"/>
                    </a:lnTo>
                    <a:lnTo>
                      <a:pt x="38" y="18"/>
                    </a:lnTo>
                    <a:lnTo>
                      <a:pt x="45" y="18"/>
                    </a:lnTo>
                    <a:lnTo>
                      <a:pt x="53" y="18"/>
                    </a:lnTo>
                    <a:lnTo>
                      <a:pt x="53" y="9"/>
                    </a:lnTo>
                    <a:lnTo>
                      <a:pt x="61" y="9"/>
                    </a:lnTo>
                    <a:lnTo>
                      <a:pt x="68" y="9"/>
                    </a:lnTo>
                    <a:lnTo>
                      <a:pt x="68" y="0"/>
                    </a:lnTo>
                    <a:lnTo>
                      <a:pt x="76" y="0"/>
                    </a:lnTo>
                    <a:lnTo>
                      <a:pt x="76" y="9"/>
                    </a:lnTo>
                    <a:lnTo>
                      <a:pt x="76" y="18"/>
                    </a:lnTo>
                    <a:lnTo>
                      <a:pt x="83" y="18"/>
                    </a:lnTo>
                    <a:lnTo>
                      <a:pt x="91" y="18"/>
                    </a:lnTo>
                    <a:lnTo>
                      <a:pt x="99" y="18"/>
                    </a:lnTo>
                    <a:lnTo>
                      <a:pt x="106" y="18"/>
                    </a:lnTo>
                    <a:lnTo>
                      <a:pt x="114" y="18"/>
                    </a:lnTo>
                    <a:lnTo>
                      <a:pt x="121" y="18"/>
                    </a:lnTo>
                    <a:lnTo>
                      <a:pt x="129" y="18"/>
                    </a:lnTo>
                    <a:lnTo>
                      <a:pt x="137" y="18"/>
                    </a:lnTo>
                    <a:lnTo>
                      <a:pt x="144" y="18"/>
                    </a:lnTo>
                    <a:lnTo>
                      <a:pt x="152" y="26"/>
                    </a:lnTo>
                    <a:lnTo>
                      <a:pt x="159" y="26"/>
                    </a:lnTo>
                    <a:lnTo>
                      <a:pt x="167" y="26"/>
                    </a:lnTo>
                    <a:lnTo>
                      <a:pt x="167" y="35"/>
                    </a:lnTo>
                    <a:lnTo>
                      <a:pt x="175" y="35"/>
                    </a:lnTo>
                    <a:lnTo>
                      <a:pt x="175" y="43"/>
                    </a:lnTo>
                    <a:lnTo>
                      <a:pt x="182" y="43"/>
                    </a:lnTo>
                    <a:lnTo>
                      <a:pt x="182" y="52"/>
                    </a:lnTo>
                    <a:lnTo>
                      <a:pt x="182" y="60"/>
                    </a:lnTo>
                    <a:lnTo>
                      <a:pt x="182" y="69"/>
                    </a:lnTo>
                    <a:lnTo>
                      <a:pt x="182" y="77"/>
                    </a:lnTo>
                    <a:lnTo>
                      <a:pt x="175" y="77"/>
                    </a:lnTo>
                    <a:lnTo>
                      <a:pt x="175" y="86"/>
                    </a:lnTo>
                    <a:lnTo>
                      <a:pt x="167" y="86"/>
                    </a:lnTo>
                    <a:lnTo>
                      <a:pt x="159" y="94"/>
                    </a:lnTo>
                    <a:lnTo>
                      <a:pt x="152" y="94"/>
                    </a:lnTo>
                    <a:lnTo>
                      <a:pt x="144" y="94"/>
                    </a:lnTo>
                    <a:lnTo>
                      <a:pt x="137" y="94"/>
                    </a:lnTo>
                    <a:lnTo>
                      <a:pt x="129" y="94"/>
                    </a:lnTo>
                    <a:lnTo>
                      <a:pt x="121" y="94"/>
                    </a:lnTo>
                    <a:lnTo>
                      <a:pt x="114" y="103"/>
                    </a:lnTo>
                    <a:lnTo>
                      <a:pt x="106" y="103"/>
                    </a:lnTo>
                    <a:lnTo>
                      <a:pt x="99" y="111"/>
                    </a:lnTo>
                    <a:lnTo>
                      <a:pt x="91" y="111"/>
                    </a:lnTo>
                    <a:lnTo>
                      <a:pt x="91" y="120"/>
                    </a:lnTo>
                    <a:lnTo>
                      <a:pt x="83" y="120"/>
                    </a:lnTo>
                    <a:lnTo>
                      <a:pt x="83" y="128"/>
                    </a:lnTo>
                    <a:lnTo>
                      <a:pt x="76" y="137"/>
                    </a:lnTo>
                    <a:lnTo>
                      <a:pt x="76" y="145"/>
                    </a:lnTo>
                    <a:lnTo>
                      <a:pt x="76" y="154"/>
                    </a:lnTo>
                    <a:lnTo>
                      <a:pt x="76" y="163"/>
                    </a:lnTo>
                    <a:lnTo>
                      <a:pt x="68" y="171"/>
                    </a:lnTo>
                    <a:lnTo>
                      <a:pt x="68" y="180"/>
                    </a:lnTo>
                    <a:lnTo>
                      <a:pt x="61" y="180"/>
                    </a:lnTo>
                    <a:lnTo>
                      <a:pt x="61" y="171"/>
                    </a:lnTo>
                    <a:lnTo>
                      <a:pt x="53" y="171"/>
                    </a:lnTo>
                    <a:lnTo>
                      <a:pt x="53" y="163"/>
                    </a:lnTo>
                    <a:lnTo>
                      <a:pt x="45" y="163"/>
                    </a:lnTo>
                    <a:lnTo>
                      <a:pt x="38" y="163"/>
                    </a:lnTo>
                    <a:lnTo>
                      <a:pt x="30" y="163"/>
                    </a:lnTo>
                    <a:lnTo>
                      <a:pt x="23" y="163"/>
                    </a:lnTo>
                    <a:lnTo>
                      <a:pt x="15" y="154"/>
                    </a:lnTo>
                    <a:lnTo>
                      <a:pt x="7" y="154"/>
                    </a:lnTo>
                    <a:lnTo>
                      <a:pt x="0" y="154"/>
                    </a:lnTo>
                    <a:close/>
                  </a:path>
                </a:pathLst>
              </a:custGeom>
              <a:solidFill>
                <a:srgbClr val="02ABEA"/>
              </a:solidFill>
              <a:ln w="9525">
                <a:noFill/>
                <a:round/>
                <a:headEnd/>
                <a:tailEnd/>
              </a:ln>
            </p:spPr>
            <p:txBody>
              <a:bodyPr/>
              <a:lstStyle/>
              <a:p>
                <a:endParaRPr lang="en-US">
                  <a:solidFill>
                    <a:srgbClr val="1C1C1C"/>
                  </a:solidFill>
                </a:endParaRPr>
              </a:p>
            </p:txBody>
          </p:sp>
          <p:sp>
            <p:nvSpPr>
              <p:cNvPr id="14438" name="Freeform 388"/>
              <p:cNvSpPr>
                <a:spLocks/>
              </p:cNvSpPr>
              <p:nvPr/>
            </p:nvSpPr>
            <p:spPr bwMode="auto">
              <a:xfrm>
                <a:off x="3457" y="3196"/>
                <a:ext cx="182" cy="180"/>
              </a:xfrm>
              <a:custGeom>
                <a:avLst/>
                <a:gdLst>
                  <a:gd name="T0" fmla="*/ 7 w 182"/>
                  <a:gd name="T1" fmla="*/ 145 h 180"/>
                  <a:gd name="T2" fmla="*/ 30 w 182"/>
                  <a:gd name="T3" fmla="*/ 145 h 180"/>
                  <a:gd name="T4" fmla="*/ 45 w 182"/>
                  <a:gd name="T5" fmla="*/ 137 h 180"/>
                  <a:gd name="T6" fmla="*/ 61 w 182"/>
                  <a:gd name="T7" fmla="*/ 128 h 180"/>
                  <a:gd name="T8" fmla="*/ 76 w 182"/>
                  <a:gd name="T9" fmla="*/ 111 h 180"/>
                  <a:gd name="T10" fmla="*/ 91 w 182"/>
                  <a:gd name="T11" fmla="*/ 103 h 180"/>
                  <a:gd name="T12" fmla="*/ 106 w 182"/>
                  <a:gd name="T13" fmla="*/ 94 h 180"/>
                  <a:gd name="T14" fmla="*/ 129 w 182"/>
                  <a:gd name="T15" fmla="*/ 94 h 180"/>
                  <a:gd name="T16" fmla="*/ 152 w 182"/>
                  <a:gd name="T17" fmla="*/ 94 h 180"/>
                  <a:gd name="T18" fmla="*/ 167 w 182"/>
                  <a:gd name="T19" fmla="*/ 86 h 180"/>
                  <a:gd name="T20" fmla="*/ 182 w 182"/>
                  <a:gd name="T21" fmla="*/ 69 h 180"/>
                  <a:gd name="T22" fmla="*/ 175 w 182"/>
                  <a:gd name="T23" fmla="*/ 52 h 180"/>
                  <a:gd name="T24" fmla="*/ 159 w 182"/>
                  <a:gd name="T25" fmla="*/ 43 h 180"/>
                  <a:gd name="T26" fmla="*/ 137 w 182"/>
                  <a:gd name="T27" fmla="*/ 35 h 180"/>
                  <a:gd name="T28" fmla="*/ 114 w 182"/>
                  <a:gd name="T29" fmla="*/ 43 h 180"/>
                  <a:gd name="T30" fmla="*/ 91 w 182"/>
                  <a:gd name="T31" fmla="*/ 43 h 180"/>
                  <a:gd name="T32" fmla="*/ 76 w 182"/>
                  <a:gd name="T33" fmla="*/ 35 h 180"/>
                  <a:gd name="T34" fmla="*/ 68 w 182"/>
                  <a:gd name="T35" fmla="*/ 52 h 180"/>
                  <a:gd name="T36" fmla="*/ 61 w 182"/>
                  <a:gd name="T37" fmla="*/ 43 h 180"/>
                  <a:gd name="T38" fmla="*/ 45 w 182"/>
                  <a:gd name="T39" fmla="*/ 26 h 180"/>
                  <a:gd name="T40" fmla="*/ 30 w 182"/>
                  <a:gd name="T41" fmla="*/ 18 h 180"/>
                  <a:gd name="T42" fmla="*/ 38 w 182"/>
                  <a:gd name="T43" fmla="*/ 18 h 180"/>
                  <a:gd name="T44" fmla="*/ 53 w 182"/>
                  <a:gd name="T45" fmla="*/ 9 h 180"/>
                  <a:gd name="T46" fmla="*/ 68 w 182"/>
                  <a:gd name="T47" fmla="*/ 0 h 180"/>
                  <a:gd name="T48" fmla="*/ 76 w 182"/>
                  <a:gd name="T49" fmla="*/ 18 h 180"/>
                  <a:gd name="T50" fmla="*/ 99 w 182"/>
                  <a:gd name="T51" fmla="*/ 18 h 180"/>
                  <a:gd name="T52" fmla="*/ 121 w 182"/>
                  <a:gd name="T53" fmla="*/ 18 h 180"/>
                  <a:gd name="T54" fmla="*/ 144 w 182"/>
                  <a:gd name="T55" fmla="*/ 18 h 180"/>
                  <a:gd name="T56" fmla="*/ 167 w 182"/>
                  <a:gd name="T57" fmla="*/ 26 h 180"/>
                  <a:gd name="T58" fmla="*/ 175 w 182"/>
                  <a:gd name="T59" fmla="*/ 43 h 180"/>
                  <a:gd name="T60" fmla="*/ 182 w 182"/>
                  <a:gd name="T61" fmla="*/ 60 h 180"/>
                  <a:gd name="T62" fmla="*/ 175 w 182"/>
                  <a:gd name="T63" fmla="*/ 77 h 180"/>
                  <a:gd name="T64" fmla="*/ 159 w 182"/>
                  <a:gd name="T65" fmla="*/ 94 h 180"/>
                  <a:gd name="T66" fmla="*/ 137 w 182"/>
                  <a:gd name="T67" fmla="*/ 94 h 180"/>
                  <a:gd name="T68" fmla="*/ 114 w 182"/>
                  <a:gd name="T69" fmla="*/ 103 h 180"/>
                  <a:gd name="T70" fmla="*/ 91 w 182"/>
                  <a:gd name="T71" fmla="*/ 111 h 180"/>
                  <a:gd name="T72" fmla="*/ 83 w 182"/>
                  <a:gd name="T73" fmla="*/ 128 h 180"/>
                  <a:gd name="T74" fmla="*/ 76 w 182"/>
                  <a:gd name="T75" fmla="*/ 154 h 180"/>
                  <a:gd name="T76" fmla="*/ 68 w 182"/>
                  <a:gd name="T77" fmla="*/ 180 h 180"/>
                  <a:gd name="T78" fmla="*/ 53 w 182"/>
                  <a:gd name="T79" fmla="*/ 171 h 180"/>
                  <a:gd name="T80" fmla="*/ 38 w 182"/>
                  <a:gd name="T81" fmla="*/ 163 h 180"/>
                  <a:gd name="T82" fmla="*/ 15 w 182"/>
                  <a:gd name="T83" fmla="*/ 154 h 1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180"/>
                  <a:gd name="T128" fmla="*/ 182 w 182"/>
                  <a:gd name="T129" fmla="*/ 180 h 1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180">
                    <a:moveTo>
                      <a:pt x="0" y="154"/>
                    </a:moveTo>
                    <a:lnTo>
                      <a:pt x="7" y="154"/>
                    </a:lnTo>
                    <a:lnTo>
                      <a:pt x="7" y="145"/>
                    </a:lnTo>
                    <a:lnTo>
                      <a:pt x="15" y="145"/>
                    </a:lnTo>
                    <a:lnTo>
                      <a:pt x="23" y="145"/>
                    </a:lnTo>
                    <a:lnTo>
                      <a:pt x="30" y="145"/>
                    </a:lnTo>
                    <a:lnTo>
                      <a:pt x="38" y="145"/>
                    </a:lnTo>
                    <a:lnTo>
                      <a:pt x="38" y="137"/>
                    </a:lnTo>
                    <a:lnTo>
                      <a:pt x="45" y="137"/>
                    </a:lnTo>
                    <a:lnTo>
                      <a:pt x="53" y="137"/>
                    </a:lnTo>
                    <a:lnTo>
                      <a:pt x="53" y="128"/>
                    </a:lnTo>
                    <a:lnTo>
                      <a:pt x="61" y="128"/>
                    </a:lnTo>
                    <a:lnTo>
                      <a:pt x="68" y="120"/>
                    </a:lnTo>
                    <a:lnTo>
                      <a:pt x="76" y="120"/>
                    </a:lnTo>
                    <a:lnTo>
                      <a:pt x="76" y="111"/>
                    </a:lnTo>
                    <a:lnTo>
                      <a:pt x="83" y="111"/>
                    </a:lnTo>
                    <a:lnTo>
                      <a:pt x="91" y="111"/>
                    </a:lnTo>
                    <a:lnTo>
                      <a:pt x="91" y="103"/>
                    </a:lnTo>
                    <a:lnTo>
                      <a:pt x="99" y="103"/>
                    </a:lnTo>
                    <a:lnTo>
                      <a:pt x="106" y="103"/>
                    </a:lnTo>
                    <a:lnTo>
                      <a:pt x="106" y="94"/>
                    </a:lnTo>
                    <a:lnTo>
                      <a:pt x="114" y="94"/>
                    </a:lnTo>
                    <a:lnTo>
                      <a:pt x="121" y="94"/>
                    </a:lnTo>
                    <a:lnTo>
                      <a:pt x="129" y="94"/>
                    </a:lnTo>
                    <a:lnTo>
                      <a:pt x="137" y="94"/>
                    </a:lnTo>
                    <a:lnTo>
                      <a:pt x="144" y="94"/>
                    </a:lnTo>
                    <a:lnTo>
                      <a:pt x="152" y="94"/>
                    </a:lnTo>
                    <a:lnTo>
                      <a:pt x="159" y="94"/>
                    </a:lnTo>
                    <a:lnTo>
                      <a:pt x="167" y="94"/>
                    </a:lnTo>
                    <a:lnTo>
                      <a:pt x="167" y="86"/>
                    </a:lnTo>
                    <a:lnTo>
                      <a:pt x="175" y="86"/>
                    </a:lnTo>
                    <a:lnTo>
                      <a:pt x="182" y="77"/>
                    </a:lnTo>
                    <a:lnTo>
                      <a:pt x="182" y="69"/>
                    </a:lnTo>
                    <a:lnTo>
                      <a:pt x="182" y="60"/>
                    </a:lnTo>
                    <a:lnTo>
                      <a:pt x="182" y="52"/>
                    </a:lnTo>
                    <a:lnTo>
                      <a:pt x="175" y="52"/>
                    </a:lnTo>
                    <a:lnTo>
                      <a:pt x="167" y="52"/>
                    </a:lnTo>
                    <a:lnTo>
                      <a:pt x="167" y="43"/>
                    </a:lnTo>
                    <a:lnTo>
                      <a:pt x="159" y="43"/>
                    </a:lnTo>
                    <a:lnTo>
                      <a:pt x="152" y="43"/>
                    </a:lnTo>
                    <a:lnTo>
                      <a:pt x="144" y="35"/>
                    </a:lnTo>
                    <a:lnTo>
                      <a:pt x="137" y="35"/>
                    </a:lnTo>
                    <a:lnTo>
                      <a:pt x="129" y="35"/>
                    </a:lnTo>
                    <a:lnTo>
                      <a:pt x="121" y="43"/>
                    </a:lnTo>
                    <a:lnTo>
                      <a:pt x="114" y="43"/>
                    </a:lnTo>
                    <a:lnTo>
                      <a:pt x="106" y="43"/>
                    </a:lnTo>
                    <a:lnTo>
                      <a:pt x="99" y="43"/>
                    </a:lnTo>
                    <a:lnTo>
                      <a:pt x="91" y="43"/>
                    </a:lnTo>
                    <a:lnTo>
                      <a:pt x="91" y="35"/>
                    </a:lnTo>
                    <a:lnTo>
                      <a:pt x="83" y="35"/>
                    </a:lnTo>
                    <a:lnTo>
                      <a:pt x="76" y="35"/>
                    </a:lnTo>
                    <a:lnTo>
                      <a:pt x="68" y="35"/>
                    </a:lnTo>
                    <a:lnTo>
                      <a:pt x="68" y="43"/>
                    </a:lnTo>
                    <a:lnTo>
                      <a:pt x="68" y="52"/>
                    </a:lnTo>
                    <a:lnTo>
                      <a:pt x="76" y="43"/>
                    </a:lnTo>
                    <a:lnTo>
                      <a:pt x="68" y="43"/>
                    </a:lnTo>
                    <a:lnTo>
                      <a:pt x="61" y="43"/>
                    </a:lnTo>
                    <a:lnTo>
                      <a:pt x="53" y="35"/>
                    </a:lnTo>
                    <a:lnTo>
                      <a:pt x="45" y="35"/>
                    </a:lnTo>
                    <a:lnTo>
                      <a:pt x="45" y="26"/>
                    </a:lnTo>
                    <a:lnTo>
                      <a:pt x="38" y="26"/>
                    </a:lnTo>
                    <a:lnTo>
                      <a:pt x="30" y="26"/>
                    </a:lnTo>
                    <a:lnTo>
                      <a:pt x="30" y="18"/>
                    </a:lnTo>
                    <a:lnTo>
                      <a:pt x="23" y="18"/>
                    </a:lnTo>
                    <a:lnTo>
                      <a:pt x="30" y="18"/>
                    </a:lnTo>
                    <a:lnTo>
                      <a:pt x="38" y="18"/>
                    </a:lnTo>
                    <a:lnTo>
                      <a:pt x="45" y="18"/>
                    </a:lnTo>
                    <a:lnTo>
                      <a:pt x="53" y="18"/>
                    </a:lnTo>
                    <a:lnTo>
                      <a:pt x="53" y="9"/>
                    </a:lnTo>
                    <a:lnTo>
                      <a:pt x="61" y="9"/>
                    </a:lnTo>
                    <a:lnTo>
                      <a:pt x="68" y="9"/>
                    </a:lnTo>
                    <a:lnTo>
                      <a:pt x="68" y="0"/>
                    </a:lnTo>
                    <a:lnTo>
                      <a:pt x="76" y="0"/>
                    </a:lnTo>
                    <a:lnTo>
                      <a:pt x="76" y="9"/>
                    </a:lnTo>
                    <a:lnTo>
                      <a:pt x="76" y="18"/>
                    </a:lnTo>
                    <a:lnTo>
                      <a:pt x="83" y="18"/>
                    </a:lnTo>
                    <a:lnTo>
                      <a:pt x="91" y="18"/>
                    </a:lnTo>
                    <a:lnTo>
                      <a:pt x="99" y="18"/>
                    </a:lnTo>
                    <a:lnTo>
                      <a:pt x="106" y="18"/>
                    </a:lnTo>
                    <a:lnTo>
                      <a:pt x="114" y="18"/>
                    </a:lnTo>
                    <a:lnTo>
                      <a:pt x="121" y="18"/>
                    </a:lnTo>
                    <a:lnTo>
                      <a:pt x="129" y="18"/>
                    </a:lnTo>
                    <a:lnTo>
                      <a:pt x="137" y="18"/>
                    </a:lnTo>
                    <a:lnTo>
                      <a:pt x="144" y="18"/>
                    </a:lnTo>
                    <a:lnTo>
                      <a:pt x="152" y="26"/>
                    </a:lnTo>
                    <a:lnTo>
                      <a:pt x="159" y="26"/>
                    </a:lnTo>
                    <a:lnTo>
                      <a:pt x="167" y="26"/>
                    </a:lnTo>
                    <a:lnTo>
                      <a:pt x="167" y="35"/>
                    </a:lnTo>
                    <a:lnTo>
                      <a:pt x="175" y="35"/>
                    </a:lnTo>
                    <a:lnTo>
                      <a:pt x="175" y="43"/>
                    </a:lnTo>
                    <a:lnTo>
                      <a:pt x="182" y="43"/>
                    </a:lnTo>
                    <a:lnTo>
                      <a:pt x="182" y="52"/>
                    </a:lnTo>
                    <a:lnTo>
                      <a:pt x="182" y="60"/>
                    </a:lnTo>
                    <a:lnTo>
                      <a:pt x="182" y="69"/>
                    </a:lnTo>
                    <a:lnTo>
                      <a:pt x="182" y="77"/>
                    </a:lnTo>
                    <a:lnTo>
                      <a:pt x="175" y="77"/>
                    </a:lnTo>
                    <a:lnTo>
                      <a:pt x="175" y="86"/>
                    </a:lnTo>
                    <a:lnTo>
                      <a:pt x="167" y="86"/>
                    </a:lnTo>
                    <a:lnTo>
                      <a:pt x="159" y="94"/>
                    </a:lnTo>
                    <a:lnTo>
                      <a:pt x="152" y="94"/>
                    </a:lnTo>
                    <a:lnTo>
                      <a:pt x="144" y="94"/>
                    </a:lnTo>
                    <a:lnTo>
                      <a:pt x="137" y="94"/>
                    </a:lnTo>
                    <a:lnTo>
                      <a:pt x="129" y="94"/>
                    </a:lnTo>
                    <a:lnTo>
                      <a:pt x="121" y="94"/>
                    </a:lnTo>
                    <a:lnTo>
                      <a:pt x="114" y="103"/>
                    </a:lnTo>
                    <a:lnTo>
                      <a:pt x="106" y="103"/>
                    </a:lnTo>
                    <a:lnTo>
                      <a:pt x="99" y="111"/>
                    </a:lnTo>
                    <a:lnTo>
                      <a:pt x="91" y="111"/>
                    </a:lnTo>
                    <a:lnTo>
                      <a:pt x="91" y="120"/>
                    </a:lnTo>
                    <a:lnTo>
                      <a:pt x="83" y="120"/>
                    </a:lnTo>
                    <a:lnTo>
                      <a:pt x="83" y="128"/>
                    </a:lnTo>
                    <a:lnTo>
                      <a:pt x="76" y="137"/>
                    </a:lnTo>
                    <a:lnTo>
                      <a:pt x="76" y="145"/>
                    </a:lnTo>
                    <a:lnTo>
                      <a:pt x="76" y="154"/>
                    </a:lnTo>
                    <a:lnTo>
                      <a:pt x="76" y="163"/>
                    </a:lnTo>
                    <a:lnTo>
                      <a:pt x="68" y="171"/>
                    </a:lnTo>
                    <a:lnTo>
                      <a:pt x="68" y="180"/>
                    </a:lnTo>
                    <a:lnTo>
                      <a:pt x="61" y="180"/>
                    </a:lnTo>
                    <a:lnTo>
                      <a:pt x="61" y="171"/>
                    </a:lnTo>
                    <a:lnTo>
                      <a:pt x="53" y="171"/>
                    </a:lnTo>
                    <a:lnTo>
                      <a:pt x="53" y="163"/>
                    </a:lnTo>
                    <a:lnTo>
                      <a:pt x="45" y="163"/>
                    </a:lnTo>
                    <a:lnTo>
                      <a:pt x="38" y="163"/>
                    </a:lnTo>
                    <a:lnTo>
                      <a:pt x="30" y="163"/>
                    </a:lnTo>
                    <a:lnTo>
                      <a:pt x="23" y="163"/>
                    </a:lnTo>
                    <a:lnTo>
                      <a:pt x="15" y="154"/>
                    </a:lnTo>
                    <a:lnTo>
                      <a:pt x="7" y="154"/>
                    </a:lnTo>
                    <a:lnTo>
                      <a:pt x="0" y="154"/>
                    </a:lnTo>
                    <a:close/>
                  </a:path>
                </a:pathLst>
              </a:custGeom>
              <a:noFill/>
              <a:ln w="12700">
                <a:solidFill>
                  <a:srgbClr val="0000D4"/>
                </a:solidFill>
                <a:round/>
                <a:headEnd/>
                <a:tailEnd/>
              </a:ln>
            </p:spPr>
            <p:txBody>
              <a:bodyPr/>
              <a:lstStyle/>
              <a:p>
                <a:endParaRPr lang="en-US">
                  <a:solidFill>
                    <a:srgbClr val="1C1C1C"/>
                  </a:solidFill>
                </a:endParaRPr>
              </a:p>
            </p:txBody>
          </p:sp>
        </p:grpSp>
        <p:sp>
          <p:nvSpPr>
            <p:cNvPr id="392" name="TextBox 391"/>
            <p:cNvSpPr txBox="1"/>
            <p:nvPr/>
          </p:nvSpPr>
          <p:spPr>
            <a:xfrm>
              <a:off x="5261316" y="1463041"/>
              <a:ext cx="1350498" cy="734625"/>
            </a:xfrm>
            <a:prstGeom prst="rect">
              <a:avLst/>
            </a:prstGeom>
            <a:noFill/>
          </p:spPr>
          <p:txBody>
            <a:bodyPr wrap="square" rtlCol="0">
              <a:spAutoFit/>
            </a:bodyPr>
            <a:lstStyle/>
            <a:p>
              <a:pPr algn="ctr">
                <a:lnSpc>
                  <a:spcPts val="2500"/>
                </a:lnSpc>
              </a:pPr>
              <a:r>
                <a:rPr lang="en-US" sz="2400" b="1" dirty="0" smtClean="0">
                  <a:solidFill>
                    <a:srgbClr val="005DA2"/>
                  </a:solidFill>
                </a:rPr>
                <a:t>Leaks</a:t>
              </a:r>
            </a:p>
            <a:p>
              <a:pPr algn="ctr">
                <a:lnSpc>
                  <a:spcPts val="2500"/>
                </a:lnSpc>
              </a:pPr>
              <a:r>
                <a:rPr lang="en-US" sz="2400" b="1" dirty="0" smtClean="0">
                  <a:solidFill>
                    <a:srgbClr val="005DA2"/>
                  </a:solidFill>
                </a:rPr>
                <a:t>(liquid)</a:t>
              </a:r>
              <a:endParaRPr lang="en-US" sz="2400" b="1" dirty="0">
                <a:solidFill>
                  <a:srgbClr val="005DA2"/>
                </a:solidFill>
              </a:endParaRPr>
            </a:p>
          </p:txBody>
        </p:sp>
        <p:sp>
          <p:nvSpPr>
            <p:cNvPr id="393" name="TextBox 392"/>
            <p:cNvSpPr txBox="1"/>
            <p:nvPr/>
          </p:nvSpPr>
          <p:spPr>
            <a:xfrm>
              <a:off x="6722013" y="1657644"/>
              <a:ext cx="2562667" cy="2015936"/>
            </a:xfrm>
            <a:prstGeom prst="rect">
              <a:avLst/>
            </a:prstGeom>
            <a:noFill/>
          </p:spPr>
          <p:txBody>
            <a:bodyPr wrap="square" rtlCol="0">
              <a:spAutoFit/>
            </a:bodyPr>
            <a:lstStyle/>
            <a:p>
              <a:pPr algn="ctr">
                <a:lnSpc>
                  <a:spcPts val="2500"/>
                </a:lnSpc>
              </a:pPr>
              <a:r>
                <a:rPr lang="en-US" sz="2400" b="1" spc="-20" dirty="0" smtClean="0">
                  <a:solidFill>
                    <a:srgbClr val="005DA2"/>
                  </a:solidFill>
                </a:rPr>
                <a:t>Cooking</a:t>
              </a:r>
            </a:p>
            <a:p>
              <a:pPr algn="ctr">
                <a:lnSpc>
                  <a:spcPts val="2500"/>
                </a:lnSpc>
              </a:pPr>
              <a:r>
                <a:rPr lang="en-US" sz="2400" b="1" spc="-20" dirty="0" smtClean="0">
                  <a:solidFill>
                    <a:srgbClr val="005DA2"/>
                  </a:solidFill>
                </a:rPr>
                <a:t>Bathing</a:t>
              </a:r>
            </a:p>
            <a:p>
              <a:pPr algn="ctr">
                <a:lnSpc>
                  <a:spcPts val="2500"/>
                </a:lnSpc>
              </a:pPr>
              <a:r>
                <a:rPr lang="en-US" sz="2400" b="1" spc="-20" dirty="0" smtClean="0">
                  <a:solidFill>
                    <a:srgbClr val="005DA2"/>
                  </a:solidFill>
                </a:rPr>
                <a:t>Watering Plants</a:t>
              </a:r>
            </a:p>
            <a:p>
              <a:pPr algn="ctr">
                <a:lnSpc>
                  <a:spcPts val="2500"/>
                </a:lnSpc>
              </a:pPr>
              <a:r>
                <a:rPr lang="en-US" sz="2400" b="1" spc="-20" dirty="0" smtClean="0">
                  <a:solidFill>
                    <a:srgbClr val="005DA2"/>
                  </a:solidFill>
                </a:rPr>
                <a:t>Breathing</a:t>
              </a:r>
            </a:p>
            <a:p>
              <a:pPr algn="ctr">
                <a:lnSpc>
                  <a:spcPts val="2500"/>
                </a:lnSpc>
              </a:pPr>
              <a:r>
                <a:rPr lang="en-US" sz="2400" b="1" spc="-20" dirty="0" smtClean="0">
                  <a:solidFill>
                    <a:srgbClr val="005DA2"/>
                  </a:solidFill>
                </a:rPr>
                <a:t>Washing </a:t>
              </a:r>
            </a:p>
            <a:p>
              <a:pPr algn="ctr">
                <a:lnSpc>
                  <a:spcPts val="2500"/>
                </a:lnSpc>
              </a:pPr>
              <a:r>
                <a:rPr lang="en-US" sz="2400" b="1" spc="-20" dirty="0" smtClean="0">
                  <a:solidFill>
                    <a:srgbClr val="005DA2"/>
                  </a:solidFill>
                </a:rPr>
                <a:t>(water vapor)</a:t>
              </a:r>
            </a:p>
          </p:txBody>
        </p:sp>
        <p:sp>
          <p:nvSpPr>
            <p:cNvPr id="394" name="TextBox 393"/>
            <p:cNvSpPr txBox="1"/>
            <p:nvPr/>
          </p:nvSpPr>
          <p:spPr>
            <a:xfrm>
              <a:off x="2518117" y="4414912"/>
              <a:ext cx="2138289" cy="733534"/>
            </a:xfrm>
            <a:prstGeom prst="rect">
              <a:avLst/>
            </a:prstGeom>
            <a:noFill/>
          </p:spPr>
          <p:txBody>
            <a:bodyPr wrap="square" rtlCol="0">
              <a:spAutoFit/>
            </a:bodyPr>
            <a:lstStyle/>
            <a:p>
              <a:pPr algn="ctr">
                <a:lnSpc>
                  <a:spcPts val="2500"/>
                </a:lnSpc>
              </a:pPr>
              <a:r>
                <a:rPr lang="en-US" sz="2400" b="1" dirty="0" smtClean="0">
                  <a:solidFill>
                    <a:srgbClr val="005DA2"/>
                  </a:solidFill>
                </a:rPr>
                <a:t>Surface water</a:t>
              </a:r>
            </a:p>
            <a:p>
              <a:pPr algn="ctr">
                <a:lnSpc>
                  <a:spcPts val="2500"/>
                </a:lnSpc>
              </a:pPr>
              <a:r>
                <a:rPr lang="en-US" sz="2400" b="1" dirty="0" smtClean="0">
                  <a:solidFill>
                    <a:srgbClr val="005DA2"/>
                  </a:solidFill>
                </a:rPr>
                <a:t>(liquid)</a:t>
              </a:r>
              <a:endParaRPr lang="en-US" sz="2400" b="1" dirty="0">
                <a:solidFill>
                  <a:srgbClr val="005DA2"/>
                </a:solidFill>
              </a:endParaRPr>
            </a:p>
          </p:txBody>
        </p:sp>
        <p:sp>
          <p:nvSpPr>
            <p:cNvPr id="395" name="TextBox 394"/>
            <p:cNvSpPr txBox="1"/>
            <p:nvPr/>
          </p:nvSpPr>
          <p:spPr>
            <a:xfrm>
              <a:off x="7005714" y="4836945"/>
              <a:ext cx="2053883" cy="733534"/>
            </a:xfrm>
            <a:prstGeom prst="rect">
              <a:avLst/>
            </a:prstGeom>
            <a:noFill/>
          </p:spPr>
          <p:txBody>
            <a:bodyPr wrap="square" rtlCol="0">
              <a:spAutoFit/>
            </a:bodyPr>
            <a:lstStyle/>
            <a:p>
              <a:pPr algn="ctr">
                <a:lnSpc>
                  <a:spcPts val="2500"/>
                </a:lnSpc>
              </a:pPr>
              <a:r>
                <a:rPr lang="en-US" sz="2400" b="1" spc="-20" dirty="0" smtClean="0">
                  <a:solidFill>
                    <a:srgbClr val="005DA2"/>
                  </a:solidFill>
                </a:rPr>
                <a:t>Air from soil</a:t>
              </a:r>
            </a:p>
            <a:p>
              <a:pPr algn="ctr">
                <a:lnSpc>
                  <a:spcPts val="2500"/>
                </a:lnSpc>
              </a:pPr>
              <a:r>
                <a:rPr lang="en-US" sz="2400" b="1" spc="-20" dirty="0" smtClean="0">
                  <a:solidFill>
                    <a:srgbClr val="005DA2"/>
                  </a:solidFill>
                </a:rPr>
                <a:t>(water vapor)</a:t>
              </a:r>
              <a:endParaRPr lang="en-US" sz="2400" b="1" spc="-20" dirty="0">
                <a:solidFill>
                  <a:srgbClr val="005DA2"/>
                </a:solidFill>
              </a:endParaRPr>
            </a:p>
          </p:txBody>
        </p:sp>
        <p:sp>
          <p:nvSpPr>
            <p:cNvPr id="396" name="TextBox 395"/>
            <p:cNvSpPr txBox="1"/>
            <p:nvPr/>
          </p:nvSpPr>
          <p:spPr>
            <a:xfrm>
              <a:off x="4822873" y="5495779"/>
              <a:ext cx="2053883" cy="733534"/>
            </a:xfrm>
            <a:prstGeom prst="rect">
              <a:avLst/>
            </a:prstGeom>
            <a:noFill/>
          </p:spPr>
          <p:txBody>
            <a:bodyPr wrap="square" rtlCol="0">
              <a:spAutoFit/>
            </a:bodyPr>
            <a:lstStyle/>
            <a:p>
              <a:pPr algn="ctr">
                <a:lnSpc>
                  <a:spcPts val="2500"/>
                </a:lnSpc>
              </a:pPr>
              <a:r>
                <a:rPr lang="en-US" sz="2400" b="1" dirty="0" smtClean="0">
                  <a:solidFill>
                    <a:srgbClr val="005DA2"/>
                  </a:solidFill>
                </a:rPr>
                <a:t>Groundwater</a:t>
              </a:r>
            </a:p>
            <a:p>
              <a:pPr algn="ctr">
                <a:lnSpc>
                  <a:spcPts val="2500"/>
                </a:lnSpc>
              </a:pPr>
              <a:r>
                <a:rPr lang="en-US" sz="2400" b="1" dirty="0" smtClean="0">
                  <a:solidFill>
                    <a:srgbClr val="005DA2"/>
                  </a:solidFill>
                </a:rPr>
                <a:t>(liquid)</a:t>
              </a:r>
              <a:endParaRPr lang="en-US" sz="2400" b="1" dirty="0">
                <a:solidFill>
                  <a:srgbClr val="005DA2"/>
                </a:solidFill>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descr="IMG0022"/>
          <p:cNvPicPr>
            <a:picLocks noChangeAspect="1" noChangeArrowheads="1"/>
          </p:cNvPicPr>
          <p:nvPr/>
        </p:nvPicPr>
        <p:blipFill>
          <a:blip r:embed="rId3" cstate="print"/>
          <a:srcRect/>
          <a:stretch>
            <a:fillRect/>
          </a:stretch>
        </p:blipFill>
        <p:spPr bwMode="auto">
          <a:xfrm>
            <a:off x="0" y="1230965"/>
            <a:ext cx="4216998" cy="3162749"/>
          </a:xfrm>
          <a:prstGeom prst="rect">
            <a:avLst/>
          </a:prstGeom>
          <a:ln>
            <a:noFill/>
          </a:ln>
          <a:effectLst>
            <a:outerShdw blurRad="292100" dist="139700" dir="2700000" algn="tl" rotWithShape="0">
              <a:srgbClr val="333333">
                <a:alpha val="65000"/>
              </a:srgbClr>
            </a:outerShdw>
          </a:effectLst>
        </p:spPr>
      </p:pic>
      <p:sp>
        <p:nvSpPr>
          <p:cNvPr id="40964" name="Text Box 3"/>
          <p:cNvSpPr txBox="1">
            <a:spLocks noChangeArrowheads="1"/>
          </p:cNvSpPr>
          <p:nvPr/>
        </p:nvSpPr>
        <p:spPr bwMode="auto">
          <a:xfrm>
            <a:off x="0" y="4543044"/>
            <a:ext cx="4490123" cy="830997"/>
          </a:xfrm>
          <a:prstGeom prst="rect">
            <a:avLst/>
          </a:prstGeom>
          <a:noFill/>
          <a:ln w="12700">
            <a:noFill/>
            <a:miter lim="800000"/>
            <a:headEnd/>
            <a:tailEnd/>
          </a:ln>
        </p:spPr>
        <p:txBody>
          <a:bodyPr wrap="square">
            <a:spAutoFit/>
          </a:bodyPr>
          <a:lstStyle/>
          <a:p>
            <a:pPr>
              <a:spcBef>
                <a:spcPct val="50000"/>
              </a:spcBef>
            </a:pPr>
            <a:r>
              <a:rPr lang="en-US" sz="2400" b="1" i="1" dirty="0">
                <a:solidFill>
                  <a:srgbClr val="005DA2"/>
                </a:solidFill>
              </a:rPr>
              <a:t>Mold due to poor insulation or wind blowing through insulation.</a:t>
            </a:r>
            <a:endParaRPr lang="en-US" sz="2400" b="1" i="1" dirty="0">
              <a:solidFill>
                <a:srgbClr val="005DA2"/>
              </a:solidFill>
              <a:latin typeface="Times New Roman" pitchFamily="18" charset="0"/>
            </a:endParaRPr>
          </a:p>
        </p:txBody>
      </p:sp>
      <p:sp>
        <p:nvSpPr>
          <p:cNvPr id="40965" name="Line 4"/>
          <p:cNvSpPr>
            <a:spLocks noChangeShapeType="1"/>
          </p:cNvSpPr>
          <p:nvPr/>
        </p:nvSpPr>
        <p:spPr bwMode="auto">
          <a:xfrm flipV="1">
            <a:off x="533400" y="2311400"/>
            <a:ext cx="914400" cy="1422400"/>
          </a:xfrm>
          <a:prstGeom prst="line">
            <a:avLst/>
          </a:prstGeom>
          <a:noFill/>
          <a:ln w="88900">
            <a:solidFill>
              <a:srgbClr val="FFFF00"/>
            </a:solidFill>
            <a:round/>
            <a:headEnd/>
            <a:tailEnd type="triangle" w="med" len="med"/>
          </a:ln>
        </p:spPr>
        <p:txBody>
          <a:bodyPr>
            <a:spAutoFit/>
          </a:bodyPr>
          <a:lstStyle/>
          <a:p>
            <a:endParaRPr lang="en-US">
              <a:solidFill>
                <a:srgbClr val="1C1C1C"/>
              </a:solidFill>
            </a:endParaRPr>
          </a:p>
        </p:txBody>
      </p:sp>
      <p:pic>
        <p:nvPicPr>
          <p:cNvPr id="40967" name="Picture 6" descr="mold on bedroom window 3"/>
          <p:cNvPicPr>
            <a:picLocks noChangeAspect="1" noChangeArrowheads="1"/>
          </p:cNvPicPr>
          <p:nvPr/>
        </p:nvPicPr>
        <p:blipFill>
          <a:blip r:embed="rId4" cstate="print"/>
          <a:srcRect/>
          <a:stretch>
            <a:fillRect/>
          </a:stretch>
        </p:blipFill>
        <p:spPr bwMode="auto">
          <a:xfrm>
            <a:off x="4767263" y="2930769"/>
            <a:ext cx="4376737" cy="3282978"/>
          </a:xfrm>
          <a:prstGeom prst="rect">
            <a:avLst/>
          </a:prstGeom>
          <a:ln>
            <a:noFill/>
          </a:ln>
          <a:effectLst>
            <a:outerShdw blurRad="292100" dist="139700" dir="2700000" algn="tl" rotWithShape="0">
              <a:srgbClr val="333333">
                <a:alpha val="65000"/>
              </a:srgbClr>
            </a:outerShdw>
          </a:effectLst>
        </p:spPr>
      </p:pic>
      <p:sp>
        <p:nvSpPr>
          <p:cNvPr id="40968" name="Text Box 7"/>
          <p:cNvSpPr txBox="1">
            <a:spLocks noChangeArrowheads="1"/>
          </p:cNvSpPr>
          <p:nvPr/>
        </p:nvSpPr>
        <p:spPr bwMode="auto">
          <a:xfrm>
            <a:off x="4796692" y="2075962"/>
            <a:ext cx="4194908" cy="830997"/>
          </a:xfrm>
          <a:prstGeom prst="rect">
            <a:avLst/>
          </a:prstGeom>
          <a:noFill/>
          <a:ln w="12700">
            <a:noFill/>
            <a:miter lim="800000"/>
            <a:headEnd/>
            <a:tailEnd/>
          </a:ln>
        </p:spPr>
        <p:txBody>
          <a:bodyPr wrap="square">
            <a:spAutoFit/>
          </a:bodyPr>
          <a:lstStyle/>
          <a:p>
            <a:pPr>
              <a:spcBef>
                <a:spcPct val="50000"/>
              </a:spcBef>
            </a:pPr>
            <a:r>
              <a:rPr lang="en-US" sz="2400" b="1" i="1" dirty="0">
                <a:solidFill>
                  <a:srgbClr val="005DA2"/>
                </a:solidFill>
              </a:rPr>
              <a:t>Mold around window where there is no insulation.</a:t>
            </a:r>
            <a:endParaRPr lang="en-US" sz="2400" b="1" i="1" dirty="0">
              <a:solidFill>
                <a:srgbClr val="005DA2"/>
              </a:solidFill>
              <a:latin typeface="Times New Roman" pitchFamily="18" charset="0"/>
            </a:endParaRPr>
          </a:p>
        </p:txBody>
      </p:sp>
      <p:sp>
        <p:nvSpPr>
          <p:cNvPr id="14" name="Rectangle 2"/>
          <p:cNvSpPr>
            <a:spLocks noGrp="1" noChangeArrowheads="1"/>
          </p:cNvSpPr>
          <p:nvPr>
            <p:ph type="title"/>
          </p:nvPr>
        </p:nvSpPr>
        <p:spPr>
          <a:xfrm>
            <a:off x="0" y="274320"/>
            <a:ext cx="7537142" cy="1143000"/>
          </a:xfrm>
        </p:spPr>
        <p:txBody>
          <a:bodyPr>
            <a:normAutofit/>
          </a:bodyPr>
          <a:lstStyle/>
          <a:p>
            <a:pPr eaLnBrk="1" hangingPunct="1"/>
            <a:r>
              <a:rPr lang="en-US" sz="3600" b="0" dirty="0" smtClean="0"/>
              <a:t>Condensation when Cold Outside</a:t>
            </a:r>
          </a:p>
        </p:txBody>
      </p:sp>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17</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smtClean="0"/>
              <a:t>Keep It Dry – What You Can Do</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882044382"/>
              </p:ext>
            </p:extLst>
          </p:nvPr>
        </p:nvGraphicFramePr>
        <p:xfrm>
          <a:off x="344774" y="1520300"/>
          <a:ext cx="8454452" cy="4220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smtClean="0"/>
              <a:t>Keep It Clean</a:t>
            </a:r>
            <a:br>
              <a:rPr lang="en-US" dirty="0" smtClean="0"/>
            </a:br>
            <a:r>
              <a:rPr lang="en-US" dirty="0" smtClean="0"/>
              <a:t>What You Can Do</a:t>
            </a:r>
          </a:p>
        </p:txBody>
      </p:sp>
      <p:graphicFrame>
        <p:nvGraphicFramePr>
          <p:cNvPr id="14" name="Content Placeholder 13"/>
          <p:cNvGraphicFramePr>
            <a:graphicFrameLocks noGrp="1"/>
          </p:cNvGraphicFramePr>
          <p:nvPr>
            <p:ph idx="1"/>
          </p:nvPr>
        </p:nvGraphicFramePr>
        <p:xfrm>
          <a:off x="457200" y="1520301"/>
          <a:ext cx="8229600" cy="4130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19</a:t>
            </a:fld>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Hazards in the home</a:t>
            </a:r>
            <a:br>
              <a:rPr lang="en-US" dirty="0" smtClean="0"/>
            </a:br>
            <a:r>
              <a:rPr lang="en-US" sz="3200" dirty="0" smtClean="0">
                <a:latin typeface="+mn-lt"/>
              </a:rPr>
              <a:t>Asthma Triggers</a:t>
            </a:r>
            <a:endParaRPr lang="en-US" sz="3200" dirty="0">
              <a:latin typeface="+mn-lt"/>
            </a:endParaRPr>
          </a:p>
        </p:txBody>
      </p:sp>
      <p:sp>
        <p:nvSpPr>
          <p:cNvPr id="5" name="Slide Number Placeholder 4"/>
          <p:cNvSpPr>
            <a:spLocks noGrp="1"/>
          </p:cNvSpPr>
          <p:nvPr>
            <p:ph type="sldNum" sz="quarter" idx="4"/>
          </p:nvPr>
        </p:nvSpPr>
        <p:spPr/>
        <p:txBody>
          <a:bodyPr/>
          <a:lstStyle/>
          <a:p>
            <a:fld id="{CCC26ED0-37DF-492D-B56A-3B24E41DDF89}" type="slidenum">
              <a:rPr lang="en-US" smtClean="0">
                <a:solidFill>
                  <a:srgbClr val="FFFFFF"/>
                </a:solidFill>
              </a:rPr>
              <a:pPr/>
              <a:t>2</a:t>
            </a:fld>
            <a:endParaRPr lang="en-US" dirty="0">
              <a:solidFill>
                <a:srgbClr val="FFFFFF"/>
              </a:solidFill>
            </a:endParaRPr>
          </a:p>
        </p:txBody>
      </p:sp>
      <p:sp>
        <p:nvSpPr>
          <p:cNvPr id="21" name="Freeform 20"/>
          <p:cNvSpPr/>
          <p:nvPr/>
        </p:nvSpPr>
        <p:spPr>
          <a:xfrm>
            <a:off x="4533896" y="4636492"/>
            <a:ext cx="3993135" cy="926149"/>
          </a:xfrm>
          <a:custGeom>
            <a:avLst/>
            <a:gdLst>
              <a:gd name="connsiteX0" fmla="*/ 0 w 4596894"/>
              <a:gd name="connsiteY0" fmla="*/ 88725 h 887249"/>
              <a:gd name="connsiteX1" fmla="*/ 88725 w 4596894"/>
              <a:gd name="connsiteY1" fmla="*/ 0 h 887249"/>
              <a:gd name="connsiteX2" fmla="*/ 4508169 w 4596894"/>
              <a:gd name="connsiteY2" fmla="*/ 0 h 887249"/>
              <a:gd name="connsiteX3" fmla="*/ 4596894 w 4596894"/>
              <a:gd name="connsiteY3" fmla="*/ 88725 h 887249"/>
              <a:gd name="connsiteX4" fmla="*/ 4596894 w 4596894"/>
              <a:gd name="connsiteY4" fmla="*/ 798524 h 887249"/>
              <a:gd name="connsiteX5" fmla="*/ 4508169 w 4596894"/>
              <a:gd name="connsiteY5" fmla="*/ 887249 h 887249"/>
              <a:gd name="connsiteX6" fmla="*/ 88725 w 4596894"/>
              <a:gd name="connsiteY6" fmla="*/ 887249 h 887249"/>
              <a:gd name="connsiteX7" fmla="*/ 0 w 4596894"/>
              <a:gd name="connsiteY7" fmla="*/ 798524 h 887249"/>
              <a:gd name="connsiteX8" fmla="*/ 0 w 4596894"/>
              <a:gd name="connsiteY8" fmla="*/ 88725 h 8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94" h="887249">
                <a:moveTo>
                  <a:pt x="0" y="88725"/>
                </a:moveTo>
                <a:cubicBezTo>
                  <a:pt x="0" y="39724"/>
                  <a:pt x="39724" y="0"/>
                  <a:pt x="88725" y="0"/>
                </a:cubicBezTo>
                <a:lnTo>
                  <a:pt x="4508169" y="0"/>
                </a:lnTo>
                <a:cubicBezTo>
                  <a:pt x="4557170" y="0"/>
                  <a:pt x="4596894" y="39724"/>
                  <a:pt x="4596894" y="88725"/>
                </a:cubicBezTo>
                <a:lnTo>
                  <a:pt x="4596894" y="798524"/>
                </a:lnTo>
                <a:cubicBezTo>
                  <a:pt x="4596894" y="847525"/>
                  <a:pt x="4557170" y="887249"/>
                  <a:pt x="4508169" y="887249"/>
                </a:cubicBezTo>
                <a:lnTo>
                  <a:pt x="88725" y="887249"/>
                </a:lnTo>
                <a:cubicBezTo>
                  <a:pt x="39724" y="887249"/>
                  <a:pt x="0" y="847525"/>
                  <a:pt x="0" y="798524"/>
                </a:cubicBezTo>
                <a:lnTo>
                  <a:pt x="0" y="88725"/>
                </a:lnTo>
                <a:close/>
              </a:path>
            </a:pathLst>
          </a:custGeom>
          <a:solidFill>
            <a:srgbClr val="7C9A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073" tIns="140970" rIns="140971" bIns="140970" numCol="1" spcCol="1270" anchor="ctr" anchorCtr="0">
            <a:noAutofit/>
          </a:bodyPr>
          <a:lstStyle/>
          <a:p>
            <a:pPr lvl="0" algn="l" defTabSz="1644650">
              <a:lnSpc>
                <a:spcPct val="90000"/>
              </a:lnSpc>
              <a:spcBef>
                <a:spcPct val="0"/>
              </a:spcBef>
              <a:spcAft>
                <a:spcPct val="35000"/>
              </a:spcAft>
            </a:pPr>
            <a:r>
              <a:rPr lang="en-US" sz="3200" kern="1200" dirty="0" smtClean="0"/>
              <a:t>House dust mites</a:t>
            </a:r>
            <a:endParaRPr lang="en-US" sz="3200" kern="1200" dirty="0"/>
          </a:p>
        </p:txBody>
      </p:sp>
      <p:grpSp>
        <p:nvGrpSpPr>
          <p:cNvPr id="2" name="Group 1"/>
          <p:cNvGrpSpPr/>
          <p:nvPr/>
        </p:nvGrpSpPr>
        <p:grpSpPr>
          <a:xfrm>
            <a:off x="373632" y="1592476"/>
            <a:ext cx="8153399" cy="3986668"/>
            <a:chOff x="2756943" y="98982"/>
            <a:chExt cx="9386187" cy="3819219"/>
          </a:xfrm>
        </p:grpSpPr>
        <p:sp>
          <p:nvSpPr>
            <p:cNvPr id="4" name="Freeform 3"/>
            <p:cNvSpPr/>
            <p:nvPr/>
          </p:nvSpPr>
          <p:spPr>
            <a:xfrm>
              <a:off x="2756943" y="103031"/>
              <a:ext cx="4596894" cy="887249"/>
            </a:xfrm>
            <a:custGeom>
              <a:avLst/>
              <a:gdLst>
                <a:gd name="connsiteX0" fmla="*/ 0 w 4596894"/>
                <a:gd name="connsiteY0" fmla="*/ 88725 h 887249"/>
                <a:gd name="connsiteX1" fmla="*/ 88725 w 4596894"/>
                <a:gd name="connsiteY1" fmla="*/ 0 h 887249"/>
                <a:gd name="connsiteX2" fmla="*/ 4508169 w 4596894"/>
                <a:gd name="connsiteY2" fmla="*/ 0 h 887249"/>
                <a:gd name="connsiteX3" fmla="*/ 4596894 w 4596894"/>
                <a:gd name="connsiteY3" fmla="*/ 88725 h 887249"/>
                <a:gd name="connsiteX4" fmla="*/ 4596894 w 4596894"/>
                <a:gd name="connsiteY4" fmla="*/ 798524 h 887249"/>
                <a:gd name="connsiteX5" fmla="*/ 4508169 w 4596894"/>
                <a:gd name="connsiteY5" fmla="*/ 887249 h 887249"/>
                <a:gd name="connsiteX6" fmla="*/ 88725 w 4596894"/>
                <a:gd name="connsiteY6" fmla="*/ 887249 h 887249"/>
                <a:gd name="connsiteX7" fmla="*/ 0 w 4596894"/>
                <a:gd name="connsiteY7" fmla="*/ 798524 h 887249"/>
                <a:gd name="connsiteX8" fmla="*/ 0 w 4596894"/>
                <a:gd name="connsiteY8" fmla="*/ 88725 h 8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94" h="887249">
                  <a:moveTo>
                    <a:pt x="0" y="88725"/>
                  </a:moveTo>
                  <a:cubicBezTo>
                    <a:pt x="0" y="39724"/>
                    <a:pt x="39724" y="0"/>
                    <a:pt x="88725" y="0"/>
                  </a:cubicBezTo>
                  <a:lnTo>
                    <a:pt x="4508169" y="0"/>
                  </a:lnTo>
                  <a:cubicBezTo>
                    <a:pt x="4557170" y="0"/>
                    <a:pt x="4596894" y="39724"/>
                    <a:pt x="4596894" y="88725"/>
                  </a:cubicBezTo>
                  <a:lnTo>
                    <a:pt x="4596894" y="798524"/>
                  </a:lnTo>
                  <a:cubicBezTo>
                    <a:pt x="4596894" y="847525"/>
                    <a:pt x="4557170" y="887249"/>
                    <a:pt x="4508169" y="887249"/>
                  </a:cubicBezTo>
                  <a:lnTo>
                    <a:pt x="88725" y="887249"/>
                  </a:lnTo>
                  <a:cubicBezTo>
                    <a:pt x="39724" y="887249"/>
                    <a:pt x="0" y="847525"/>
                    <a:pt x="0" y="798524"/>
                  </a:cubicBezTo>
                  <a:lnTo>
                    <a:pt x="0" y="88725"/>
                  </a:lnTo>
                  <a:close/>
                </a:path>
              </a:pathLst>
            </a:custGeom>
            <a:solidFill>
              <a:srgbClr val="7C9A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073" tIns="140970" rIns="140971" bIns="140970" numCol="1" spcCol="1270" anchor="ctr" anchorCtr="0">
              <a:noAutofit/>
            </a:bodyPr>
            <a:lstStyle/>
            <a:p>
              <a:pPr lvl="0" algn="l" defTabSz="1644650">
                <a:lnSpc>
                  <a:spcPct val="90000"/>
                </a:lnSpc>
                <a:spcBef>
                  <a:spcPct val="0"/>
                </a:spcBef>
                <a:spcAft>
                  <a:spcPct val="35000"/>
                </a:spcAft>
              </a:pPr>
              <a:r>
                <a:rPr lang="en-US" sz="3200" kern="1200" dirty="0" smtClean="0"/>
                <a:t>Chemicals</a:t>
              </a:r>
              <a:endParaRPr lang="en-US" sz="3200" kern="1200" dirty="0"/>
            </a:p>
          </p:txBody>
        </p:sp>
        <p:sp>
          <p:nvSpPr>
            <p:cNvPr id="6" name="Rounded Rectangle 5"/>
            <p:cNvSpPr/>
            <p:nvPr/>
          </p:nvSpPr>
          <p:spPr>
            <a:xfrm>
              <a:off x="7634962" y="3091333"/>
              <a:ext cx="919378" cy="709799"/>
            </a:xfrm>
            <a:prstGeom prst="roundRect">
              <a:avLst>
                <a:gd name="adj" fmla="val 10000"/>
              </a:avLst>
            </a:prstGeom>
            <a:blipFill rotWithShape="0">
              <a:blip r:embed="rId3"/>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7" name="Freeform 6"/>
            <p:cNvSpPr/>
            <p:nvPr/>
          </p:nvSpPr>
          <p:spPr>
            <a:xfrm>
              <a:off x="2756943" y="1079005"/>
              <a:ext cx="4596894" cy="887249"/>
            </a:xfrm>
            <a:custGeom>
              <a:avLst/>
              <a:gdLst>
                <a:gd name="connsiteX0" fmla="*/ 0 w 4596894"/>
                <a:gd name="connsiteY0" fmla="*/ 88725 h 887249"/>
                <a:gd name="connsiteX1" fmla="*/ 88725 w 4596894"/>
                <a:gd name="connsiteY1" fmla="*/ 0 h 887249"/>
                <a:gd name="connsiteX2" fmla="*/ 4508169 w 4596894"/>
                <a:gd name="connsiteY2" fmla="*/ 0 h 887249"/>
                <a:gd name="connsiteX3" fmla="*/ 4596894 w 4596894"/>
                <a:gd name="connsiteY3" fmla="*/ 88725 h 887249"/>
                <a:gd name="connsiteX4" fmla="*/ 4596894 w 4596894"/>
                <a:gd name="connsiteY4" fmla="*/ 798524 h 887249"/>
                <a:gd name="connsiteX5" fmla="*/ 4508169 w 4596894"/>
                <a:gd name="connsiteY5" fmla="*/ 887249 h 887249"/>
                <a:gd name="connsiteX6" fmla="*/ 88725 w 4596894"/>
                <a:gd name="connsiteY6" fmla="*/ 887249 h 887249"/>
                <a:gd name="connsiteX7" fmla="*/ 0 w 4596894"/>
                <a:gd name="connsiteY7" fmla="*/ 798524 h 887249"/>
                <a:gd name="connsiteX8" fmla="*/ 0 w 4596894"/>
                <a:gd name="connsiteY8" fmla="*/ 88725 h 8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94" h="887249">
                  <a:moveTo>
                    <a:pt x="0" y="88725"/>
                  </a:moveTo>
                  <a:cubicBezTo>
                    <a:pt x="0" y="39724"/>
                    <a:pt x="39724" y="0"/>
                    <a:pt x="88725" y="0"/>
                  </a:cubicBezTo>
                  <a:lnTo>
                    <a:pt x="4508169" y="0"/>
                  </a:lnTo>
                  <a:cubicBezTo>
                    <a:pt x="4557170" y="0"/>
                    <a:pt x="4596894" y="39724"/>
                    <a:pt x="4596894" y="88725"/>
                  </a:cubicBezTo>
                  <a:lnTo>
                    <a:pt x="4596894" y="798524"/>
                  </a:lnTo>
                  <a:cubicBezTo>
                    <a:pt x="4596894" y="847525"/>
                    <a:pt x="4557170" y="887249"/>
                    <a:pt x="4508169" y="887249"/>
                  </a:cubicBezTo>
                  <a:lnTo>
                    <a:pt x="88725" y="887249"/>
                  </a:lnTo>
                  <a:cubicBezTo>
                    <a:pt x="39724" y="887249"/>
                    <a:pt x="0" y="847525"/>
                    <a:pt x="0" y="798524"/>
                  </a:cubicBezTo>
                  <a:lnTo>
                    <a:pt x="0" y="88725"/>
                  </a:lnTo>
                  <a:close/>
                </a:path>
              </a:pathLst>
            </a:custGeom>
            <a:solidFill>
              <a:srgbClr val="7C9A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073" tIns="140970" rIns="140971" bIns="140970" numCol="1" spcCol="1270" anchor="ctr" anchorCtr="0">
              <a:noAutofit/>
            </a:bodyPr>
            <a:lstStyle/>
            <a:p>
              <a:pPr lvl="0" algn="l" defTabSz="1644650">
                <a:lnSpc>
                  <a:spcPct val="90000"/>
                </a:lnSpc>
                <a:spcBef>
                  <a:spcPct val="0"/>
                </a:spcBef>
                <a:spcAft>
                  <a:spcPct val="35000"/>
                </a:spcAft>
              </a:pPr>
              <a:r>
                <a:rPr lang="en-US" sz="3200" kern="1200" dirty="0" smtClean="0"/>
                <a:t>Smoke</a:t>
              </a:r>
              <a:endParaRPr lang="en-US" sz="3200" kern="1200" dirty="0"/>
            </a:p>
          </p:txBody>
        </p:sp>
        <p:sp>
          <p:nvSpPr>
            <p:cNvPr id="9" name="Freeform 8"/>
            <p:cNvSpPr/>
            <p:nvPr/>
          </p:nvSpPr>
          <p:spPr>
            <a:xfrm>
              <a:off x="2756943" y="2054979"/>
              <a:ext cx="4596894" cy="887249"/>
            </a:xfrm>
            <a:custGeom>
              <a:avLst/>
              <a:gdLst>
                <a:gd name="connsiteX0" fmla="*/ 0 w 4596894"/>
                <a:gd name="connsiteY0" fmla="*/ 88725 h 887249"/>
                <a:gd name="connsiteX1" fmla="*/ 88725 w 4596894"/>
                <a:gd name="connsiteY1" fmla="*/ 0 h 887249"/>
                <a:gd name="connsiteX2" fmla="*/ 4508169 w 4596894"/>
                <a:gd name="connsiteY2" fmla="*/ 0 h 887249"/>
                <a:gd name="connsiteX3" fmla="*/ 4596894 w 4596894"/>
                <a:gd name="connsiteY3" fmla="*/ 88725 h 887249"/>
                <a:gd name="connsiteX4" fmla="*/ 4596894 w 4596894"/>
                <a:gd name="connsiteY4" fmla="*/ 798524 h 887249"/>
                <a:gd name="connsiteX5" fmla="*/ 4508169 w 4596894"/>
                <a:gd name="connsiteY5" fmla="*/ 887249 h 887249"/>
                <a:gd name="connsiteX6" fmla="*/ 88725 w 4596894"/>
                <a:gd name="connsiteY6" fmla="*/ 887249 h 887249"/>
                <a:gd name="connsiteX7" fmla="*/ 0 w 4596894"/>
                <a:gd name="connsiteY7" fmla="*/ 798524 h 887249"/>
                <a:gd name="connsiteX8" fmla="*/ 0 w 4596894"/>
                <a:gd name="connsiteY8" fmla="*/ 88725 h 8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94" h="887249">
                  <a:moveTo>
                    <a:pt x="0" y="88725"/>
                  </a:moveTo>
                  <a:cubicBezTo>
                    <a:pt x="0" y="39724"/>
                    <a:pt x="39724" y="0"/>
                    <a:pt x="88725" y="0"/>
                  </a:cubicBezTo>
                  <a:lnTo>
                    <a:pt x="4508169" y="0"/>
                  </a:lnTo>
                  <a:cubicBezTo>
                    <a:pt x="4557170" y="0"/>
                    <a:pt x="4596894" y="39724"/>
                    <a:pt x="4596894" y="88725"/>
                  </a:cubicBezTo>
                  <a:lnTo>
                    <a:pt x="4596894" y="798524"/>
                  </a:lnTo>
                  <a:cubicBezTo>
                    <a:pt x="4596894" y="847525"/>
                    <a:pt x="4557170" y="887249"/>
                    <a:pt x="4508169" y="887249"/>
                  </a:cubicBezTo>
                  <a:lnTo>
                    <a:pt x="88725" y="887249"/>
                  </a:lnTo>
                  <a:cubicBezTo>
                    <a:pt x="39724" y="887249"/>
                    <a:pt x="0" y="847525"/>
                    <a:pt x="0" y="798524"/>
                  </a:cubicBezTo>
                  <a:lnTo>
                    <a:pt x="0" y="88725"/>
                  </a:lnTo>
                  <a:close/>
                </a:path>
              </a:pathLst>
            </a:custGeom>
            <a:solidFill>
              <a:srgbClr val="7C9A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073" tIns="140970" rIns="140971" bIns="140970" numCol="1" spcCol="1270" anchor="ctr" anchorCtr="0">
              <a:noAutofit/>
            </a:bodyPr>
            <a:lstStyle/>
            <a:p>
              <a:pPr lvl="0" algn="l" defTabSz="1644650">
                <a:lnSpc>
                  <a:spcPct val="90000"/>
                </a:lnSpc>
                <a:spcBef>
                  <a:spcPct val="0"/>
                </a:spcBef>
                <a:spcAft>
                  <a:spcPct val="35000"/>
                </a:spcAft>
              </a:pPr>
              <a:r>
                <a:rPr lang="en-US" sz="3200" kern="1200" dirty="0" smtClean="0"/>
                <a:t>Dogs</a:t>
              </a:r>
              <a:endParaRPr lang="en-US" sz="3200" kern="1200" dirty="0"/>
            </a:p>
          </p:txBody>
        </p:sp>
        <p:sp>
          <p:nvSpPr>
            <p:cNvPr id="12" name="Rounded Rectangle 11"/>
            <p:cNvSpPr/>
            <p:nvPr/>
          </p:nvSpPr>
          <p:spPr>
            <a:xfrm>
              <a:off x="2845667" y="2143704"/>
              <a:ext cx="919378" cy="709799"/>
            </a:xfrm>
            <a:prstGeom prst="roundRect">
              <a:avLst>
                <a:gd name="adj" fmla="val 10000"/>
              </a:avLst>
            </a:prstGeom>
            <a:blipFill rotWithShape="0">
              <a:blip r:embed="rId4"/>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3" name="Freeform 12"/>
            <p:cNvSpPr/>
            <p:nvPr/>
          </p:nvSpPr>
          <p:spPr>
            <a:xfrm>
              <a:off x="2756943" y="3030952"/>
              <a:ext cx="4596894" cy="887249"/>
            </a:xfrm>
            <a:custGeom>
              <a:avLst/>
              <a:gdLst>
                <a:gd name="connsiteX0" fmla="*/ 0 w 4596894"/>
                <a:gd name="connsiteY0" fmla="*/ 88725 h 887249"/>
                <a:gd name="connsiteX1" fmla="*/ 88725 w 4596894"/>
                <a:gd name="connsiteY1" fmla="*/ 0 h 887249"/>
                <a:gd name="connsiteX2" fmla="*/ 4508169 w 4596894"/>
                <a:gd name="connsiteY2" fmla="*/ 0 h 887249"/>
                <a:gd name="connsiteX3" fmla="*/ 4596894 w 4596894"/>
                <a:gd name="connsiteY3" fmla="*/ 88725 h 887249"/>
                <a:gd name="connsiteX4" fmla="*/ 4596894 w 4596894"/>
                <a:gd name="connsiteY4" fmla="*/ 798524 h 887249"/>
                <a:gd name="connsiteX5" fmla="*/ 4508169 w 4596894"/>
                <a:gd name="connsiteY5" fmla="*/ 887249 h 887249"/>
                <a:gd name="connsiteX6" fmla="*/ 88725 w 4596894"/>
                <a:gd name="connsiteY6" fmla="*/ 887249 h 887249"/>
                <a:gd name="connsiteX7" fmla="*/ 0 w 4596894"/>
                <a:gd name="connsiteY7" fmla="*/ 798524 h 887249"/>
                <a:gd name="connsiteX8" fmla="*/ 0 w 4596894"/>
                <a:gd name="connsiteY8" fmla="*/ 88725 h 8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94" h="887249">
                  <a:moveTo>
                    <a:pt x="0" y="88725"/>
                  </a:moveTo>
                  <a:cubicBezTo>
                    <a:pt x="0" y="39724"/>
                    <a:pt x="39724" y="0"/>
                    <a:pt x="88725" y="0"/>
                  </a:cubicBezTo>
                  <a:lnTo>
                    <a:pt x="4508169" y="0"/>
                  </a:lnTo>
                  <a:cubicBezTo>
                    <a:pt x="4557170" y="0"/>
                    <a:pt x="4596894" y="39724"/>
                    <a:pt x="4596894" y="88725"/>
                  </a:cubicBezTo>
                  <a:lnTo>
                    <a:pt x="4596894" y="798524"/>
                  </a:lnTo>
                  <a:cubicBezTo>
                    <a:pt x="4596894" y="847525"/>
                    <a:pt x="4557170" y="887249"/>
                    <a:pt x="4508169" y="887249"/>
                  </a:cubicBezTo>
                  <a:lnTo>
                    <a:pt x="88725" y="887249"/>
                  </a:lnTo>
                  <a:cubicBezTo>
                    <a:pt x="39724" y="887249"/>
                    <a:pt x="0" y="847525"/>
                    <a:pt x="0" y="798524"/>
                  </a:cubicBezTo>
                  <a:lnTo>
                    <a:pt x="0" y="88725"/>
                  </a:lnTo>
                  <a:close/>
                </a:path>
              </a:pathLst>
            </a:custGeom>
            <a:solidFill>
              <a:srgbClr val="7C9A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073" tIns="140970" rIns="140971" bIns="140970" numCol="1" spcCol="1270" anchor="ctr" anchorCtr="0">
              <a:noAutofit/>
            </a:bodyPr>
            <a:lstStyle/>
            <a:p>
              <a:pPr lvl="0" algn="l" defTabSz="1644650">
                <a:lnSpc>
                  <a:spcPct val="90000"/>
                </a:lnSpc>
                <a:spcBef>
                  <a:spcPct val="0"/>
                </a:spcBef>
                <a:spcAft>
                  <a:spcPct val="35000"/>
                </a:spcAft>
              </a:pPr>
              <a:r>
                <a:rPr lang="en-US" sz="3200" kern="1200" dirty="0" smtClean="0"/>
                <a:t>Cockroaches</a:t>
              </a:r>
              <a:endParaRPr lang="en-US" sz="3200" kern="1200" dirty="0"/>
            </a:p>
          </p:txBody>
        </p:sp>
        <p:sp>
          <p:nvSpPr>
            <p:cNvPr id="14" name="Rounded Rectangle 13"/>
            <p:cNvSpPr/>
            <p:nvPr/>
          </p:nvSpPr>
          <p:spPr>
            <a:xfrm>
              <a:off x="2845667" y="3119677"/>
              <a:ext cx="919377" cy="709799"/>
            </a:xfrm>
            <a:prstGeom prst="roundRect">
              <a:avLst>
                <a:gd name="adj" fmla="val 10000"/>
              </a:avLst>
            </a:prstGeom>
            <a:blipFill rotWithShape="0">
              <a:blip r:embed="rId5"/>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5" name="Freeform 14"/>
            <p:cNvSpPr/>
            <p:nvPr/>
          </p:nvSpPr>
          <p:spPr>
            <a:xfrm>
              <a:off x="7546234" y="98982"/>
              <a:ext cx="4596895" cy="887249"/>
            </a:xfrm>
            <a:custGeom>
              <a:avLst/>
              <a:gdLst>
                <a:gd name="connsiteX0" fmla="*/ 0 w 4596894"/>
                <a:gd name="connsiteY0" fmla="*/ 88725 h 887249"/>
                <a:gd name="connsiteX1" fmla="*/ 88725 w 4596894"/>
                <a:gd name="connsiteY1" fmla="*/ 0 h 887249"/>
                <a:gd name="connsiteX2" fmla="*/ 4508169 w 4596894"/>
                <a:gd name="connsiteY2" fmla="*/ 0 h 887249"/>
                <a:gd name="connsiteX3" fmla="*/ 4596894 w 4596894"/>
                <a:gd name="connsiteY3" fmla="*/ 88725 h 887249"/>
                <a:gd name="connsiteX4" fmla="*/ 4596894 w 4596894"/>
                <a:gd name="connsiteY4" fmla="*/ 798524 h 887249"/>
                <a:gd name="connsiteX5" fmla="*/ 4508169 w 4596894"/>
                <a:gd name="connsiteY5" fmla="*/ 887249 h 887249"/>
                <a:gd name="connsiteX6" fmla="*/ 88725 w 4596894"/>
                <a:gd name="connsiteY6" fmla="*/ 887249 h 887249"/>
                <a:gd name="connsiteX7" fmla="*/ 0 w 4596894"/>
                <a:gd name="connsiteY7" fmla="*/ 798524 h 887249"/>
                <a:gd name="connsiteX8" fmla="*/ 0 w 4596894"/>
                <a:gd name="connsiteY8" fmla="*/ 88725 h 8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94" h="887249">
                  <a:moveTo>
                    <a:pt x="0" y="88725"/>
                  </a:moveTo>
                  <a:cubicBezTo>
                    <a:pt x="0" y="39724"/>
                    <a:pt x="39724" y="0"/>
                    <a:pt x="88725" y="0"/>
                  </a:cubicBezTo>
                  <a:lnTo>
                    <a:pt x="4508169" y="0"/>
                  </a:lnTo>
                  <a:cubicBezTo>
                    <a:pt x="4557170" y="0"/>
                    <a:pt x="4596894" y="39724"/>
                    <a:pt x="4596894" y="88725"/>
                  </a:cubicBezTo>
                  <a:lnTo>
                    <a:pt x="4596894" y="798524"/>
                  </a:lnTo>
                  <a:cubicBezTo>
                    <a:pt x="4596894" y="847525"/>
                    <a:pt x="4557170" y="887249"/>
                    <a:pt x="4508169" y="887249"/>
                  </a:cubicBezTo>
                  <a:lnTo>
                    <a:pt x="88725" y="887249"/>
                  </a:lnTo>
                  <a:cubicBezTo>
                    <a:pt x="39724" y="887249"/>
                    <a:pt x="0" y="847525"/>
                    <a:pt x="0" y="798524"/>
                  </a:cubicBezTo>
                  <a:lnTo>
                    <a:pt x="0" y="88725"/>
                  </a:lnTo>
                  <a:close/>
                </a:path>
              </a:pathLst>
            </a:custGeom>
            <a:solidFill>
              <a:srgbClr val="7C9A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073" tIns="140970" rIns="140971" bIns="140970" numCol="1" spcCol="1270" anchor="ctr" anchorCtr="0">
              <a:noAutofit/>
            </a:bodyPr>
            <a:lstStyle/>
            <a:p>
              <a:pPr lvl="0" algn="l" defTabSz="1644650">
                <a:lnSpc>
                  <a:spcPct val="90000"/>
                </a:lnSpc>
                <a:spcBef>
                  <a:spcPct val="0"/>
                </a:spcBef>
                <a:spcAft>
                  <a:spcPct val="35000"/>
                </a:spcAft>
              </a:pPr>
              <a:r>
                <a:rPr lang="en-US" sz="3200" kern="1200" dirty="0" smtClean="0"/>
                <a:t>Mice</a:t>
              </a:r>
              <a:endParaRPr lang="en-US" sz="3200" kern="1200" dirty="0"/>
            </a:p>
          </p:txBody>
        </p:sp>
        <p:sp>
          <p:nvSpPr>
            <p:cNvPr id="16" name="Rounded Rectangle 15"/>
            <p:cNvSpPr/>
            <p:nvPr/>
          </p:nvSpPr>
          <p:spPr>
            <a:xfrm>
              <a:off x="7634962" y="187705"/>
              <a:ext cx="919377" cy="709799"/>
            </a:xfrm>
            <a:prstGeom prst="roundRect">
              <a:avLst>
                <a:gd name="adj" fmla="val 10000"/>
              </a:avLst>
            </a:prstGeom>
            <a:blipFill rotWithShape="0">
              <a:blip r:embed="rId6"/>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7" name="Freeform 16"/>
            <p:cNvSpPr/>
            <p:nvPr/>
          </p:nvSpPr>
          <p:spPr>
            <a:xfrm>
              <a:off x="7546229" y="1079005"/>
              <a:ext cx="4596898" cy="887249"/>
            </a:xfrm>
            <a:custGeom>
              <a:avLst/>
              <a:gdLst>
                <a:gd name="connsiteX0" fmla="*/ 0 w 4596894"/>
                <a:gd name="connsiteY0" fmla="*/ 88725 h 887249"/>
                <a:gd name="connsiteX1" fmla="*/ 88725 w 4596894"/>
                <a:gd name="connsiteY1" fmla="*/ 0 h 887249"/>
                <a:gd name="connsiteX2" fmla="*/ 4508169 w 4596894"/>
                <a:gd name="connsiteY2" fmla="*/ 0 h 887249"/>
                <a:gd name="connsiteX3" fmla="*/ 4596894 w 4596894"/>
                <a:gd name="connsiteY3" fmla="*/ 88725 h 887249"/>
                <a:gd name="connsiteX4" fmla="*/ 4596894 w 4596894"/>
                <a:gd name="connsiteY4" fmla="*/ 798524 h 887249"/>
                <a:gd name="connsiteX5" fmla="*/ 4508169 w 4596894"/>
                <a:gd name="connsiteY5" fmla="*/ 887249 h 887249"/>
                <a:gd name="connsiteX6" fmla="*/ 88725 w 4596894"/>
                <a:gd name="connsiteY6" fmla="*/ 887249 h 887249"/>
                <a:gd name="connsiteX7" fmla="*/ 0 w 4596894"/>
                <a:gd name="connsiteY7" fmla="*/ 798524 h 887249"/>
                <a:gd name="connsiteX8" fmla="*/ 0 w 4596894"/>
                <a:gd name="connsiteY8" fmla="*/ 88725 h 8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94" h="887249">
                  <a:moveTo>
                    <a:pt x="0" y="88725"/>
                  </a:moveTo>
                  <a:cubicBezTo>
                    <a:pt x="0" y="39724"/>
                    <a:pt x="39724" y="0"/>
                    <a:pt x="88725" y="0"/>
                  </a:cubicBezTo>
                  <a:lnTo>
                    <a:pt x="4508169" y="0"/>
                  </a:lnTo>
                  <a:cubicBezTo>
                    <a:pt x="4557170" y="0"/>
                    <a:pt x="4596894" y="39724"/>
                    <a:pt x="4596894" y="88725"/>
                  </a:cubicBezTo>
                  <a:lnTo>
                    <a:pt x="4596894" y="798524"/>
                  </a:lnTo>
                  <a:cubicBezTo>
                    <a:pt x="4596894" y="847525"/>
                    <a:pt x="4557170" y="887249"/>
                    <a:pt x="4508169" y="887249"/>
                  </a:cubicBezTo>
                  <a:lnTo>
                    <a:pt x="88725" y="887249"/>
                  </a:lnTo>
                  <a:cubicBezTo>
                    <a:pt x="39724" y="887249"/>
                    <a:pt x="0" y="847525"/>
                    <a:pt x="0" y="798524"/>
                  </a:cubicBezTo>
                  <a:lnTo>
                    <a:pt x="0" y="88725"/>
                  </a:lnTo>
                  <a:close/>
                </a:path>
              </a:pathLst>
            </a:custGeom>
            <a:solidFill>
              <a:srgbClr val="7C9A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073" tIns="140970" rIns="140971" bIns="140970" numCol="1" spcCol="1270" anchor="ctr" anchorCtr="0">
              <a:noAutofit/>
            </a:bodyPr>
            <a:lstStyle/>
            <a:p>
              <a:pPr lvl="0" algn="l" defTabSz="1644650">
                <a:lnSpc>
                  <a:spcPct val="90000"/>
                </a:lnSpc>
                <a:spcBef>
                  <a:spcPct val="0"/>
                </a:spcBef>
                <a:spcAft>
                  <a:spcPct val="35000"/>
                </a:spcAft>
              </a:pPr>
              <a:endParaRPr lang="en-US" sz="3200" kern="1200" dirty="0"/>
            </a:p>
          </p:txBody>
        </p:sp>
        <p:sp>
          <p:nvSpPr>
            <p:cNvPr id="18" name="Rounded Rectangle 17"/>
            <p:cNvSpPr/>
            <p:nvPr/>
          </p:nvSpPr>
          <p:spPr>
            <a:xfrm>
              <a:off x="2845668" y="1163680"/>
              <a:ext cx="919377" cy="709799"/>
            </a:xfrm>
            <a:prstGeom prst="roundRect">
              <a:avLst>
                <a:gd name="adj" fmla="val 10000"/>
              </a:avLst>
            </a:prstGeom>
            <a:blipFill rotWithShape="0">
              <a:blip r:embed="rId7"/>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9" name="Freeform 18"/>
            <p:cNvSpPr/>
            <p:nvPr/>
          </p:nvSpPr>
          <p:spPr>
            <a:xfrm>
              <a:off x="7546235" y="2050934"/>
              <a:ext cx="4596895" cy="887249"/>
            </a:xfrm>
            <a:custGeom>
              <a:avLst/>
              <a:gdLst>
                <a:gd name="connsiteX0" fmla="*/ 0 w 4596894"/>
                <a:gd name="connsiteY0" fmla="*/ 88725 h 887249"/>
                <a:gd name="connsiteX1" fmla="*/ 88725 w 4596894"/>
                <a:gd name="connsiteY1" fmla="*/ 0 h 887249"/>
                <a:gd name="connsiteX2" fmla="*/ 4508169 w 4596894"/>
                <a:gd name="connsiteY2" fmla="*/ 0 h 887249"/>
                <a:gd name="connsiteX3" fmla="*/ 4596894 w 4596894"/>
                <a:gd name="connsiteY3" fmla="*/ 88725 h 887249"/>
                <a:gd name="connsiteX4" fmla="*/ 4596894 w 4596894"/>
                <a:gd name="connsiteY4" fmla="*/ 798524 h 887249"/>
                <a:gd name="connsiteX5" fmla="*/ 4508169 w 4596894"/>
                <a:gd name="connsiteY5" fmla="*/ 887249 h 887249"/>
                <a:gd name="connsiteX6" fmla="*/ 88725 w 4596894"/>
                <a:gd name="connsiteY6" fmla="*/ 887249 h 887249"/>
                <a:gd name="connsiteX7" fmla="*/ 0 w 4596894"/>
                <a:gd name="connsiteY7" fmla="*/ 798524 h 887249"/>
                <a:gd name="connsiteX8" fmla="*/ 0 w 4596894"/>
                <a:gd name="connsiteY8" fmla="*/ 88725 h 8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94" h="887249">
                  <a:moveTo>
                    <a:pt x="0" y="88725"/>
                  </a:moveTo>
                  <a:cubicBezTo>
                    <a:pt x="0" y="39724"/>
                    <a:pt x="39724" y="0"/>
                    <a:pt x="88725" y="0"/>
                  </a:cubicBezTo>
                  <a:lnTo>
                    <a:pt x="4508169" y="0"/>
                  </a:lnTo>
                  <a:cubicBezTo>
                    <a:pt x="4557170" y="0"/>
                    <a:pt x="4596894" y="39724"/>
                    <a:pt x="4596894" y="88725"/>
                  </a:cubicBezTo>
                  <a:lnTo>
                    <a:pt x="4596894" y="798524"/>
                  </a:lnTo>
                  <a:cubicBezTo>
                    <a:pt x="4596894" y="847525"/>
                    <a:pt x="4557170" y="887249"/>
                    <a:pt x="4508169" y="887249"/>
                  </a:cubicBezTo>
                  <a:lnTo>
                    <a:pt x="88725" y="887249"/>
                  </a:lnTo>
                  <a:cubicBezTo>
                    <a:pt x="39724" y="887249"/>
                    <a:pt x="0" y="847525"/>
                    <a:pt x="0" y="798524"/>
                  </a:cubicBezTo>
                  <a:lnTo>
                    <a:pt x="0" y="88725"/>
                  </a:lnTo>
                  <a:close/>
                </a:path>
              </a:pathLst>
            </a:custGeom>
            <a:solidFill>
              <a:srgbClr val="7C9A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073" tIns="140970" rIns="140971" bIns="140970" numCol="1" spcCol="1270" anchor="ctr" anchorCtr="0">
              <a:noAutofit/>
            </a:bodyPr>
            <a:lstStyle/>
            <a:p>
              <a:pPr lvl="0" algn="l" defTabSz="1644650">
                <a:lnSpc>
                  <a:spcPct val="90000"/>
                </a:lnSpc>
                <a:spcBef>
                  <a:spcPct val="0"/>
                </a:spcBef>
                <a:spcAft>
                  <a:spcPct val="35000"/>
                </a:spcAft>
              </a:pPr>
              <a:r>
                <a:rPr lang="en-US" sz="3200" kern="1200" dirty="0" smtClean="0"/>
                <a:t>Mold</a:t>
              </a:r>
              <a:endParaRPr lang="en-US" sz="3200" kern="1200" dirty="0"/>
            </a:p>
          </p:txBody>
        </p:sp>
        <p:sp>
          <p:nvSpPr>
            <p:cNvPr id="20" name="Rounded Rectangle 19"/>
            <p:cNvSpPr/>
            <p:nvPr/>
          </p:nvSpPr>
          <p:spPr>
            <a:xfrm>
              <a:off x="7634959" y="2139657"/>
              <a:ext cx="919377" cy="709799"/>
            </a:xfrm>
            <a:prstGeom prst="roundRect">
              <a:avLst>
                <a:gd name="adj" fmla="val 10000"/>
              </a:avLst>
            </a:prstGeom>
            <a:blipFill rotWithShape="0">
              <a:blip r:embed="rId8"/>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Rounded Rectangle 7"/>
            <p:cNvSpPr/>
            <p:nvPr/>
          </p:nvSpPr>
          <p:spPr>
            <a:xfrm>
              <a:off x="7634962" y="1167729"/>
              <a:ext cx="919378" cy="709799"/>
            </a:xfrm>
            <a:prstGeom prst="roundRect">
              <a:avLst>
                <a:gd name="adj" fmla="val 10000"/>
              </a:avLst>
            </a:prstGeom>
            <a:blipFill rotWithShape="0">
              <a:blip r:embed="rId9"/>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grpSp>
      <p:sp>
        <p:nvSpPr>
          <p:cNvPr id="11" name="TextBox 10"/>
          <p:cNvSpPr txBox="1"/>
          <p:nvPr/>
        </p:nvSpPr>
        <p:spPr>
          <a:xfrm>
            <a:off x="5720316" y="2828260"/>
            <a:ext cx="2658140" cy="584775"/>
          </a:xfrm>
          <a:prstGeom prst="rect">
            <a:avLst/>
          </a:prstGeom>
          <a:noFill/>
        </p:spPr>
        <p:txBody>
          <a:bodyPr wrap="square" rtlCol="0">
            <a:spAutoFit/>
          </a:bodyPr>
          <a:lstStyle/>
          <a:p>
            <a:r>
              <a:rPr lang="en-US" sz="3200" dirty="0" smtClean="0">
                <a:solidFill>
                  <a:schemeClr val="bg1"/>
                </a:solidFill>
              </a:rPr>
              <a:t>Cats</a:t>
            </a:r>
            <a:endParaRPr lang="en-US" sz="3200" dirty="0">
              <a:solidFill>
                <a:schemeClr val="bg1"/>
              </a:solidFill>
            </a:endParaRP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348" y="1795849"/>
            <a:ext cx="795528" cy="5278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36" y="457379"/>
            <a:ext cx="8307388" cy="1181397"/>
          </a:xfrm>
        </p:spPr>
        <p:txBody>
          <a:bodyPr>
            <a:normAutofit fontScale="90000"/>
          </a:bodyPr>
          <a:lstStyle/>
          <a:p>
            <a:pPr algn="ctr"/>
            <a:r>
              <a:rPr lang="en-US" dirty="0" smtClean="0"/>
              <a:t>Dust Mites, Bed Bugs, and Pests</a:t>
            </a:r>
            <a:endParaRPr lang="en-US" dirty="0"/>
          </a:p>
        </p:txBody>
      </p:sp>
      <p:sp>
        <p:nvSpPr>
          <p:cNvPr id="4" name="Slide Number Placeholder 3"/>
          <p:cNvSpPr>
            <a:spLocks noGrp="1"/>
          </p:cNvSpPr>
          <p:nvPr>
            <p:ph type="sldNum" sz="quarter" idx="4"/>
          </p:nvPr>
        </p:nvSpPr>
        <p:spPr/>
        <p:txBody>
          <a:bodyPr/>
          <a:lstStyle/>
          <a:p>
            <a:fld id="{CCC26ED0-37DF-492D-B56A-3B24E41DDF89}" type="slidenum">
              <a:rPr lang="en-US" smtClean="0">
                <a:solidFill>
                  <a:srgbClr val="FFFFFF"/>
                </a:solidFill>
              </a:rPr>
              <a:pPr/>
              <a:t>20</a:t>
            </a:fld>
            <a:endParaRPr lang="en-US"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530" y="1194784"/>
            <a:ext cx="5042882" cy="4572274"/>
          </a:xfrm>
          <a:prstGeom prst="rect">
            <a:avLst/>
          </a:prstGeom>
        </p:spPr>
      </p:pic>
    </p:spTree>
    <p:extLst>
      <p:ext uri="{BB962C8B-B14F-4D97-AF65-F5344CB8AC3E}">
        <p14:creationId xmlns:p14="http://schemas.microsoft.com/office/powerpoint/2010/main" val="853170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l="24000" t="2000" r="-47000" b="-3000"/>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smtClean="0"/>
              <a:t>Reduce Exposure</a:t>
            </a:r>
            <a:endParaRPr lang="en-US" dirty="0" smtClean="0"/>
          </a:p>
        </p:txBody>
      </p:sp>
      <p:sp>
        <p:nvSpPr>
          <p:cNvPr id="41987" name="Rectangle 3"/>
          <p:cNvSpPr>
            <a:spLocks noGrp="1" noChangeArrowheads="1"/>
          </p:cNvSpPr>
          <p:nvPr>
            <p:ph idx="1"/>
          </p:nvPr>
        </p:nvSpPr>
        <p:spPr>
          <a:xfrm>
            <a:off x="457200" y="2020661"/>
            <a:ext cx="8229600" cy="2816678"/>
          </a:xfrm>
        </p:spPr>
        <p:txBody>
          <a:bodyPr>
            <a:normAutofit/>
          </a:bodyPr>
          <a:lstStyle/>
          <a:p>
            <a:r>
              <a:rPr lang="en-US" dirty="0" smtClean="0"/>
              <a:t>Roach baits</a:t>
            </a:r>
          </a:p>
          <a:p>
            <a:r>
              <a:rPr lang="en-US" dirty="0" smtClean="0"/>
              <a:t>Gels</a:t>
            </a:r>
          </a:p>
          <a:p>
            <a:r>
              <a:rPr lang="en-US" dirty="0" smtClean="0"/>
              <a:t>Dusts</a:t>
            </a:r>
          </a:p>
          <a:p>
            <a:r>
              <a:rPr lang="en-US" dirty="0" err="1" smtClean="0"/>
              <a:t>Glueboards</a:t>
            </a:r>
            <a:r>
              <a:rPr lang="en-US" dirty="0" smtClean="0"/>
              <a:t> and Snap Traps</a:t>
            </a:r>
          </a:p>
        </p:txBody>
      </p:sp>
      <p:sp>
        <p:nvSpPr>
          <p:cNvPr id="5" name="Text Placeholder 4"/>
          <p:cNvSpPr>
            <a:spLocks noGrp="1"/>
          </p:cNvSpPr>
          <p:nvPr>
            <p:ph type="body" sz="quarter" idx="10"/>
          </p:nvPr>
        </p:nvSpPr>
        <p:spPr/>
        <p:txBody>
          <a:bodyPr/>
          <a:lstStyle/>
          <a:p>
            <a:r>
              <a:rPr lang="en-US" smtClean="0"/>
              <a:t>Choose safer products</a:t>
            </a:r>
            <a:endParaRPr lang="en-US" dirty="0"/>
          </a:p>
        </p:txBody>
      </p:sp>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21</a:t>
            </a:fld>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b="-8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1619772"/>
              </p:ext>
            </p:extLst>
          </p:nvPr>
        </p:nvGraphicFramePr>
        <p:xfrm>
          <a:off x="297107" y="599072"/>
          <a:ext cx="5807601" cy="5009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22</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Cockroach Control	</a:t>
            </a:r>
          </a:p>
        </p:txBody>
      </p:sp>
      <p:sp>
        <p:nvSpPr>
          <p:cNvPr id="51203" name="Content Placeholder 2"/>
          <p:cNvSpPr>
            <a:spLocks noGrp="1"/>
          </p:cNvSpPr>
          <p:nvPr>
            <p:ph idx="1"/>
          </p:nvPr>
        </p:nvSpPr>
        <p:spPr/>
        <p:txBody>
          <a:bodyPr/>
          <a:lstStyle/>
          <a:p>
            <a:r>
              <a:rPr lang="en-US" dirty="0" smtClean="0"/>
              <a:t>Habitat modification </a:t>
            </a:r>
          </a:p>
          <a:p>
            <a:r>
              <a:rPr lang="en-US" dirty="0" smtClean="0"/>
              <a:t>Monitors</a:t>
            </a:r>
          </a:p>
          <a:p>
            <a:r>
              <a:rPr lang="en-US" dirty="0" smtClean="0"/>
              <a:t>Dust and caulk</a:t>
            </a:r>
          </a:p>
          <a:p>
            <a:r>
              <a:rPr lang="en-US" dirty="0" smtClean="0"/>
              <a:t>Baits and gels</a:t>
            </a:r>
          </a:p>
          <a:p>
            <a:r>
              <a:rPr lang="en-US" dirty="0" smtClean="0"/>
              <a:t>Insect growth regulators</a:t>
            </a:r>
          </a:p>
          <a:p>
            <a:r>
              <a:rPr lang="en-US" dirty="0" smtClean="0"/>
              <a:t>Sticky traps </a:t>
            </a:r>
          </a:p>
          <a:p>
            <a:endParaRPr lang="en-US" dirty="0" smtClean="0"/>
          </a:p>
        </p:txBody>
      </p:sp>
      <p:pic>
        <p:nvPicPr>
          <p:cNvPr id="51205" name="Picture 5"/>
          <p:cNvPicPr>
            <a:picLocks noChangeAspect="1" noChangeArrowheads="1"/>
          </p:cNvPicPr>
          <p:nvPr/>
        </p:nvPicPr>
        <p:blipFill>
          <a:blip r:embed="rId3" cstate="screen"/>
          <a:srcRect l="9348"/>
          <a:stretch>
            <a:fillRect/>
          </a:stretch>
        </p:blipFill>
        <p:spPr bwMode="auto">
          <a:xfrm>
            <a:off x="5829300" y="3166259"/>
            <a:ext cx="3160060" cy="322955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1206" name="Picture 6" descr="Cockroach_Trap_Closeup"/>
          <p:cNvPicPr>
            <a:picLocks noChangeAspect="1" noChangeArrowheads="1"/>
          </p:cNvPicPr>
          <p:nvPr/>
        </p:nvPicPr>
        <p:blipFill>
          <a:blip r:embed="rId4" cstate="screen"/>
          <a:srcRect/>
          <a:stretch>
            <a:fillRect/>
          </a:stretch>
        </p:blipFill>
        <p:spPr bwMode="auto">
          <a:xfrm>
            <a:off x="4840679" y="1539940"/>
            <a:ext cx="2939472" cy="2204604"/>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23</a:t>
            </a:fld>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13000" t="-28000" r="-10000" b="-18000"/>
          </a:stretch>
        </a:blipFill>
        <a:effectLst/>
      </p:bgPr>
    </p:bg>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n-US" dirty="0" smtClean="0"/>
              <a:t>Bed bugs - Don’t Panic</a:t>
            </a:r>
          </a:p>
        </p:txBody>
      </p:sp>
      <p:sp>
        <p:nvSpPr>
          <p:cNvPr id="58371" name="Rectangle 3"/>
          <p:cNvSpPr>
            <a:spLocks noGrp="1"/>
          </p:cNvSpPr>
          <p:nvPr>
            <p:ph idx="1"/>
          </p:nvPr>
        </p:nvSpPr>
        <p:spPr>
          <a:xfrm>
            <a:off x="349623" y="1331650"/>
            <a:ext cx="5405718" cy="4194699"/>
          </a:xfrm>
          <a:solidFill>
            <a:srgbClr val="0070C0">
              <a:alpha val="30196"/>
            </a:srgbClr>
          </a:solidFill>
        </p:spPr>
        <p:txBody>
          <a:bodyPr>
            <a:noAutofit/>
          </a:bodyPr>
          <a:lstStyle/>
          <a:p>
            <a:pPr>
              <a:spcBef>
                <a:spcPts val="300"/>
              </a:spcBef>
            </a:pPr>
            <a:r>
              <a:rPr lang="en-US" sz="2700" b="1" dirty="0" smtClean="0"/>
              <a:t>Can be avoided and eliminated</a:t>
            </a:r>
          </a:p>
          <a:p>
            <a:pPr>
              <a:spcBef>
                <a:spcPts val="300"/>
              </a:spcBef>
            </a:pPr>
            <a:r>
              <a:rPr lang="en-US" sz="2700" b="1" dirty="0" smtClean="0"/>
              <a:t>Every skin irritation or bite is not bed bugs</a:t>
            </a:r>
          </a:p>
          <a:p>
            <a:pPr>
              <a:spcBef>
                <a:spcPts val="300"/>
              </a:spcBef>
            </a:pPr>
            <a:r>
              <a:rPr lang="en-US" sz="2700" b="1" dirty="0" smtClean="0"/>
              <a:t>You can see them.</a:t>
            </a:r>
          </a:p>
          <a:p>
            <a:pPr>
              <a:spcBef>
                <a:spcPts val="300"/>
              </a:spcBef>
            </a:pPr>
            <a:r>
              <a:rPr lang="en-US" sz="2700" b="1" dirty="0" smtClean="0"/>
              <a:t>Do not cause or spread diseases.</a:t>
            </a:r>
          </a:p>
          <a:p>
            <a:pPr>
              <a:spcBef>
                <a:spcPts val="300"/>
              </a:spcBef>
            </a:pPr>
            <a:r>
              <a:rPr lang="en-US" sz="2700" b="1" dirty="0" smtClean="0"/>
              <a:t>Heat and/or steam can kill them.</a:t>
            </a:r>
          </a:p>
          <a:p>
            <a:pPr>
              <a:spcBef>
                <a:spcPts val="300"/>
              </a:spcBef>
            </a:pPr>
            <a:r>
              <a:rPr lang="en-US" sz="2700" b="1" dirty="0" smtClean="0"/>
              <a:t>Protocols and communication key to control</a:t>
            </a:r>
          </a:p>
        </p:txBody>
      </p:sp>
      <p:pic>
        <p:nvPicPr>
          <p:cNvPr id="4" name="Picture 4" descr="IFAS UFL bed bug3"/>
          <p:cNvPicPr>
            <a:picLocks noChangeAspect="1" noChangeArrowheads="1"/>
          </p:cNvPicPr>
          <p:nvPr/>
        </p:nvPicPr>
        <p:blipFill>
          <a:blip r:embed="rId4" cstate="screen"/>
          <a:srcRect/>
          <a:stretch>
            <a:fillRect/>
          </a:stretch>
        </p:blipFill>
        <p:spPr bwMode="auto">
          <a:xfrm>
            <a:off x="4303493" y="4623170"/>
            <a:ext cx="3233649" cy="196019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24</a:t>
            </a:fld>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BedBugBoxCover"/>
          <p:cNvPicPr>
            <a:picLocks noChangeAspect="1" noChangeArrowheads="1"/>
          </p:cNvPicPr>
          <p:nvPr/>
        </p:nvPicPr>
        <p:blipFill>
          <a:blip r:embed="rId3" cstate="screen"/>
          <a:srcRect/>
          <a:stretch>
            <a:fillRect/>
          </a:stretch>
        </p:blipFill>
        <p:spPr bwMode="auto">
          <a:xfrm>
            <a:off x="5779509" y="2962134"/>
            <a:ext cx="3201206" cy="3457967"/>
          </a:xfrm>
          <a:prstGeom prst="rect">
            <a:avLst/>
          </a:prstGeom>
          <a:noFill/>
          <a:ln w="9525">
            <a:noFill/>
            <a:miter lim="800000"/>
            <a:headEnd/>
            <a:tailEnd/>
          </a:ln>
        </p:spPr>
      </p:pic>
      <p:sp>
        <p:nvSpPr>
          <p:cNvPr id="60418" name="Title 1"/>
          <p:cNvSpPr>
            <a:spLocks noGrp="1"/>
          </p:cNvSpPr>
          <p:nvPr>
            <p:ph type="title"/>
          </p:nvPr>
        </p:nvSpPr>
        <p:spPr/>
        <p:txBody>
          <a:bodyPr/>
          <a:lstStyle/>
          <a:p>
            <a:r>
              <a:rPr lang="en-US" smtClean="0"/>
              <a:t>Bedbugs - Control</a:t>
            </a:r>
          </a:p>
        </p:txBody>
      </p:sp>
      <p:sp>
        <p:nvSpPr>
          <p:cNvPr id="60419" name="Content Placeholder 2"/>
          <p:cNvSpPr>
            <a:spLocks noGrp="1"/>
          </p:cNvSpPr>
          <p:nvPr>
            <p:ph idx="1"/>
          </p:nvPr>
        </p:nvSpPr>
        <p:spPr/>
        <p:txBody>
          <a:bodyPr/>
          <a:lstStyle/>
          <a:p>
            <a:r>
              <a:rPr lang="en-US" dirty="0" smtClean="0"/>
              <a:t>Exclusion</a:t>
            </a:r>
          </a:p>
          <a:p>
            <a:r>
              <a:rPr lang="en-US" dirty="0" smtClean="0"/>
              <a:t>Preparation</a:t>
            </a:r>
          </a:p>
          <a:p>
            <a:r>
              <a:rPr lang="en-US" dirty="0" smtClean="0"/>
              <a:t>Traps – interceptors</a:t>
            </a:r>
          </a:p>
          <a:p>
            <a:endParaRPr lang="en-US" dirty="0" smtClean="0"/>
          </a:p>
        </p:txBody>
      </p:sp>
      <p:pic>
        <p:nvPicPr>
          <p:cNvPr id="60422" name="Picture 3" descr="main_insect_interceptor.jpg"/>
          <p:cNvPicPr>
            <a:picLocks noChangeAspect="1"/>
          </p:cNvPicPr>
          <p:nvPr/>
        </p:nvPicPr>
        <p:blipFill>
          <a:blip r:embed="rId4" cstate="screen">
            <a:clrChange>
              <a:clrFrom>
                <a:srgbClr val="FFFFFF"/>
              </a:clrFrom>
              <a:clrTo>
                <a:srgbClr val="FFFFFF">
                  <a:alpha val="0"/>
                </a:srgbClr>
              </a:clrTo>
            </a:clrChange>
          </a:blip>
          <a:srcRect/>
          <a:stretch>
            <a:fillRect/>
          </a:stretch>
        </p:blipFill>
        <p:spPr bwMode="auto">
          <a:xfrm>
            <a:off x="1425074" y="3454523"/>
            <a:ext cx="4060520" cy="2734449"/>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25</a:t>
            </a:fld>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Bed bug - Treatment</a:t>
            </a:r>
          </a:p>
        </p:txBody>
      </p:sp>
      <p:sp>
        <p:nvSpPr>
          <p:cNvPr id="61443" name="Content Placeholder 2"/>
          <p:cNvSpPr>
            <a:spLocks noGrp="1"/>
          </p:cNvSpPr>
          <p:nvPr>
            <p:ph idx="1"/>
          </p:nvPr>
        </p:nvSpPr>
        <p:spPr/>
        <p:txBody>
          <a:bodyPr/>
          <a:lstStyle/>
          <a:p>
            <a:r>
              <a:rPr lang="en-US" dirty="0" smtClean="0"/>
              <a:t>Inspection</a:t>
            </a:r>
          </a:p>
          <a:p>
            <a:r>
              <a:rPr lang="en-US" dirty="0" smtClean="0"/>
              <a:t>Vacuum</a:t>
            </a:r>
          </a:p>
          <a:p>
            <a:r>
              <a:rPr lang="en-US" dirty="0" smtClean="0"/>
              <a:t>Heat or cold</a:t>
            </a:r>
          </a:p>
          <a:p>
            <a:r>
              <a:rPr lang="en-US" dirty="0" smtClean="0"/>
              <a:t>Pesticides by PCO only</a:t>
            </a:r>
          </a:p>
          <a:p>
            <a:r>
              <a:rPr lang="en-US" dirty="0" smtClean="0"/>
              <a:t>Re-inspection &amp; retreatment</a:t>
            </a:r>
          </a:p>
          <a:p>
            <a:r>
              <a:rPr lang="en-US" dirty="0" smtClean="0"/>
              <a:t>Encasements &amp; interceptors</a:t>
            </a:r>
          </a:p>
        </p:txBody>
      </p:sp>
      <p:pic>
        <p:nvPicPr>
          <p:cNvPr id="61445" name="Picture 5" descr="DESTROYING-BED-BUGS-THE-TECNOVAP-DRY-STEAM-WAY-5574_image"/>
          <p:cNvPicPr>
            <a:picLocks noChangeAspect="1" noChangeArrowheads="1"/>
          </p:cNvPicPr>
          <p:nvPr/>
        </p:nvPicPr>
        <p:blipFill>
          <a:blip r:embed="rId3" cstate="screen"/>
          <a:srcRect/>
          <a:stretch>
            <a:fillRect/>
          </a:stretch>
        </p:blipFill>
        <p:spPr bwMode="auto">
          <a:xfrm>
            <a:off x="5696662" y="2230127"/>
            <a:ext cx="3093210" cy="2448791"/>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26</a:t>
            </a:fld>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smtClean="0"/>
              <a:t>Keep It Pest-Free</a:t>
            </a:r>
            <a:br>
              <a:rPr lang="en-US" dirty="0" smtClean="0"/>
            </a:br>
            <a:r>
              <a:rPr lang="en-US" dirty="0" smtClean="0"/>
              <a:t>What You Can Do</a:t>
            </a:r>
          </a:p>
        </p:txBody>
      </p:sp>
      <p:graphicFrame>
        <p:nvGraphicFramePr>
          <p:cNvPr id="14" name="Content Placeholder 13"/>
          <p:cNvGraphicFramePr>
            <a:graphicFrameLocks noGrp="1"/>
          </p:cNvGraphicFramePr>
          <p:nvPr>
            <p:ph idx="1"/>
          </p:nvPr>
        </p:nvGraphicFramePr>
        <p:xfrm>
          <a:off x="457200" y="1520301"/>
          <a:ext cx="8229600" cy="4385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27</a:t>
            </a:fld>
            <a:endParaRPr lang="en-US" dirty="0">
              <a:solidFill>
                <a:srgbClr val="FFFFF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t>Healthy Homes Principles</a:t>
            </a:r>
            <a:endParaRPr lang="en-US" dirty="0"/>
          </a:p>
        </p:txBody>
      </p:sp>
      <p:graphicFrame>
        <p:nvGraphicFramePr>
          <p:cNvPr id="5" name="Diagram 4"/>
          <p:cNvGraphicFramePr/>
          <p:nvPr/>
        </p:nvGraphicFramePr>
        <p:xfrm>
          <a:off x="1222625" y="1387011"/>
          <a:ext cx="7376845" cy="5024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www2.epa.gov/saferchoice</a:t>
            </a:r>
            <a:endParaRPr lang="en-US" dirty="0" smtClean="0"/>
          </a:p>
          <a:p>
            <a:r>
              <a:rPr lang="en-US" dirty="0">
                <a:hlinkClick r:id="rId3"/>
              </a:rPr>
              <a:t>http://www.greenseal.org</a:t>
            </a:r>
            <a:r>
              <a:rPr lang="en-US" dirty="0" smtClean="0">
                <a:hlinkClick r:id="rId3"/>
              </a:rPr>
              <a:t>/</a:t>
            </a:r>
            <a:endParaRPr lang="en-US" dirty="0" smtClean="0"/>
          </a:p>
          <a:p>
            <a:r>
              <a:rPr lang="en-US" dirty="0">
                <a:hlinkClick r:id="rId4"/>
              </a:rPr>
              <a:t>http://www.turi.org</a:t>
            </a:r>
            <a:r>
              <a:rPr lang="en-US" dirty="0" smtClean="0">
                <a:hlinkClick r:id="rId4"/>
              </a:rPr>
              <a:t>/</a:t>
            </a:r>
            <a:endParaRPr lang="en-US" dirty="0" smtClean="0"/>
          </a:p>
          <a:p>
            <a:r>
              <a:rPr lang="en-US" dirty="0">
                <a:hlinkClick r:id="rId5"/>
              </a:rPr>
              <a:t>http://www.epa.gov/asthma</a:t>
            </a:r>
            <a:r>
              <a:rPr lang="en-US" dirty="0" smtClean="0">
                <a:hlinkClick r:id="rId5"/>
              </a:rPr>
              <a:t>/</a:t>
            </a:r>
            <a:endParaRPr lang="en-US" dirty="0" smtClean="0"/>
          </a:p>
          <a:p>
            <a:r>
              <a:rPr lang="en-US" dirty="0" err="1" smtClean="0"/>
              <a:t>Umass</a:t>
            </a:r>
            <a:r>
              <a:rPr lang="en-US" dirty="0" smtClean="0"/>
              <a:t> Lowell Healthy Homes</a:t>
            </a:r>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CCC26ED0-37DF-492D-B56A-3B24E41DDF89}" type="slidenum">
              <a:rPr lang="en-US" smtClean="0"/>
              <a:pPr/>
              <a:t>29</a:t>
            </a:fld>
            <a:endParaRPr lang="en-US" dirty="0"/>
          </a:p>
        </p:txBody>
      </p:sp>
    </p:spTree>
    <p:extLst>
      <p:ext uri="{BB962C8B-B14F-4D97-AF65-F5344CB8AC3E}">
        <p14:creationId xmlns:p14="http://schemas.microsoft.com/office/powerpoint/2010/main" val="2957456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Chemicals, Fragrances, and Sprays</a:t>
            </a:r>
            <a:endParaRPr lang="en-US" dirty="0"/>
          </a:p>
        </p:txBody>
      </p:sp>
      <p:sp>
        <p:nvSpPr>
          <p:cNvPr id="4" name="Slide Number Placeholder 3"/>
          <p:cNvSpPr>
            <a:spLocks noGrp="1"/>
          </p:cNvSpPr>
          <p:nvPr>
            <p:ph type="sldNum" sz="quarter" idx="4"/>
          </p:nvPr>
        </p:nvSpPr>
        <p:spPr/>
        <p:txBody>
          <a:bodyPr/>
          <a:lstStyle/>
          <a:p>
            <a:fld id="{CCC26ED0-37DF-492D-B56A-3B24E41DDF89}" type="slidenum">
              <a:rPr lang="en-US" smtClean="0">
                <a:solidFill>
                  <a:srgbClr val="FFFFFF"/>
                </a:solidFill>
              </a:rPr>
              <a:pPr/>
              <a:t>3</a:t>
            </a:fld>
            <a:endParaRPr lang="en-US" dirty="0">
              <a:solidFill>
                <a:srgbClr val="FFFFFF"/>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838" y="1705045"/>
            <a:ext cx="5151421" cy="3877414"/>
          </a:xfrm>
          <a:prstGeom prst="rect">
            <a:avLst/>
          </a:prstGeom>
        </p:spPr>
      </p:pic>
    </p:spTree>
    <p:extLst>
      <p:ext uri="{BB962C8B-B14F-4D97-AF65-F5344CB8AC3E}">
        <p14:creationId xmlns:p14="http://schemas.microsoft.com/office/powerpoint/2010/main" val="4120405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dirty="0" smtClean="0"/>
              <a:t>Asthmagens in the home</a:t>
            </a:r>
          </a:p>
        </p:txBody>
      </p:sp>
      <p:sp>
        <p:nvSpPr>
          <p:cNvPr id="15363" name="Rectangle 3"/>
          <p:cNvSpPr>
            <a:spLocks noGrp="1" noChangeArrowheads="1"/>
          </p:cNvSpPr>
          <p:nvPr>
            <p:ph idx="1"/>
          </p:nvPr>
        </p:nvSpPr>
        <p:spPr>
          <a:xfrm>
            <a:off x="457200" y="1520301"/>
            <a:ext cx="3838755" cy="3868445"/>
          </a:xfrm>
        </p:spPr>
        <p:txBody>
          <a:bodyPr>
            <a:normAutofit fontScale="85000" lnSpcReduction="20000"/>
          </a:bodyPr>
          <a:lstStyle/>
          <a:p>
            <a:r>
              <a:rPr lang="en-US" dirty="0" smtClean="0"/>
              <a:t>Air Fresheners</a:t>
            </a:r>
          </a:p>
          <a:p>
            <a:r>
              <a:rPr lang="en-US" dirty="0" smtClean="0"/>
              <a:t>Cleaning Products</a:t>
            </a:r>
          </a:p>
          <a:p>
            <a:r>
              <a:rPr lang="en-US" dirty="0" smtClean="0"/>
              <a:t>Sprays &amp; Coatings</a:t>
            </a:r>
          </a:p>
          <a:p>
            <a:r>
              <a:rPr lang="en-US" dirty="0" smtClean="0"/>
              <a:t>Formaldehyde</a:t>
            </a:r>
          </a:p>
          <a:p>
            <a:r>
              <a:rPr lang="en-US" dirty="0" smtClean="0"/>
              <a:t>Carpets</a:t>
            </a:r>
          </a:p>
          <a:p>
            <a:r>
              <a:rPr lang="en-US" dirty="0" smtClean="0"/>
              <a:t>Vinyl Floors</a:t>
            </a:r>
          </a:p>
          <a:p>
            <a:r>
              <a:rPr lang="en-US" dirty="0" smtClean="0"/>
              <a:t>Drywall</a:t>
            </a:r>
          </a:p>
          <a:p>
            <a:r>
              <a:rPr lang="en-US" dirty="0" smtClean="0"/>
              <a:t>Hobbies</a:t>
            </a:r>
          </a:p>
          <a:p>
            <a:r>
              <a:rPr lang="en-US" dirty="0" smtClean="0"/>
              <a:t>Home Maintenance</a:t>
            </a:r>
          </a:p>
          <a:p>
            <a:endParaRPr lang="en-US" dirty="0" smtClean="0"/>
          </a:p>
        </p:txBody>
      </p:sp>
      <p:pic>
        <p:nvPicPr>
          <p:cNvPr id="15364" name="Picture 4"/>
          <p:cNvPicPr>
            <a:picLocks noGrp="1" noChangeAspect="1" noChangeArrowheads="1"/>
          </p:cNvPicPr>
          <p:nvPr>
            <p:ph type="clipArt" sz="half" idx="4294967295"/>
          </p:nvPr>
        </p:nvPicPr>
        <p:blipFill>
          <a:blip r:embed="rId3" cstate="print"/>
          <a:srcRect/>
          <a:stretch>
            <a:fillRect/>
          </a:stretch>
        </p:blipFill>
        <p:spPr>
          <a:xfrm>
            <a:off x="4274555" y="1520301"/>
            <a:ext cx="4440331" cy="4884364"/>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4</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1309256"/>
            <a:ext cx="8629651" cy="3491344"/>
          </a:xfrm>
        </p:spPr>
        <p:txBody>
          <a:bodyPr>
            <a:normAutofit/>
          </a:bodyPr>
          <a:lstStyle/>
          <a:p>
            <a:endParaRPr lang="en-US" dirty="0" smtClean="0"/>
          </a:p>
          <a:p>
            <a:pPr marL="342900" indent="-342900">
              <a:buFont typeface="Wingdings" panose="05000000000000000000" pitchFamily="2" charset="2"/>
              <a:buChar char="§"/>
            </a:pPr>
            <a:r>
              <a:rPr lang="en-US" dirty="0" smtClean="0"/>
              <a:t>Association of Occupational and Environmental Clinics (AOEC) 2012 </a:t>
            </a:r>
          </a:p>
          <a:p>
            <a:pPr marL="800100" lvl="1" indent="-342900">
              <a:buFont typeface="Wingdings" panose="05000000000000000000" pitchFamily="2" charset="2"/>
              <a:buChar char="§"/>
            </a:pPr>
            <a:r>
              <a:rPr lang="en-US" b="1" dirty="0" smtClean="0">
                <a:solidFill>
                  <a:schemeClr val="tx2"/>
                </a:solidFill>
              </a:rPr>
              <a:t>Workers exposure and Asthma</a:t>
            </a:r>
          </a:p>
          <a:p>
            <a:pPr marL="342900" indent="-342900">
              <a:buFont typeface="Wingdings" panose="05000000000000000000" pitchFamily="2" charset="2"/>
              <a:buChar char="§"/>
            </a:pPr>
            <a:r>
              <a:rPr lang="en-US" dirty="0" smtClean="0"/>
              <a:t>Not just trigger but causes Asthma</a:t>
            </a:r>
          </a:p>
          <a:p>
            <a:pPr marL="342900" indent="-342900">
              <a:buFont typeface="Wingdings" panose="05000000000000000000" pitchFamily="2" charset="2"/>
              <a:buChar char="§"/>
            </a:pPr>
            <a:r>
              <a:rPr lang="en-US" dirty="0" smtClean="0"/>
              <a:t>Children at greater risk</a:t>
            </a:r>
          </a:p>
          <a:p>
            <a:pPr marL="800100" lvl="1" indent="-342900">
              <a:buFont typeface="Wingdings" panose="05000000000000000000" pitchFamily="2" charset="2"/>
              <a:buChar char="§"/>
            </a:pPr>
            <a:r>
              <a:rPr lang="en-US" b="1" dirty="0" smtClean="0">
                <a:solidFill>
                  <a:schemeClr val="tx2"/>
                </a:solidFill>
              </a:rPr>
              <a:t> lung development</a:t>
            </a:r>
          </a:p>
          <a:p>
            <a:pPr marL="342900" indent="-342900">
              <a:buFont typeface="Wingdings" panose="05000000000000000000" pitchFamily="2" charset="2"/>
              <a:buChar char="§"/>
            </a:pPr>
            <a:r>
              <a:rPr lang="en-US" dirty="0" smtClean="0"/>
              <a:t>Increases in EPA registered bleach product concentration</a:t>
            </a:r>
          </a:p>
          <a:p>
            <a:pPr marL="800100" lvl="1" indent="-342900">
              <a:buFont typeface="Wingdings" panose="05000000000000000000" pitchFamily="2" charset="2"/>
              <a:buChar char="§"/>
            </a:pPr>
            <a:r>
              <a:rPr lang="en-US" dirty="0" smtClean="0"/>
              <a:t>-</a:t>
            </a:r>
            <a:r>
              <a:rPr lang="en-US" b="1" dirty="0" smtClean="0">
                <a:solidFill>
                  <a:schemeClr val="tx2"/>
                </a:solidFill>
              </a:rPr>
              <a:t>Issues with dilution and exposure</a:t>
            </a:r>
          </a:p>
          <a:p>
            <a:pPr marL="342900" indent="-342900">
              <a:buFontTx/>
              <a:buChar char="-"/>
            </a:pPr>
            <a:endParaRPr lang="en-US" dirty="0"/>
          </a:p>
          <a:p>
            <a:endParaRPr lang="en-US" dirty="0"/>
          </a:p>
        </p:txBody>
      </p:sp>
      <p:sp>
        <p:nvSpPr>
          <p:cNvPr id="4" name="Slide Number Placeholder 3"/>
          <p:cNvSpPr>
            <a:spLocks noGrp="1"/>
          </p:cNvSpPr>
          <p:nvPr>
            <p:ph type="sldNum" sz="quarter" idx="4"/>
          </p:nvPr>
        </p:nvSpPr>
        <p:spPr/>
        <p:txBody>
          <a:bodyPr/>
          <a:lstStyle/>
          <a:p>
            <a:fld id="{CCC26ED0-37DF-492D-B56A-3B24E41DDF89}" type="slidenum">
              <a:rPr lang="en-US" smtClean="0">
                <a:solidFill>
                  <a:srgbClr val="FFFFFF"/>
                </a:solidFill>
              </a:rPr>
              <a:pPr/>
              <a:t>5</a:t>
            </a:fld>
            <a:endParaRPr lang="en-US" dirty="0">
              <a:solidFill>
                <a:srgbClr val="FFFFFF"/>
              </a:solidFill>
            </a:endParaRPr>
          </a:p>
        </p:txBody>
      </p:sp>
      <p:sp>
        <p:nvSpPr>
          <p:cNvPr id="5" name="Rectangle 4"/>
          <p:cNvSpPr/>
          <p:nvPr/>
        </p:nvSpPr>
        <p:spPr>
          <a:xfrm>
            <a:off x="842790" y="272533"/>
            <a:ext cx="3687645" cy="923330"/>
          </a:xfrm>
          <a:prstGeom prst="rect">
            <a:avLst/>
          </a:prstGeom>
        </p:spPr>
        <p:txBody>
          <a:bodyPr wrap="square">
            <a:spAutoFit/>
          </a:bodyPr>
          <a:lstStyle/>
          <a:p>
            <a:r>
              <a:rPr lang="en-US" sz="5400" b="1" dirty="0">
                <a:solidFill>
                  <a:schemeClr val="tx2"/>
                </a:solidFill>
              </a:rPr>
              <a:t>Bleach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329" y="3896590"/>
            <a:ext cx="1987376" cy="2591232"/>
          </a:xfrm>
          <a:prstGeom prst="rect">
            <a:avLst/>
          </a:prstGeom>
        </p:spPr>
      </p:pic>
    </p:spTree>
    <p:extLst>
      <p:ext uri="{BB962C8B-B14F-4D97-AF65-F5344CB8AC3E}">
        <p14:creationId xmlns:p14="http://schemas.microsoft.com/office/powerpoint/2010/main" val="3354381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blip>
          <a:srcRect/>
          <a:stretch>
            <a:fillRect l="-4000" r="-4000"/>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1" y="274321"/>
            <a:ext cx="5992586" cy="962198"/>
          </a:xfrm>
        </p:spPr>
        <p:txBody>
          <a:bodyPr/>
          <a:lstStyle/>
          <a:p>
            <a:r>
              <a:rPr lang="en-US" altLang="en-US" dirty="0" smtClean="0">
                <a:solidFill>
                  <a:schemeClr val="tx2"/>
                </a:solidFill>
              </a:rPr>
              <a:t>Reduce Potential Sources</a:t>
            </a:r>
          </a:p>
        </p:txBody>
      </p:sp>
      <p:sp>
        <p:nvSpPr>
          <p:cNvPr id="19459" name="Rectangle 3"/>
          <p:cNvSpPr>
            <a:spLocks noGrp="1" noChangeArrowheads="1"/>
          </p:cNvSpPr>
          <p:nvPr>
            <p:ph idx="1"/>
          </p:nvPr>
        </p:nvSpPr>
        <p:spPr>
          <a:xfrm>
            <a:off x="415635" y="1837708"/>
            <a:ext cx="5257801" cy="2557647"/>
          </a:xfrm>
          <a:solidFill>
            <a:srgbClr val="005DA2">
              <a:alpha val="85098"/>
            </a:srgbClr>
          </a:solidFill>
        </p:spPr>
        <p:txBody>
          <a:bodyPr>
            <a:normAutofit fontScale="85000" lnSpcReduction="20000"/>
          </a:bodyPr>
          <a:lstStyle/>
          <a:p>
            <a:r>
              <a:rPr lang="en-US" altLang="en-US" dirty="0" smtClean="0"/>
              <a:t>Don’t use it if you don’t have to.</a:t>
            </a:r>
          </a:p>
          <a:p>
            <a:r>
              <a:rPr lang="en-US" altLang="en-US" dirty="0" smtClean="0"/>
              <a:t>Use proper PPE at work or with home chores.</a:t>
            </a:r>
          </a:p>
          <a:p>
            <a:r>
              <a:rPr lang="en-US" altLang="en-US" dirty="0" smtClean="0"/>
              <a:t>Substitute a better product.</a:t>
            </a:r>
          </a:p>
          <a:p>
            <a:r>
              <a:rPr lang="en-US" altLang="en-US" dirty="0" smtClean="0"/>
              <a:t>Look for “Green Seal”, “Eco Logo” or “Safer Choice” on bottles.</a:t>
            </a:r>
          </a:p>
        </p:txBody>
      </p:sp>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6</a:t>
            </a:fld>
            <a:endParaRPr lang="en-US" dirty="0">
              <a:solidFill>
                <a:srgbClr val="FFFFF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253" y="4637479"/>
            <a:ext cx="1941038" cy="176744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360" y="2711672"/>
            <a:ext cx="1959147" cy="36932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804" y="4558300"/>
            <a:ext cx="1744656" cy="1744656"/>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CC26ED0-37DF-492D-B56A-3B24E41DDF89}" type="slidenum">
              <a:rPr lang="en-US" smtClean="0">
                <a:solidFill>
                  <a:srgbClr val="FFFFFF"/>
                </a:solidFill>
              </a:rPr>
              <a:pPr/>
              <a:t>7</a:t>
            </a:fld>
            <a:endParaRPr lang="en-US" dirty="0">
              <a:solidFill>
                <a:srgbClr val="FFFFFF"/>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24" y="968216"/>
            <a:ext cx="5148307" cy="322118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847" y="3340342"/>
            <a:ext cx="4439343" cy="2962821"/>
          </a:xfrm>
          <a:prstGeom prst="rect">
            <a:avLst/>
          </a:prstGeom>
        </p:spPr>
      </p:pic>
      <p:sp>
        <p:nvSpPr>
          <p:cNvPr id="7" name="TextBox 6"/>
          <p:cNvSpPr txBox="1"/>
          <p:nvPr/>
        </p:nvSpPr>
        <p:spPr>
          <a:xfrm>
            <a:off x="263525" y="238991"/>
            <a:ext cx="8246732" cy="769441"/>
          </a:xfrm>
          <a:prstGeom prst="rect">
            <a:avLst/>
          </a:prstGeom>
          <a:noFill/>
        </p:spPr>
        <p:txBody>
          <a:bodyPr wrap="square" rtlCol="0">
            <a:spAutoFit/>
          </a:bodyPr>
          <a:lstStyle/>
          <a:p>
            <a:pPr algn="ctr"/>
            <a:r>
              <a:rPr lang="en-US" sz="4400" b="1" dirty="0" smtClean="0">
                <a:solidFill>
                  <a:schemeClr val="tx2"/>
                </a:solidFill>
              </a:rPr>
              <a:t>Aerosol Sprays and Fragrance</a:t>
            </a:r>
            <a:endParaRPr lang="en-US" sz="4400" b="1" dirty="0">
              <a:solidFill>
                <a:schemeClr val="tx2"/>
              </a:solidFill>
            </a:endParaRPr>
          </a:p>
        </p:txBody>
      </p:sp>
      <p:sp>
        <p:nvSpPr>
          <p:cNvPr id="8" name="TextBox 7"/>
          <p:cNvSpPr txBox="1"/>
          <p:nvPr/>
        </p:nvSpPr>
        <p:spPr>
          <a:xfrm>
            <a:off x="5507182" y="1163782"/>
            <a:ext cx="3190008" cy="1754326"/>
          </a:xfrm>
          <a:prstGeom prst="rect">
            <a:avLst/>
          </a:prstGeom>
          <a:noFill/>
        </p:spPr>
        <p:txBody>
          <a:bodyPr wrap="square" rtlCol="0">
            <a:spAutoFit/>
          </a:bodyPr>
          <a:lstStyle/>
          <a:p>
            <a:pPr marL="342900" indent="-342900">
              <a:buFontTx/>
              <a:buChar char="-"/>
            </a:pPr>
            <a:r>
              <a:rPr lang="en-US" dirty="0"/>
              <a:t>Body sprays, deodorants, cleaning sprays, and sunscreen. </a:t>
            </a:r>
          </a:p>
          <a:p>
            <a:pPr marL="342900" indent="-342900">
              <a:buFontTx/>
              <a:buChar char="-"/>
            </a:pPr>
            <a:r>
              <a:rPr lang="en-US" dirty="0"/>
              <a:t>Triggers asthma attacks</a:t>
            </a:r>
          </a:p>
          <a:p>
            <a:pPr marL="342900" indent="-342900">
              <a:buFontTx/>
              <a:buChar char="-"/>
            </a:pPr>
            <a:r>
              <a:rPr lang="en-US" dirty="0"/>
              <a:t>Why do they reach the lungs easier than sprays?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900" y="3978789"/>
            <a:ext cx="2705100" cy="1685925"/>
          </a:xfrm>
          <a:prstGeom prst="rect">
            <a:avLst/>
          </a:prstGeom>
        </p:spPr>
      </p:pic>
    </p:spTree>
    <p:extLst>
      <p:ext uri="{BB962C8B-B14F-4D97-AF65-F5344CB8AC3E}">
        <p14:creationId xmlns:p14="http://schemas.microsoft.com/office/powerpoint/2010/main" val="783016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94" b="44754"/>
          <a:stretch/>
        </p:blipFill>
        <p:spPr>
          <a:xfrm>
            <a:off x="2337955" y="264211"/>
            <a:ext cx="6037117" cy="5824861"/>
          </a:xfrm>
        </p:spPr>
      </p:pic>
      <p:sp>
        <p:nvSpPr>
          <p:cNvPr id="4" name="Slide Number Placeholder 3"/>
          <p:cNvSpPr>
            <a:spLocks noGrp="1"/>
          </p:cNvSpPr>
          <p:nvPr>
            <p:ph type="sldNum" sz="quarter" idx="4"/>
          </p:nvPr>
        </p:nvSpPr>
        <p:spPr/>
        <p:txBody>
          <a:bodyPr/>
          <a:lstStyle/>
          <a:p>
            <a:fld id="{CCC26ED0-37DF-492D-B56A-3B24E41DDF89}" type="slidenum">
              <a:rPr lang="en-US" smtClean="0">
                <a:solidFill>
                  <a:srgbClr val="FFFFFF"/>
                </a:solidFill>
              </a:rPr>
              <a:pPr/>
              <a:t>8</a:t>
            </a:fld>
            <a:endParaRPr lang="en-US" dirty="0">
              <a:solidFill>
                <a:srgbClr val="FFFFFF"/>
              </a:solidFill>
            </a:endParaRPr>
          </a:p>
        </p:txBody>
      </p:sp>
      <p:sp>
        <p:nvSpPr>
          <p:cNvPr id="2" name="TextBox 1"/>
          <p:cNvSpPr txBox="1"/>
          <p:nvPr/>
        </p:nvSpPr>
        <p:spPr>
          <a:xfrm>
            <a:off x="199176" y="1846907"/>
            <a:ext cx="2064190" cy="2031325"/>
          </a:xfrm>
          <a:prstGeom prst="rect">
            <a:avLst/>
          </a:prstGeom>
          <a:noFill/>
        </p:spPr>
        <p:txBody>
          <a:bodyPr wrap="square" rtlCol="0">
            <a:spAutoFit/>
          </a:bodyPr>
          <a:lstStyle/>
          <a:p>
            <a:pPr marL="342900" indent="-342900">
              <a:buAutoNum type="arabicPeriod"/>
            </a:pPr>
            <a:r>
              <a:rPr lang="en-US" dirty="0" smtClean="0"/>
              <a:t>Bamboo Palm</a:t>
            </a:r>
          </a:p>
          <a:p>
            <a:pPr marL="342900" indent="-342900">
              <a:buAutoNum type="arabicPeriod"/>
            </a:pPr>
            <a:r>
              <a:rPr lang="en-US" dirty="0" smtClean="0"/>
              <a:t>Snake Plant</a:t>
            </a:r>
          </a:p>
          <a:p>
            <a:pPr marL="342900" indent="-342900">
              <a:buAutoNum type="arabicPeriod"/>
            </a:pPr>
            <a:r>
              <a:rPr lang="en-US" dirty="0" smtClean="0"/>
              <a:t>Areca Palm</a:t>
            </a:r>
          </a:p>
          <a:p>
            <a:pPr marL="342900" indent="-342900">
              <a:buAutoNum type="arabicPeriod"/>
            </a:pPr>
            <a:r>
              <a:rPr lang="en-US" dirty="0" smtClean="0"/>
              <a:t>Spider Plant</a:t>
            </a:r>
          </a:p>
          <a:p>
            <a:pPr marL="342900" indent="-342900">
              <a:buAutoNum type="arabicPeriod"/>
            </a:pPr>
            <a:r>
              <a:rPr lang="en-US" dirty="0" smtClean="0"/>
              <a:t>Peace Lily</a:t>
            </a:r>
          </a:p>
          <a:p>
            <a:pPr marL="342900" indent="-342900">
              <a:buAutoNum type="arabicPeriod"/>
            </a:pPr>
            <a:r>
              <a:rPr lang="en-US" dirty="0" smtClean="0"/>
              <a:t>Gerbera Daisy</a:t>
            </a:r>
          </a:p>
          <a:p>
            <a:endParaRPr lang="en-US" dirty="0"/>
          </a:p>
        </p:txBody>
      </p:sp>
    </p:spTree>
    <p:extLst>
      <p:ext uri="{BB962C8B-B14F-4D97-AF65-F5344CB8AC3E}">
        <p14:creationId xmlns:p14="http://schemas.microsoft.com/office/powerpoint/2010/main" val="1633324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stretch>
            <a:fillRect t="-3000" r="-30000" b="-12000"/>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5569131" cy="1143000"/>
          </a:xfrm>
          <a:solidFill>
            <a:schemeClr val="tx2">
              <a:alpha val="51000"/>
            </a:schemeClr>
          </a:solidFill>
        </p:spPr>
        <p:txBody>
          <a:bodyPr/>
          <a:lstStyle/>
          <a:p>
            <a:r>
              <a:rPr lang="en-US" dirty="0" smtClean="0">
                <a:solidFill>
                  <a:schemeClr val="bg1"/>
                </a:solidFill>
              </a:rPr>
              <a:t>Healthy Cleaning </a:t>
            </a:r>
          </a:p>
        </p:txBody>
      </p:sp>
      <p:graphicFrame>
        <p:nvGraphicFramePr>
          <p:cNvPr id="6" name="Diagram 5"/>
          <p:cNvGraphicFramePr/>
          <p:nvPr>
            <p:extLst>
              <p:ext uri="{D42A27DB-BD31-4B8C-83A1-F6EECF244321}">
                <p14:modId xmlns:p14="http://schemas.microsoft.com/office/powerpoint/2010/main" val="4179585348"/>
              </p:ext>
            </p:extLst>
          </p:nvPr>
        </p:nvGraphicFramePr>
        <p:xfrm>
          <a:off x="178525" y="1407089"/>
          <a:ext cx="5812971" cy="4297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4"/>
          </p:nvPr>
        </p:nvSpPr>
        <p:spPr/>
        <p:txBody>
          <a:bodyPr/>
          <a:lstStyle/>
          <a:p>
            <a:fld id="{CCC26ED0-37DF-492D-B56A-3B24E41DDF89}" type="slidenum">
              <a:rPr lang="en-US" smtClean="0">
                <a:solidFill>
                  <a:srgbClr val="FFFFFF"/>
                </a:solidFill>
              </a:rPr>
              <a:pPr/>
              <a:t>9</a:t>
            </a:fld>
            <a:endParaRPr lang="en-US"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HTC_template_v15(20130122)_OVERVIEW">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29_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4_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5_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6_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8_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9_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6_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19_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HHTC_template_v15(20130122)_OVERVIEW</Template>
  <TotalTime>7092</TotalTime>
  <Words>2864</Words>
  <Application>Microsoft Office PowerPoint</Application>
  <PresentationFormat>On-screen Show (4:3)</PresentationFormat>
  <Paragraphs>376</Paragraphs>
  <Slides>29</Slides>
  <Notes>20</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29</vt:i4>
      </vt:variant>
    </vt:vector>
  </HeadingPairs>
  <TitlesOfParts>
    <vt:vector size="50" baseType="lpstr">
      <vt:lpstr>Arial</vt:lpstr>
      <vt:lpstr>OpenSymbol</vt:lpstr>
      <vt:lpstr>Segoe Print</vt:lpstr>
      <vt:lpstr>MS PGothic</vt:lpstr>
      <vt:lpstr>Wingdings</vt:lpstr>
      <vt:lpstr>Aharoni</vt:lpstr>
      <vt:lpstr>Times New Roman</vt:lpstr>
      <vt:lpstr>MV Boli</vt:lpstr>
      <vt:lpstr>Adobe Fan Heiti Std B</vt:lpstr>
      <vt:lpstr>Calibri</vt:lpstr>
      <vt:lpstr>Myriad Pro</vt:lpstr>
      <vt:lpstr>HHTC_template_v15(20130122)_OVERVIEW</vt:lpstr>
      <vt:lpstr>HHTC_template_v15(20130122)</vt:lpstr>
      <vt:lpstr>4_HHTC_template_v15(20130122)</vt:lpstr>
      <vt:lpstr>5_HHTC_template_v15(20130122)</vt:lpstr>
      <vt:lpstr>6_HHTC_template_v15(20130122)</vt:lpstr>
      <vt:lpstr>8_HHTC_template_v15(20130122)</vt:lpstr>
      <vt:lpstr>9_HHTC_template_v15(20130122)</vt:lpstr>
      <vt:lpstr>16_HHTC_template_v15(20130122)</vt:lpstr>
      <vt:lpstr>19_HHTC_template_v15(20130122)</vt:lpstr>
      <vt:lpstr>29_HHTC_template_v15(20130122)</vt:lpstr>
      <vt:lpstr>  Asthma In the Home and Workplace: Risk Factors, Triggers, and Prevention. </vt:lpstr>
      <vt:lpstr>Hazards in the home Asthma Triggers</vt:lpstr>
      <vt:lpstr>Chemicals, Fragrances, and Sprays</vt:lpstr>
      <vt:lpstr>Asthmagens in the home</vt:lpstr>
      <vt:lpstr>PowerPoint Presentation</vt:lpstr>
      <vt:lpstr>Reduce Potential Sources</vt:lpstr>
      <vt:lpstr>PowerPoint Presentation</vt:lpstr>
      <vt:lpstr>PowerPoint Presentation</vt:lpstr>
      <vt:lpstr>Healthy Cleaning </vt:lpstr>
      <vt:lpstr>Keep It Contaminant-Free – What You Can Do</vt:lpstr>
      <vt:lpstr>Keep It Ventilated – What You Can Do</vt:lpstr>
      <vt:lpstr>Occupational Asthma Triggers</vt:lpstr>
      <vt:lpstr>Occupational Asthma</vt:lpstr>
      <vt:lpstr>Mold</vt:lpstr>
      <vt:lpstr>Moisture Sources</vt:lpstr>
      <vt:lpstr>PowerPoint Presentation</vt:lpstr>
      <vt:lpstr>Condensation when Cold Outside</vt:lpstr>
      <vt:lpstr>Keep It Dry – What You Can Do</vt:lpstr>
      <vt:lpstr>Keep It Clean What You Can Do</vt:lpstr>
      <vt:lpstr>Dust Mites, Bed Bugs, and Pests</vt:lpstr>
      <vt:lpstr>Reduce Exposure</vt:lpstr>
      <vt:lpstr>PowerPoint Presentation</vt:lpstr>
      <vt:lpstr>Cockroach Control </vt:lpstr>
      <vt:lpstr>Bed bugs - Don’t Panic</vt:lpstr>
      <vt:lpstr>Bedbugs - Control</vt:lpstr>
      <vt:lpstr>Bed bug - Treatment</vt:lpstr>
      <vt:lpstr>Keep It Pest-Free What You Can Do</vt:lpstr>
      <vt:lpstr>Healthy Homes Principles</vt:lpstr>
      <vt:lpstr>Resources</vt:lpstr>
    </vt:vector>
  </TitlesOfParts>
  <Company>Enterprise Community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for Healthy Homes Practitioners</dc:title>
  <dc:creator>areddy</dc:creator>
  <cp:lastModifiedBy>Kerrie D'Entremont1</cp:lastModifiedBy>
  <cp:revision>339</cp:revision>
  <cp:lastPrinted>2014-09-15T13:26:58Z</cp:lastPrinted>
  <dcterms:created xsi:type="dcterms:W3CDTF">2013-01-23T19:28:55Z</dcterms:created>
  <dcterms:modified xsi:type="dcterms:W3CDTF">2015-07-14T16:30:07Z</dcterms:modified>
</cp:coreProperties>
</file>